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327" r:id="rId2"/>
    <p:sldId id="328" r:id="rId3"/>
    <p:sldId id="345" r:id="rId4"/>
    <p:sldId id="329" r:id="rId5"/>
    <p:sldId id="350" r:id="rId6"/>
    <p:sldId id="334" r:id="rId7"/>
    <p:sldId id="340" r:id="rId8"/>
    <p:sldId id="348" r:id="rId9"/>
    <p:sldId id="330" r:id="rId10"/>
    <p:sldId id="331" r:id="rId11"/>
    <p:sldId id="332" r:id="rId12"/>
    <p:sldId id="333" r:id="rId13"/>
    <p:sldId id="335" r:id="rId14"/>
    <p:sldId id="341" r:id="rId15"/>
    <p:sldId id="336" r:id="rId16"/>
    <p:sldId id="342" r:id="rId17"/>
    <p:sldId id="343" r:id="rId18"/>
    <p:sldId id="354" r:id="rId19"/>
    <p:sldId id="344" r:id="rId20"/>
    <p:sldId id="353" r:id="rId21"/>
    <p:sldId id="346" r:id="rId22"/>
    <p:sldId id="351" r:id="rId23"/>
    <p:sldId id="355" r:id="rId2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howGuides="1">
      <p:cViewPr varScale="1">
        <p:scale>
          <a:sx n="116" d="100"/>
          <a:sy n="116" d="100"/>
        </p:scale>
        <p:origin x="1386" y="11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C780037-69D6-476E-6A85-812EA39DF8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49AFAA-1A06-4203-AF90-9CFCB894109C}" type="datetimeFigureOut">
              <a:rPr lang="ru-RU"/>
              <a:pPr>
                <a:defRPr/>
              </a:pPr>
              <a:t>03.03.2023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8AE39E4-C7B5-3990-E3DF-EDBAD34C76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A36D805-6F4C-24D7-49E2-46D104FA23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582B21-21C9-4384-B06E-46A78313A8E1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9404955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9C7A911-41D5-1B60-15A9-4121F6FCB8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58E68D-B0DB-4D73-8B80-5BAFF0FBE63C}" type="datetimeFigureOut">
              <a:rPr lang="ru-RU"/>
              <a:pPr>
                <a:defRPr/>
              </a:pPr>
              <a:t>03.03.2023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DBD5237-6C8F-895B-805D-668F549ADF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14E1FC9-734B-0621-680A-54B9A706EC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E7AF05-CE3D-4700-828A-BC4A223E5EF6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9026593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BA9013C0-0898-3A00-A302-F09763EA34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95DA06-A4E7-4D55-A482-0EE61F42E56E}" type="datetimeFigureOut">
              <a:rPr lang="ru-RU"/>
              <a:pPr>
                <a:defRPr/>
              </a:pPr>
              <a:t>03.03.2023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0F25D6A-1597-8CD7-9D2F-EE27EC5E8E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EE66809-D57A-E301-0646-2AC6256134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8EE375-AACA-4BEB-BD29-5D2B64B38DDC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3449945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B92715C6-74F1-0EAD-33F8-DBA0C689EF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3576F0-ABCA-4920-AB18-7FE12FBC2A89}" type="datetimeFigureOut">
              <a:rPr lang="ru-RU"/>
              <a:pPr>
                <a:defRPr/>
              </a:pPr>
              <a:t>03.03.2023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1E9B677-2802-BF44-3027-7F739F4A06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920086C0-2EE7-D134-0C6C-8DF2E181E2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530CAF-9D2B-4066-BFE6-F7EBB5C4A119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7050294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D6065F5A-2E2E-31F2-8D92-16BCD3E573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CEB34E-CF29-4155-BCBB-96A33B0E6B89}" type="datetimeFigureOut">
              <a:rPr lang="ru-RU"/>
              <a:pPr>
                <a:defRPr/>
              </a:pPr>
              <a:t>03.03.2023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38CAD07-7723-9112-3490-3E1B1C170B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EAD90CC-91C2-305C-851B-11DB314909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F83C62-3D08-40CC-88A6-012E7756DC1E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003162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3">
            <a:extLst>
              <a:ext uri="{FF2B5EF4-FFF2-40B4-BE49-F238E27FC236}">
                <a16:creationId xmlns:a16="http://schemas.microsoft.com/office/drawing/2014/main" id="{B7FF7DC5-BED8-D42C-50F4-A9F5BC9BB7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CABF30-82A5-4F17-81F1-DBEA49D92F92}" type="datetimeFigureOut">
              <a:rPr lang="ru-RU"/>
              <a:pPr>
                <a:defRPr/>
              </a:pPr>
              <a:t>03.03.2023</a:t>
            </a:fld>
            <a:endParaRPr lang="ru-RU"/>
          </a:p>
        </p:txBody>
      </p:sp>
      <p:sp>
        <p:nvSpPr>
          <p:cNvPr id="6" name="Нижний колонтитул 4">
            <a:extLst>
              <a:ext uri="{FF2B5EF4-FFF2-40B4-BE49-F238E27FC236}">
                <a16:creationId xmlns:a16="http://schemas.microsoft.com/office/drawing/2014/main" id="{8565D56A-FFEE-F00F-2929-49C2A47AE4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>
            <a:extLst>
              <a:ext uri="{FF2B5EF4-FFF2-40B4-BE49-F238E27FC236}">
                <a16:creationId xmlns:a16="http://schemas.microsoft.com/office/drawing/2014/main" id="{8BA81052-647C-52C6-8A65-D34F1E44B6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D7386E-D840-49BD-AC80-08DDDBAD9BA9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9510973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3">
            <a:extLst>
              <a:ext uri="{FF2B5EF4-FFF2-40B4-BE49-F238E27FC236}">
                <a16:creationId xmlns:a16="http://schemas.microsoft.com/office/drawing/2014/main" id="{EFE177C7-FABA-5FFC-D937-63BFF39BAA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FF522D-AF89-4B1D-91CB-8825E134E9AC}" type="datetimeFigureOut">
              <a:rPr lang="ru-RU"/>
              <a:pPr>
                <a:defRPr/>
              </a:pPr>
              <a:t>03.03.2023</a:t>
            </a:fld>
            <a:endParaRPr lang="ru-RU"/>
          </a:p>
        </p:txBody>
      </p:sp>
      <p:sp>
        <p:nvSpPr>
          <p:cNvPr id="8" name="Нижний колонтитул 4">
            <a:extLst>
              <a:ext uri="{FF2B5EF4-FFF2-40B4-BE49-F238E27FC236}">
                <a16:creationId xmlns:a16="http://schemas.microsoft.com/office/drawing/2014/main" id="{C90FC56E-8EE7-FF8E-45D5-0A6CD32C6D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>
            <a:extLst>
              <a:ext uri="{FF2B5EF4-FFF2-40B4-BE49-F238E27FC236}">
                <a16:creationId xmlns:a16="http://schemas.microsoft.com/office/drawing/2014/main" id="{09FB4A99-C9F3-C607-727F-0EB12FB52D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23AA72-E6F3-462C-93DB-08E514F4A58A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1588787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3">
            <a:extLst>
              <a:ext uri="{FF2B5EF4-FFF2-40B4-BE49-F238E27FC236}">
                <a16:creationId xmlns:a16="http://schemas.microsoft.com/office/drawing/2014/main" id="{CDA50083-34CD-3477-E638-4CAE9FA9E1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F3C829-1C57-453D-9296-D7DA8DC06DC8}" type="datetimeFigureOut">
              <a:rPr lang="ru-RU"/>
              <a:pPr>
                <a:defRPr/>
              </a:pPr>
              <a:t>03.03.2023</a:t>
            </a:fld>
            <a:endParaRPr lang="ru-RU"/>
          </a:p>
        </p:txBody>
      </p:sp>
      <p:sp>
        <p:nvSpPr>
          <p:cNvPr id="4" name="Нижний колонтитул 4">
            <a:extLst>
              <a:ext uri="{FF2B5EF4-FFF2-40B4-BE49-F238E27FC236}">
                <a16:creationId xmlns:a16="http://schemas.microsoft.com/office/drawing/2014/main" id="{55642B7E-F4E5-91FF-06AC-BBDA62C60A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>
            <a:extLst>
              <a:ext uri="{FF2B5EF4-FFF2-40B4-BE49-F238E27FC236}">
                <a16:creationId xmlns:a16="http://schemas.microsoft.com/office/drawing/2014/main" id="{C88D7AF2-101D-048D-70DA-C20ABB9EF2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C79A3B-6749-43DF-9566-4FC699B391D2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9313233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>
            <a:extLst>
              <a:ext uri="{FF2B5EF4-FFF2-40B4-BE49-F238E27FC236}">
                <a16:creationId xmlns:a16="http://schemas.microsoft.com/office/drawing/2014/main" id="{53F9469C-01AE-44F0-C415-00C3F97EB5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FA96D7-2E47-45A6-BAA6-FF829E3253DE}" type="datetimeFigureOut">
              <a:rPr lang="ru-RU"/>
              <a:pPr>
                <a:defRPr/>
              </a:pPr>
              <a:t>03.03.2023</a:t>
            </a:fld>
            <a:endParaRPr lang="ru-RU"/>
          </a:p>
        </p:txBody>
      </p:sp>
      <p:sp>
        <p:nvSpPr>
          <p:cNvPr id="3" name="Нижний колонтитул 4">
            <a:extLst>
              <a:ext uri="{FF2B5EF4-FFF2-40B4-BE49-F238E27FC236}">
                <a16:creationId xmlns:a16="http://schemas.microsoft.com/office/drawing/2014/main" id="{53E18B5C-B1A8-8F42-0F67-BB2CD3CFF0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>
            <a:extLst>
              <a:ext uri="{FF2B5EF4-FFF2-40B4-BE49-F238E27FC236}">
                <a16:creationId xmlns:a16="http://schemas.microsoft.com/office/drawing/2014/main" id="{B7264A79-C404-AADA-EF28-A6B16A2438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A5489D-85F5-4849-848A-F7123D762A7E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7092618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3">
            <a:extLst>
              <a:ext uri="{FF2B5EF4-FFF2-40B4-BE49-F238E27FC236}">
                <a16:creationId xmlns:a16="http://schemas.microsoft.com/office/drawing/2014/main" id="{0624C1DA-57E0-EBAB-851F-7BB147E4E0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469064-DCA2-4D0D-9CD8-717AC07D22C2}" type="datetimeFigureOut">
              <a:rPr lang="ru-RU"/>
              <a:pPr>
                <a:defRPr/>
              </a:pPr>
              <a:t>03.03.2023</a:t>
            </a:fld>
            <a:endParaRPr lang="ru-RU"/>
          </a:p>
        </p:txBody>
      </p:sp>
      <p:sp>
        <p:nvSpPr>
          <p:cNvPr id="6" name="Нижний колонтитул 4">
            <a:extLst>
              <a:ext uri="{FF2B5EF4-FFF2-40B4-BE49-F238E27FC236}">
                <a16:creationId xmlns:a16="http://schemas.microsoft.com/office/drawing/2014/main" id="{5E622AB2-04B3-087D-3B11-D762A3114D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>
            <a:extLst>
              <a:ext uri="{FF2B5EF4-FFF2-40B4-BE49-F238E27FC236}">
                <a16:creationId xmlns:a16="http://schemas.microsoft.com/office/drawing/2014/main" id="{C523608C-D12C-9523-A0AA-57F3BB724C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F4FA80-3662-47A9-AF48-9F98609A994B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5591677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3">
            <a:extLst>
              <a:ext uri="{FF2B5EF4-FFF2-40B4-BE49-F238E27FC236}">
                <a16:creationId xmlns:a16="http://schemas.microsoft.com/office/drawing/2014/main" id="{6C727ECA-EC23-FE32-DF4C-E69E8E533D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1A4E1D-9A56-484D-9311-C509BEDF6492}" type="datetimeFigureOut">
              <a:rPr lang="ru-RU"/>
              <a:pPr>
                <a:defRPr/>
              </a:pPr>
              <a:t>03.03.2023</a:t>
            </a:fld>
            <a:endParaRPr lang="ru-RU"/>
          </a:p>
        </p:txBody>
      </p:sp>
      <p:sp>
        <p:nvSpPr>
          <p:cNvPr id="6" name="Нижний колонтитул 4">
            <a:extLst>
              <a:ext uri="{FF2B5EF4-FFF2-40B4-BE49-F238E27FC236}">
                <a16:creationId xmlns:a16="http://schemas.microsoft.com/office/drawing/2014/main" id="{53C7B0C5-73ED-A5E0-8EE5-D5E94B9BA6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>
            <a:extLst>
              <a:ext uri="{FF2B5EF4-FFF2-40B4-BE49-F238E27FC236}">
                <a16:creationId xmlns:a16="http://schemas.microsoft.com/office/drawing/2014/main" id="{84F14605-2278-61CF-A5ED-D10BBAA860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35581C-A914-4D9D-A171-D262D3DDEE68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6390351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F6F9FC"/>
            </a:gs>
            <a:gs pos="74001">
              <a:srgbClr val="B0C6E1"/>
            </a:gs>
            <a:gs pos="83000">
              <a:srgbClr val="B0C6E1"/>
            </a:gs>
            <a:gs pos="100000">
              <a:srgbClr val="CAD9EB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Заголовок 1">
            <a:extLst>
              <a:ext uri="{FF2B5EF4-FFF2-40B4-BE49-F238E27FC236}">
                <a16:creationId xmlns:a16="http://schemas.microsoft.com/office/drawing/2014/main" id="{97AEAA4B-8E31-A0C9-AF49-4EBA55417F87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заголовка</a:t>
            </a:r>
          </a:p>
        </p:txBody>
      </p:sp>
      <p:sp>
        <p:nvSpPr>
          <p:cNvPr id="2051" name="Текст 2">
            <a:extLst>
              <a:ext uri="{FF2B5EF4-FFF2-40B4-BE49-F238E27FC236}">
                <a16:creationId xmlns:a16="http://schemas.microsoft.com/office/drawing/2014/main" id="{269BE8D0-31FE-594D-3092-D607797898E6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текста</a:t>
            </a:r>
          </a:p>
          <a:p>
            <a:pPr lvl="1"/>
            <a:r>
              <a:rPr lang="ru-RU" altLang="ru-RU"/>
              <a:t>Второй уровень</a:t>
            </a:r>
          </a:p>
          <a:p>
            <a:pPr lvl="2"/>
            <a:r>
              <a:rPr lang="ru-RU" altLang="ru-RU"/>
              <a:t>Третий уровень</a:t>
            </a:r>
          </a:p>
          <a:p>
            <a:pPr lvl="3"/>
            <a:r>
              <a:rPr lang="ru-RU" altLang="ru-RU"/>
              <a:t>Четвертый уровень</a:t>
            </a:r>
          </a:p>
          <a:p>
            <a:pPr lvl="4"/>
            <a:r>
              <a:rPr lang="ru-RU" alt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BCF59A60-52F3-53C6-D467-AEB73710CDE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Arial" charset="0"/>
              </a:defRPr>
            </a:lvl1pPr>
          </a:lstStyle>
          <a:p>
            <a:pPr>
              <a:defRPr/>
            </a:pPr>
            <a:fld id="{AFC04265-14C1-4D0B-ADE7-F0F37DBE17CA}" type="datetimeFigureOut">
              <a:rPr lang="ru-RU"/>
              <a:pPr>
                <a:defRPr/>
              </a:pPr>
              <a:t>03.03.2023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C8DBCF70-D99E-6DEB-8DC9-C2402143E5C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3DC75AC-E4A3-2975-FB89-7B3A2A10CF5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C7382F7A-77DB-413C-9653-D42F550F1046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8702118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Заголовок 1">
            <a:extLst>
              <a:ext uri="{FF2B5EF4-FFF2-40B4-BE49-F238E27FC236}">
                <a16:creationId xmlns:a16="http://schemas.microsoft.com/office/drawing/2014/main" id="{091E36E2-C68B-42CE-8423-EFDB74515A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ru-RU" sz="6000" dirty="0">
                <a:solidFill>
                  <a:srgbClr val="FF0000"/>
                </a:solidFill>
              </a:rPr>
              <a:t>Химия ОГЭ 2023</a:t>
            </a:r>
          </a:p>
        </p:txBody>
      </p:sp>
      <p:sp>
        <p:nvSpPr>
          <p:cNvPr id="4099" name="Содержимое 2">
            <a:extLst>
              <a:ext uri="{FF2B5EF4-FFF2-40B4-BE49-F238E27FC236}">
                <a16:creationId xmlns:a16="http://schemas.microsoft.com/office/drawing/2014/main" id="{4295EB30-62D6-C497-7BEB-5A5297B72F6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2209800"/>
            <a:ext cx="8229600" cy="3916363"/>
          </a:xfrm>
        </p:spPr>
        <p:txBody>
          <a:bodyPr/>
          <a:lstStyle/>
          <a:p>
            <a:pPr algn="ctr" eaLnBrk="1" hangingPunct="1"/>
            <a:r>
              <a:rPr lang="ru-RU" sz="2400" b="1" i="0" dirty="0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Атомы и молекулы.</a:t>
            </a:r>
          </a:p>
          <a:p>
            <a:pPr algn="ctr" eaLnBrk="1" hangingPunct="1"/>
            <a:r>
              <a:rPr lang="ru-RU" sz="2400" b="1" i="0" dirty="0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 Химический элемент. </a:t>
            </a:r>
          </a:p>
          <a:p>
            <a:pPr algn="ctr" eaLnBrk="1" hangingPunct="1"/>
            <a:r>
              <a:rPr lang="ru-RU" sz="2400" b="1" i="0" dirty="0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Простые и сложные вещества.</a:t>
            </a:r>
            <a:endParaRPr lang="ru-RU" altLang="ru-RU" sz="4000" b="1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401CE92-4B37-AEE2-A930-54A70863E3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08FCEC0A-037E-67AE-1684-6707E0450E0F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3" y="188640"/>
            <a:ext cx="8712968" cy="64807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3205433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A2C4EA6-C0DB-A91A-339E-EA9E1E60F8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B86A3304-D213-1A04-24D2-575DBE9E0E6C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260648"/>
            <a:ext cx="8424935" cy="63367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8101548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8820D29-6A38-435E-2C22-D8F84D2E0C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>
            <a:extLst>
              <a:ext uri="{FF2B5EF4-FFF2-40B4-BE49-F238E27FC236}">
                <a16:creationId xmlns:a16="http://schemas.microsoft.com/office/drawing/2014/main" id="{52D8D3DE-6551-B930-C9EC-7C084A3FFF0C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60648"/>
            <a:ext cx="8496943" cy="64087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3479844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52C44AD-1400-5B1E-5CA1-66929C2EB9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>
            <a:extLst>
              <a:ext uri="{FF2B5EF4-FFF2-40B4-BE49-F238E27FC236}">
                <a16:creationId xmlns:a16="http://schemas.microsoft.com/office/drawing/2014/main" id="{90C288CE-F9B0-B564-CEB8-610D8FFF4A44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88640"/>
            <a:ext cx="8640959" cy="66247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0847130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95882F3-BBD4-D869-4B74-5F49D1C3D5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90066"/>
          </a:xfrm>
        </p:spPr>
        <p:txBody>
          <a:bodyPr/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Тренировочные задания </a:t>
            </a:r>
            <a:b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(Простое вещество)</a:t>
            </a: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23F95414-4539-3B69-2151-438A04017EA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7504" y="1268760"/>
            <a:ext cx="8928992" cy="5589240"/>
          </a:xfrm>
        </p:spPr>
        <p:txBody>
          <a:bodyPr/>
          <a:lstStyle/>
          <a:p>
            <a:pPr algn="l"/>
            <a:r>
              <a:rPr lang="ru-RU" sz="1400" b="1" i="0" dirty="0">
                <a:solidFill>
                  <a:srgbClr val="444444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3. Выберите два высказывания, в которых говорится об азоте как о </a:t>
            </a:r>
            <a:r>
              <a:rPr lang="ru-RU" sz="1400" b="1" i="0" u="sng" dirty="0">
                <a:solidFill>
                  <a:srgbClr val="444444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химическом веществе.</a:t>
            </a:r>
            <a:endParaRPr lang="ru-RU" sz="1400" b="0" i="0" u="sng" dirty="0">
              <a:solidFill>
                <a:srgbClr val="444444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>
              <a:buFont typeface="Arial" panose="020B0604020202020204" pitchFamily="34" charset="0"/>
              <a:buChar char="•"/>
            </a:pPr>
            <a:r>
              <a:rPr lang="ru-RU" sz="1400" b="0" i="0" dirty="0">
                <a:solidFill>
                  <a:srgbClr val="444444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1) Азот в хлориде аммония имеет степень окисления –3.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ru-RU" sz="1400" b="0" i="0" dirty="0">
                <a:solidFill>
                  <a:srgbClr val="444444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2) Для восполнения потерь азота после уборки урожая в почву вносят, в частности, мочевину и некоторые соли азотной кислоты.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ru-RU" sz="1400" b="0" i="0" dirty="0">
                <a:solidFill>
                  <a:srgbClr val="444444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3) Азот – газ без цвета и запаха, мало растворим в воде.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ru-RU" sz="1400" b="0" i="0" dirty="0">
                <a:solidFill>
                  <a:srgbClr val="444444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4) Электронная формула азота </a:t>
            </a:r>
            <a:r>
              <a:rPr lang="ru-RU" sz="1400" b="0" i="1" dirty="0">
                <a:solidFill>
                  <a:srgbClr val="444444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1s</a:t>
            </a:r>
            <a:r>
              <a:rPr lang="ru-RU" sz="1400" b="0" i="1" baseline="30000" dirty="0">
                <a:solidFill>
                  <a:srgbClr val="444444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ru-RU" sz="1400" b="0" i="1" dirty="0">
                <a:solidFill>
                  <a:srgbClr val="444444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2s</a:t>
            </a:r>
            <a:r>
              <a:rPr lang="ru-RU" sz="1400" b="0" i="1" baseline="30000" dirty="0">
                <a:solidFill>
                  <a:srgbClr val="444444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ru-RU" sz="1400" b="0" i="1" dirty="0">
                <a:solidFill>
                  <a:srgbClr val="444444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2р</a:t>
            </a:r>
            <a:r>
              <a:rPr lang="ru-RU" sz="1400" b="0" i="1" baseline="30000" dirty="0">
                <a:solidFill>
                  <a:srgbClr val="444444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ru-RU" sz="1400" b="0" i="0" dirty="0">
                <a:solidFill>
                  <a:srgbClr val="444444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ru-RU" sz="1400" b="0" i="0" dirty="0">
                <a:solidFill>
                  <a:srgbClr val="444444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5) Азот является сырьём для получения аммиака.</a:t>
            </a:r>
          </a:p>
          <a:p>
            <a:pPr algn="l"/>
            <a:r>
              <a:rPr lang="ru-RU" sz="1400" b="0" i="0" dirty="0">
                <a:solidFill>
                  <a:srgbClr val="444444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Запишите в поле ответа номера выбранных высказываний. Ответ: [   ] [   ].</a:t>
            </a:r>
          </a:p>
          <a:p>
            <a:pPr algn="l"/>
            <a:endParaRPr lang="ru-RU" sz="1050" b="0" i="0" dirty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r>
              <a:rPr lang="ru-RU" sz="105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1) «Азот в хлориде аммония имеет степень окисления –3».</a:t>
            </a:r>
          </a:p>
          <a:p>
            <a:pPr algn="l"/>
            <a:r>
              <a:rPr lang="ru-RU" sz="105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Хлорид аммония NH</a:t>
            </a:r>
            <a:r>
              <a:rPr lang="ru-RU" sz="1050" b="0" i="0" baseline="-250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ru-RU" sz="105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Cl – сложное вещество, состоящее из атомов элементов азота, водорода и хлора.</a:t>
            </a:r>
          </a:p>
          <a:p>
            <a:pPr algn="l"/>
            <a:r>
              <a:rPr lang="ru-RU" sz="1050" b="0" i="0" u="sng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Вывод:</a:t>
            </a:r>
            <a:r>
              <a:rPr lang="ru-RU" sz="105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ответ неверный.</a:t>
            </a:r>
          </a:p>
          <a:p>
            <a:pPr algn="l"/>
            <a:r>
              <a:rPr lang="ru-RU" sz="105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2) «Для восполнения потерь азота после уборки урожая в почву вносят, в частности, мочевину и некоторые соли азотной кислоты».</a:t>
            </a:r>
          </a:p>
          <a:p>
            <a:pPr algn="l"/>
            <a:r>
              <a:rPr lang="ru-RU" sz="105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 состав гумуса, питательного компонента почвы, входят как неорганические, так и органические азотсодержащие вещества. Восстанавливают количество связанного азота в почве с помощью азотных удобрений, например, мочевины (CO(NH</a:t>
            </a:r>
            <a:r>
              <a:rPr lang="ru-RU" sz="1050" b="0" i="0" baseline="-250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ru-RU" sz="105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ru-RU" sz="1050" b="0" i="0" baseline="-250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ru-RU" sz="105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), селитры (аммиачной NH</a:t>
            </a:r>
            <a:r>
              <a:rPr lang="ru-RU" sz="1050" b="0" i="0" baseline="-250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ru-RU" sz="105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NO</a:t>
            </a:r>
            <a:r>
              <a:rPr lang="ru-RU" sz="1050" b="0" i="0" baseline="-250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ru-RU" sz="105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калийной KNO</a:t>
            </a:r>
            <a:r>
              <a:rPr lang="ru-RU" sz="1050" b="0" i="0" baseline="-250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ru-RU" sz="105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натриевой NaNO</a:t>
            </a:r>
            <a:r>
              <a:rPr lang="ru-RU" sz="1050" b="0" i="0" baseline="-250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ru-RU" sz="105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) или навоза.</a:t>
            </a:r>
          </a:p>
          <a:p>
            <a:pPr algn="l"/>
            <a:r>
              <a:rPr lang="ru-RU" sz="1050" b="0" i="0" u="sng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Вывод:</a:t>
            </a:r>
            <a:r>
              <a:rPr lang="ru-RU" sz="105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ответ неверный.</a:t>
            </a:r>
          </a:p>
          <a:p>
            <a:pPr algn="l"/>
            <a:r>
              <a:rPr lang="ru-RU" sz="105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3) «Азот – газ без цвета и запаха, мало растворим в воде». В этом предложении описываются свойства вещества – агрегатное состояние (газ), цвет, запах и растворимость в воде.</a:t>
            </a:r>
          </a:p>
          <a:p>
            <a:pPr algn="l"/>
            <a:r>
              <a:rPr lang="ru-RU" sz="1050" b="0" i="0" u="sng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Вывод:</a:t>
            </a:r>
            <a:r>
              <a:rPr lang="ru-RU" sz="105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ответ правильный.</a:t>
            </a:r>
          </a:p>
          <a:p>
            <a:pPr algn="l"/>
            <a:r>
              <a:rPr lang="ru-RU" sz="105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4) «Электронная формула азота </a:t>
            </a:r>
            <a:r>
              <a:rPr lang="ru-RU" sz="1050" b="0" i="1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1s</a:t>
            </a:r>
            <a:r>
              <a:rPr lang="ru-RU" sz="1050" b="0" i="1" baseline="300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ru-RU" sz="1050" b="0" i="1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2s</a:t>
            </a:r>
            <a:r>
              <a:rPr lang="ru-RU" sz="1050" b="0" i="1" baseline="300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ru-RU" sz="1050" b="0" i="1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2p</a:t>
            </a:r>
            <a:r>
              <a:rPr lang="ru-RU" sz="1050" b="0" i="1" baseline="300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ru-RU" sz="105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». Электронные формулы описывают расположение электронов в атомах химических элементов.</a:t>
            </a:r>
          </a:p>
          <a:p>
            <a:pPr algn="l"/>
            <a:r>
              <a:rPr lang="ru-RU" sz="1050" b="0" i="0" u="sng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Вывод:</a:t>
            </a:r>
            <a:r>
              <a:rPr lang="ru-RU" sz="105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ответ неверный.</a:t>
            </a:r>
          </a:p>
          <a:p>
            <a:pPr algn="l"/>
            <a:r>
              <a:rPr lang="ru-RU" sz="105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5) «Азот является сырьём для получения аммиака». В промышленности аммиак NH</a:t>
            </a:r>
            <a:r>
              <a:rPr lang="ru-RU" sz="1050" b="0" i="0" baseline="-250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ru-RU" sz="105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получают при взаимодействии газообразного азота N</a:t>
            </a:r>
            <a:r>
              <a:rPr lang="ru-RU" sz="8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ru-RU" sz="105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(простое вещество, которое выделяют из воздуха) и водорода Н</a:t>
            </a:r>
            <a:r>
              <a:rPr lang="ru-RU" sz="1050" b="0" i="0" baseline="-250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ru-RU" sz="105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(простое вещество, которое получают из воды или органических веществ).</a:t>
            </a:r>
          </a:p>
          <a:p>
            <a:pPr algn="l"/>
            <a:r>
              <a:rPr lang="ru-RU" sz="1050" b="0" i="0" u="sng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Вывод:</a:t>
            </a:r>
            <a:r>
              <a:rPr lang="ru-RU" sz="105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ответ правильный.</a:t>
            </a:r>
          </a:p>
          <a:p>
            <a:pPr algn="l"/>
            <a:r>
              <a:rPr lang="ru-RU" sz="1050" b="1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Ответ: 3 5.</a:t>
            </a:r>
            <a:endParaRPr lang="ru-RU" sz="1050" b="0" i="0" dirty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1600" dirty="0"/>
          </a:p>
        </p:txBody>
      </p:sp>
    </p:spTree>
    <p:extLst>
      <p:ext uri="{BB962C8B-B14F-4D97-AF65-F5344CB8AC3E}">
        <p14:creationId xmlns:p14="http://schemas.microsoft.com/office/powerpoint/2010/main" val="367239444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5F0B41E-1C18-D6A6-E9C2-01C8F942DD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38138"/>
          </a:xfrm>
        </p:spPr>
        <p:txBody>
          <a:bodyPr/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Тренировочные задания </a:t>
            </a:r>
            <a:b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(Химический элемент)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260D455-6F1E-536D-631F-9C930642CA3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4.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Выберите  два  высказывания,  в  которых  говорится  об  йоде,  как  о химическом элементе.</a:t>
            </a:r>
          </a:p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1) Йод –серо –черные кристаллы с металлическим блеском;</a:t>
            </a:r>
          </a:p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2) 5% -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ный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спиртовой раствор йода используется для дезинфекции;</a:t>
            </a:r>
          </a:p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3) Йод необходим для нормального развития человека, для устранения его дефицита используют йодированную соль;</a:t>
            </a:r>
          </a:p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4) Фтор, хлор, бром, йод и астат составляют подгруппу галогенов;</a:t>
            </a:r>
          </a:p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5) Йод не реагирует с большинством неметаллов, а с металлами реагирует медленно лишь при нагревании.</a:t>
            </a:r>
          </a:p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Запишите номера выбранных ответов. </a:t>
            </a:r>
          </a:p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Ответ: 34.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3405746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27EABD1-2F76-48B1-8962-C653348858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</p:spPr>
        <p:txBody>
          <a:bodyPr/>
          <a:lstStyle/>
          <a:p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Тренировочные задания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9A87E3CD-3F0E-955D-0477-EED32342FBC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l"/>
            <a:r>
              <a:rPr lang="ru-RU" sz="2200" b="1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5. </a:t>
            </a:r>
            <a:r>
              <a:rPr lang="ru-RU" sz="22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Выберите два утверждения, в которых говорится о кальции как о простом веществе.</a:t>
            </a:r>
            <a:endParaRPr lang="ru-RU" sz="2200" b="0" i="0" dirty="0">
              <a:solidFill>
                <a:srgbClr val="444444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r>
              <a:rPr lang="ru-RU" sz="22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1) Кальций имеет небольшую плотность, и резать его можно ножом.</a:t>
            </a:r>
            <a:endParaRPr lang="ru-RU" sz="2200" b="0" i="0" dirty="0">
              <a:solidFill>
                <a:srgbClr val="444444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r>
              <a:rPr lang="ru-RU" sz="22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2) Кальций занимает пятое место по распространённости в природе.</a:t>
            </a:r>
            <a:endParaRPr lang="ru-RU" sz="2200" b="0" i="0" dirty="0">
              <a:solidFill>
                <a:srgbClr val="444444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r>
              <a:rPr lang="ru-RU" sz="22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3) Кальций способен вытеснять водород из воды.</a:t>
            </a:r>
            <a:endParaRPr lang="ru-RU" sz="2200" b="0" i="0" dirty="0">
              <a:solidFill>
                <a:srgbClr val="444444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r>
              <a:rPr lang="ru-RU" sz="22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4) Жёсткость воды обусловлена наличием в воде солей кальция.</a:t>
            </a:r>
            <a:endParaRPr lang="ru-RU" sz="2200" b="0" i="0" dirty="0">
              <a:solidFill>
                <a:srgbClr val="444444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r>
              <a:rPr lang="ru-RU" sz="22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5) Недостаток кальция в костях человека вызывает заболевания.</a:t>
            </a:r>
            <a:endParaRPr lang="ru-RU" sz="2200" b="0" i="0" dirty="0">
              <a:solidFill>
                <a:srgbClr val="444444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r>
              <a:rPr lang="ru-RU" sz="22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Запишите номера выбранных ответов.</a:t>
            </a:r>
            <a:endParaRPr lang="ru-RU" sz="2200" b="0" i="0" dirty="0">
              <a:solidFill>
                <a:srgbClr val="444444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8112307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0F6E61D-093B-5339-18B6-9179E39E7E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Тренировочные задания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C7BE3815-C600-DFEA-1AC3-734CB1B1349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l"/>
            <a:r>
              <a:rPr lang="ru-RU" sz="2400" b="1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6. </a:t>
            </a:r>
            <a:r>
              <a:rPr lang="ru-RU" sz="24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Выберите два утверждения, в которых говорится о меди как о химическом элементе.</a:t>
            </a:r>
            <a:endParaRPr lang="ru-RU" sz="2400" b="0" i="0" dirty="0">
              <a:solidFill>
                <a:srgbClr val="444444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r>
              <a:rPr lang="ru-RU" sz="24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1) Оксид меди(I) более богат медью, чем оксид меди(II).</a:t>
            </a:r>
            <a:endParaRPr lang="ru-RU" sz="2400" b="0" i="0" dirty="0">
              <a:solidFill>
                <a:srgbClr val="444444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r>
              <a:rPr lang="ru-RU" sz="24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2) Медь устойчива к действию влаги.</a:t>
            </a:r>
            <a:endParaRPr lang="ru-RU" sz="2400" b="0" i="0" dirty="0">
              <a:solidFill>
                <a:srgbClr val="444444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r>
              <a:rPr lang="ru-RU" sz="24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3) Основным компонентом при получении бронзы является медь.</a:t>
            </a:r>
            <a:endParaRPr lang="ru-RU" sz="2400" b="0" i="0" dirty="0">
              <a:solidFill>
                <a:srgbClr val="444444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r>
              <a:rPr lang="ru-RU" sz="24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4) Медь реагирует с хлором и кислородом.</a:t>
            </a:r>
            <a:endParaRPr lang="ru-RU" sz="2400" b="0" i="0" dirty="0">
              <a:solidFill>
                <a:srgbClr val="444444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r>
              <a:rPr lang="ru-RU" sz="24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5) Медь входит в состав малахита.</a:t>
            </a:r>
            <a:endParaRPr lang="ru-RU" sz="2400" b="0" i="0" dirty="0">
              <a:solidFill>
                <a:srgbClr val="444444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r>
              <a:rPr lang="ru-RU" sz="24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Запишите номера выбранных ответов.</a:t>
            </a:r>
            <a:endParaRPr lang="ru-RU" sz="2400" b="0" i="0" dirty="0">
              <a:solidFill>
                <a:srgbClr val="444444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5202653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E578C5F-B634-3B2A-FE8E-0D311A5CB8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90066"/>
          </a:xfrm>
        </p:spPr>
        <p:txBody>
          <a:bodyPr/>
          <a:lstStyle/>
          <a:p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Тренировочные задания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1E142B6-EF50-64BA-3955-29E39C6B18B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124744"/>
            <a:ext cx="8229600" cy="5001419"/>
          </a:xfrm>
        </p:spPr>
        <p:txBody>
          <a:bodyPr/>
          <a:lstStyle/>
          <a:p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Выберите два высказывания, в которых говорится о сере как о простом веществе.</a:t>
            </a:r>
          </a:p>
          <a:p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1) Серная кислота содержит 32,65% серы.</a:t>
            </a:r>
          </a:p>
          <a:p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2) Сульфиды —это соединения серы с металлами.</a:t>
            </a:r>
          </a:p>
          <a:p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3) Сера не растворяется в воде.</a:t>
            </a:r>
          </a:p>
          <a:p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4) Аминокислоты содержат серу.</a:t>
            </a:r>
          </a:p>
          <a:p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5) Сера обладает бактерицидными свойствами.</a:t>
            </a:r>
          </a:p>
          <a:p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Запишите номера выбранных ответов</a:t>
            </a:r>
          </a:p>
        </p:txBody>
      </p:sp>
    </p:spTree>
    <p:extLst>
      <p:ext uri="{BB962C8B-B14F-4D97-AF65-F5344CB8AC3E}">
        <p14:creationId xmlns:p14="http://schemas.microsoft.com/office/powerpoint/2010/main" val="302890266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9A87C35-E6EF-8712-2447-53AD3D88A3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Тренировочные задания</a:t>
            </a:r>
            <a:endParaRPr lang="ru-RU" sz="3200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965B8266-A900-9316-8A10-4755E1598AD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53136"/>
          </a:xfrm>
        </p:spPr>
        <p:txBody>
          <a:bodyPr/>
          <a:lstStyle/>
          <a:p>
            <a:pPr algn="l"/>
            <a:r>
              <a:rPr lang="ru-RU" sz="24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Выберите два утверждения, в которых говорится об азоте как о химическом элементе.</a:t>
            </a:r>
            <a:endParaRPr lang="ru-RU" sz="2400" b="0" i="0" dirty="0">
              <a:solidFill>
                <a:srgbClr val="444444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r>
              <a:rPr lang="ru-RU" sz="24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1) Теннисные мячики заполняют азотом.</a:t>
            </a:r>
            <a:endParaRPr lang="ru-RU" sz="2400" b="0" i="0" dirty="0">
              <a:solidFill>
                <a:srgbClr val="444444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r>
              <a:rPr lang="ru-RU" sz="24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2) Азот входит в состав белков и нуклеиновых кислот.</a:t>
            </a:r>
            <a:endParaRPr lang="ru-RU" sz="2400" b="0" i="0" dirty="0">
              <a:solidFill>
                <a:srgbClr val="444444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r>
              <a:rPr lang="ru-RU" sz="24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3) Не следует вносить азот в почву при осенней подкормке растений.</a:t>
            </a:r>
            <a:endParaRPr lang="ru-RU" sz="2400" b="0" i="0" dirty="0">
              <a:solidFill>
                <a:srgbClr val="444444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r>
              <a:rPr lang="ru-RU" sz="24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4) Азот получают фракционной перегонкой воздуха.</a:t>
            </a:r>
            <a:endParaRPr lang="ru-RU" sz="2400" b="0" i="0" dirty="0">
              <a:solidFill>
                <a:srgbClr val="444444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r>
              <a:rPr lang="ru-RU" sz="24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5) Азот используют как инертную среду для технологических процессов.</a:t>
            </a:r>
            <a:endParaRPr lang="ru-RU" sz="2400" b="0" i="0" dirty="0">
              <a:solidFill>
                <a:srgbClr val="444444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r>
              <a:rPr lang="ru-RU" sz="24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Запишите номера выбранных ответов.</a:t>
            </a:r>
            <a:endParaRPr lang="ru-RU" sz="2400" b="0" i="0" dirty="0">
              <a:solidFill>
                <a:srgbClr val="444444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3328230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2E62AAC-B2BA-FA0B-29A7-CC0BEE0FC4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>
            <a:extLst>
              <a:ext uri="{FF2B5EF4-FFF2-40B4-BE49-F238E27FC236}">
                <a16:creationId xmlns:a16="http://schemas.microsoft.com/office/drawing/2014/main" id="{F05915E7-9E84-CAE7-87FD-4A5001B5662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399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026865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B4243E0-F969-63B9-A183-81692B46AF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90066"/>
          </a:xfrm>
        </p:spPr>
        <p:txBody>
          <a:bodyPr/>
          <a:lstStyle/>
          <a:p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Тренировочные задания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F6F49E9-A275-2016-E59A-3E5347925CF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764704"/>
            <a:ext cx="8229600" cy="5361459"/>
          </a:xfrm>
        </p:spPr>
        <p:txBody>
          <a:bodyPr/>
          <a:lstStyle/>
          <a:p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Выберите  два  высказывания,  в  которых  говорится  о  железе,  как  о простом веществе.</a:t>
            </a:r>
          </a:p>
          <a:p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1)Железо вытесняет медь из раствора ее солей;</a:t>
            </a:r>
          </a:p>
          <a:p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2)Железо находится в побочной подгруппе;</a:t>
            </a:r>
          </a:p>
          <a:p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3)Чугун -сплав железа с углеродом;</a:t>
            </a:r>
          </a:p>
          <a:p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4)На внешнем электронном уровне железо содержит два электрона;</a:t>
            </a:r>
          </a:p>
          <a:p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5)В соединениях железо чаще всего проявляет степень окисления +2, +3.</a:t>
            </a:r>
          </a:p>
          <a:p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Запишите номера выбранных ответов</a:t>
            </a:r>
          </a:p>
        </p:txBody>
      </p:sp>
    </p:spTree>
    <p:extLst>
      <p:ext uri="{BB962C8B-B14F-4D97-AF65-F5344CB8AC3E}">
        <p14:creationId xmlns:p14="http://schemas.microsoft.com/office/powerpoint/2010/main" val="239023029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5500FA7-6B4C-D951-9CAD-B55337F719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Тренировочные задания</a:t>
            </a:r>
            <a:endParaRPr lang="ru-RU" sz="3200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DFE5AE2D-66DD-2DCC-5FD8-485B316C0F2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Выберите два высказывания, в которых говорится о броме как о химическом элементе:</a:t>
            </a:r>
          </a:p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1) Бром используется для производства боевых отравляющих веществ;</a:t>
            </a:r>
          </a:p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2) Жидкий бром легко взаимодействует с золотом;</a:t>
            </a:r>
          </a:p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3) Бром — тяжёлая едкая жидкость красно-бурого цвета с сильным неприятным «тяжёлым» запахом;</a:t>
            </a:r>
          </a:p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4) Бром содержится в морской воде;</a:t>
            </a:r>
          </a:p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5) Бром принадлежит к VIIA группе — галогенам.</a:t>
            </a:r>
          </a:p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За​пи​ши​те в поле от​ве​та но​ме​ра вы​бран​ных ответов. </a:t>
            </a:r>
          </a:p>
        </p:txBody>
      </p:sp>
    </p:spTree>
    <p:extLst>
      <p:ext uri="{BB962C8B-B14F-4D97-AF65-F5344CB8AC3E}">
        <p14:creationId xmlns:p14="http://schemas.microsoft.com/office/powerpoint/2010/main" val="195816488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B4243E0-F969-63B9-A183-81692B46AF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90066"/>
          </a:xfrm>
        </p:spPr>
        <p:txBody>
          <a:bodyPr/>
          <a:lstStyle/>
          <a:p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Тренировочные задания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F6F49E9-A275-2016-E59A-3E5347925CF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764704"/>
            <a:ext cx="8229600" cy="5361459"/>
          </a:xfrm>
        </p:spPr>
        <p:txBody>
          <a:bodyPr/>
          <a:lstStyle/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Выберете два высказывания, в которых говорится о цезии как о химическом элементе:</a:t>
            </a:r>
          </a:p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1) Цезий не способен образовать с азотом соединений даже при сильнейшем нагревании;</a:t>
            </a:r>
          </a:p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2) Цезий-137 является одним из виновников радиоактивного загрязнения биосферы;</a:t>
            </a:r>
          </a:p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3) Морские водоросли содержат от 0, 01 - 0,1 мкг цезия в 1 г сухого вещества;</a:t>
            </a:r>
          </a:p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4) Взаимодействие цезия с водой происходит со взрывом;</a:t>
            </a:r>
          </a:p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5) Цезий разрушает обычные марки лабораторного стекла.</a:t>
            </a:r>
          </a:p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За​пи​ши​те но​ме​ра вы​бран​ных от​ве​тов.</a:t>
            </a:r>
          </a:p>
        </p:txBody>
      </p:sp>
    </p:spTree>
    <p:extLst>
      <p:ext uri="{BB962C8B-B14F-4D97-AF65-F5344CB8AC3E}">
        <p14:creationId xmlns:p14="http://schemas.microsoft.com/office/powerpoint/2010/main" val="191354900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440F2FA-FC0C-1C38-3F72-0A1944F262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9562619F-A18A-95BC-60E7-AAF4A17FBE3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r>
              <a:rPr lang="ru-RU" dirty="0"/>
              <a:t>Спасибо за внимание. </a:t>
            </a:r>
          </a:p>
          <a:p>
            <a:pPr algn="ctr"/>
            <a:r>
              <a:rPr lang="ru-RU" dirty="0"/>
              <a:t>Удачи на экзамене!</a:t>
            </a:r>
          </a:p>
        </p:txBody>
      </p:sp>
    </p:spTree>
    <p:extLst>
      <p:ext uri="{BB962C8B-B14F-4D97-AF65-F5344CB8AC3E}">
        <p14:creationId xmlns:p14="http://schemas.microsoft.com/office/powerpoint/2010/main" val="151177993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C2A3907-7E06-6D8C-0AE9-B7F0C756FE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4082"/>
          </a:xfrm>
        </p:spPr>
        <p:txBody>
          <a:bodyPr/>
          <a:lstStyle/>
          <a:p>
            <a:br>
              <a:rPr kumimoji="0" lang="ru-RU" sz="1800" b="1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Sans"/>
                <a:ea typeface="+mj-ea"/>
                <a:cs typeface="+mj-cs"/>
              </a:rPr>
            </a:br>
            <a:br>
              <a:rPr kumimoji="0" lang="ru-RU" sz="1800" b="1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Sans"/>
                <a:ea typeface="+mj-ea"/>
                <a:cs typeface="+mj-cs"/>
              </a:rPr>
            </a:br>
            <a:r>
              <a:rPr kumimoji="0" lang="ru-RU" sz="2400" b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Почему много ошибок при выполнении данного задания?</a:t>
            </a:r>
            <a:br>
              <a:rPr kumimoji="0" lang="ru-RU" sz="1800" b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88509CD0-5B16-7722-BAF5-6594D151652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908720"/>
            <a:ext cx="8229600" cy="5217443"/>
          </a:xfrm>
        </p:spPr>
        <p:txBody>
          <a:bodyPr/>
          <a:lstStyle/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342900" marR="0" lvl="0" indent="-342900" algn="just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1. Необходимо чётко знать определения понятий: «химический элемент» и «простое вещество».</a:t>
            </a:r>
          </a:p>
          <a:p>
            <a:pPr lvl="0" algn="just">
              <a:defRPr/>
            </a:pP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2. Чтобы справиться с заданием, важно, внимательно   </a:t>
            </a:r>
            <a:r>
              <a:rPr lang="ru-RU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читать высказывания и </a:t>
            </a: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находить </a:t>
            </a:r>
            <a:r>
              <a:rPr kumimoji="0" lang="ru-RU" sz="20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ключевые слова в тексте</a:t>
            </a: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, которые описывают принадлежность либо к простому веществу, либо к химическому элементу. </a:t>
            </a:r>
          </a:p>
          <a:p>
            <a:pPr marL="342900" marR="0" lvl="0" indent="-342900" algn="just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ru-RU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При подготовке к экзамену как можно больше решать вариантов заданий, что поможет быстрее в тексте находить ключевые слова для выбора правильного ответа.</a:t>
            </a:r>
          </a:p>
          <a:p>
            <a:pPr marL="342900" marR="0" lvl="0" indent="-342900" algn="just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4. Даже не слишком сложное задание, может таить в себе много неожиданностей, поэтому не стоит торопиться с быстрым выбором ответа, предположительно у вас есть целых 3 минуты рассуждений.</a:t>
            </a: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4596595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42EA8CE-576A-D8BD-20DA-FE66913206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90066"/>
          </a:xfrm>
        </p:spPr>
        <p:txBody>
          <a:bodyPr/>
          <a:lstStyle/>
          <a:p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Немного теории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62B8A54B-5069-B206-549D-D0240580202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9512" y="764704"/>
            <a:ext cx="8784976" cy="6093296"/>
          </a:xfrm>
        </p:spPr>
        <p:txBody>
          <a:bodyPr/>
          <a:lstStyle/>
          <a:p>
            <a:pPr marL="0" indent="0" algn="just">
              <a:lnSpc>
                <a:spcPct val="107000"/>
              </a:lnSpc>
              <a:spcAft>
                <a:spcPts val="800"/>
              </a:spcAft>
              <a:buNone/>
            </a:pPr>
            <a:r>
              <a:rPr lang="ru-RU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Названия химического элемента и простого вещества в    большинстве случаев совпадают, поэтому следует различать эти два понятия.</a:t>
            </a:r>
            <a:endParaRPr lang="ru-RU" sz="2400" dirty="0">
              <a:solidFill>
                <a:srgbClr val="00206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107000"/>
              </a:lnSpc>
              <a:spcAft>
                <a:spcPts val="800"/>
              </a:spcAft>
              <a:buNone/>
            </a:pPr>
            <a:r>
              <a:rPr lang="ru-RU" sz="2400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Химический элемент </a:t>
            </a:r>
            <a:r>
              <a:rPr lang="ru-RU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— это определённый вид атомов или совокупность атомов, которые имеют одинаковый заряд ядра. Сейчас известно 118 химических элементов: из них 89 обнаружены в природе, а другие получены искусственно при проведении ядерных реакций. Атомы </a:t>
            </a:r>
            <a:r>
              <a:rPr lang="ru-RU" sz="24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химического</a:t>
            </a:r>
            <a:r>
              <a:rPr lang="ru-RU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элемента могут входить в состав простых и сложных веществ </a:t>
            </a:r>
            <a:r>
              <a:rPr lang="ru-RU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 конкретной химической формулой. Можно охарактеризовать распространённость и формы нахождения химического элемента в природе, его биологическую роль, а также </a:t>
            </a:r>
            <a:r>
              <a:rPr lang="ru-RU" sz="24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описание строения атома: количество электронов, протонов, нейтронов, заряд ядра, радиус, массу атома, степень окисления, валентность. </a:t>
            </a:r>
          </a:p>
        </p:txBody>
      </p:sp>
    </p:spTree>
    <p:extLst>
      <p:ext uri="{BB962C8B-B14F-4D97-AF65-F5344CB8AC3E}">
        <p14:creationId xmlns:p14="http://schemas.microsoft.com/office/powerpoint/2010/main" val="352145176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6EDBD8E-B3E5-2E5A-B7F6-7E610033F6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90066"/>
          </a:xfrm>
        </p:spPr>
        <p:txBody>
          <a:bodyPr/>
          <a:lstStyle/>
          <a:p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Немного теории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E1EB3B09-081E-A5E8-5147-FD662131A08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908720"/>
            <a:ext cx="8229600" cy="5904656"/>
          </a:xfrm>
        </p:spPr>
        <p:txBody>
          <a:bodyPr/>
          <a:lstStyle/>
          <a:p>
            <a:pPr algn="just"/>
            <a:r>
              <a:rPr lang="ru-RU" sz="2400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Простое вещество </a:t>
            </a:r>
            <a:r>
              <a:rPr lang="ru-RU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образовано атомами одного химического элемента. Это одна из форм существования химического элемента в природе. Простое вещество характеризуется определённым составом, строением, физическими и химическими свойствами (физические: цвет, запах, объём, плотность, растворимость, электропроводность и т.д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ru-RU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химические  свойства: реакция с другими веществами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применение для получения других веществ, </a:t>
            </a:r>
            <a:r>
              <a:rPr lang="ru-RU" sz="24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входит в состав смесей. </a:t>
            </a:r>
            <a:endParaRPr lang="ru-RU" sz="2400" b="1" dirty="0"/>
          </a:p>
          <a:p>
            <a:pPr algn="just"/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Насчитывается более 500 простых веществ, а элементов известно всего 118. Такое расхождение объясняется явлением под названием аллотропия. Аллотропия — это способность элемента образовывать несколько простых, отличающихся по свойствам веществ, которые называются аллотропными модификациями (О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и О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ru-RU" sz="2400" cap="all" normalizeH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5170686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580756E-53EE-990E-FC89-4D3C8BF1FA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Вещество или элемент 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(определённый вид атомов)?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3C83BDE3-5218-468A-D1CF-3F7AC97D3AB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Одно из важнейших химических ________серная кислота. В её состав входят ___________ серы, водорода и кислорода. Для получения серной кислоты используют __________ серу, кислород, воду или </a:t>
            </a:r>
          </a:p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________ пирит в состав которого входят _________железа и серы.</a:t>
            </a:r>
          </a:p>
          <a:p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Смесь  ________железа  и серы можно разделить с помощью магнита</a:t>
            </a:r>
          </a:p>
          <a:p>
            <a:pPr marL="0" indent="0">
              <a:buNone/>
            </a:pP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2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Химические элементы входят в состав: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молекул, веществ (простых или сложных), земной коры. </a:t>
            </a:r>
          </a:p>
          <a:p>
            <a:pPr marL="0" indent="0">
              <a:buNone/>
            </a:pPr>
            <a:r>
              <a:rPr lang="ru-RU" sz="2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Вещества входят в состав смесей!</a:t>
            </a:r>
          </a:p>
        </p:txBody>
      </p:sp>
    </p:spTree>
    <p:extLst>
      <p:ext uri="{BB962C8B-B14F-4D97-AF65-F5344CB8AC3E}">
        <p14:creationId xmlns:p14="http://schemas.microsoft.com/office/powerpoint/2010/main" val="231296581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2687D94-33E3-DC00-BD7E-26AB7357C0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18058"/>
          </a:xfrm>
        </p:spPr>
        <p:txBody>
          <a:bodyPr/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Запомнить!</a:t>
            </a:r>
          </a:p>
        </p:txBody>
      </p:sp>
      <p:pic>
        <p:nvPicPr>
          <p:cNvPr id="4" name="Объект 3">
            <a:extLst>
              <a:ext uri="{FF2B5EF4-FFF2-40B4-BE49-F238E27FC236}">
                <a16:creationId xmlns:a16="http://schemas.microsoft.com/office/drawing/2014/main" id="{21C14A7E-BC95-7842-B651-5AD13EAD9B7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27584" y="764704"/>
            <a:ext cx="7560839" cy="60932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687201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7126B39-E07E-396F-3FDD-BCDEEDA1CC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90066"/>
          </a:xfrm>
        </p:spPr>
        <p:txBody>
          <a:bodyPr/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Внимание!</a:t>
            </a:r>
          </a:p>
        </p:txBody>
      </p:sp>
      <p:graphicFrame>
        <p:nvGraphicFramePr>
          <p:cNvPr id="4" name="Таблица 4">
            <a:extLst>
              <a:ext uri="{FF2B5EF4-FFF2-40B4-BE49-F238E27FC236}">
                <a16:creationId xmlns:a16="http://schemas.microsoft.com/office/drawing/2014/main" id="{92C77DDB-F42A-257B-CF12-22E7AFFDA989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467544" y="1600200"/>
          <a:ext cx="8208912" cy="501548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64693">
                  <a:extLst>
                    <a:ext uri="{9D8B030D-6E8A-4147-A177-3AD203B41FA5}">
                      <a16:colId xmlns:a16="http://schemas.microsoft.com/office/drawing/2014/main" val="4241746348"/>
                    </a:ext>
                  </a:extLst>
                </a:gridCol>
                <a:gridCol w="4544219">
                  <a:extLst>
                    <a:ext uri="{9D8B030D-6E8A-4147-A177-3AD203B41FA5}">
                      <a16:colId xmlns:a16="http://schemas.microsoft.com/office/drawing/2014/main" val="710119640"/>
                    </a:ext>
                  </a:extLst>
                </a:gridCol>
              </a:tblGrid>
              <a:tr h="626368">
                <a:tc>
                  <a:txBody>
                    <a:bodyPr/>
                    <a:lstStyle/>
                    <a:p>
                      <a:pPr algn="ctr"/>
                      <a:r>
                        <a:rPr lang="ru-RU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Химический элемент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Простое вещество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50391782"/>
                  </a:ext>
                </a:extLst>
              </a:tr>
              <a:tr h="626368">
                <a:tc>
                  <a:txBody>
                    <a:bodyPr/>
                    <a:lstStyle/>
                    <a:p>
                      <a:r>
                        <a:rPr lang="ru-RU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ХЭ делятся на:</a:t>
                      </a:r>
                    </a:p>
                    <a:p>
                      <a:r>
                        <a:rPr lang="ru-RU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▪ Металлы</a:t>
                      </a:r>
                    </a:p>
                    <a:p>
                      <a:r>
                        <a:rPr lang="ru-RU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▪ Неметаллы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 физическим свойствам вещества делятся на:</a:t>
                      </a:r>
                    </a:p>
                    <a:p>
                      <a:r>
                        <a:rPr lang="ru-RU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▪ Металлы</a:t>
                      </a:r>
                    </a:p>
                    <a:p>
                      <a:r>
                        <a:rPr lang="ru-RU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▪ Неметаллы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70417346"/>
                  </a:ext>
                </a:extLst>
              </a:tr>
              <a:tr h="626368">
                <a:tc>
                  <a:txBody>
                    <a:bodyPr/>
                    <a:lstStyle/>
                    <a:p>
                      <a:r>
                        <a:rPr lang="ru-RU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Некоторые элементы могут образовывать несколько простых веществ. Это явление называется АЛЛОТРОПИЯ.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Простые вещества, образованные одним элементом - АЛЛОТРОПНЫЕ МОДИФИКАЦИИ или ВИДОИЗМЕНЕНИЯ ХЭ. Аллотропные модификации ХЭ со своими физико-химическими свойствами. Возможен взаимный переход одной аллотропной модификации в другую.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45830006"/>
                  </a:ext>
                </a:extLst>
              </a:tr>
              <a:tr h="626368">
                <a:tc>
                  <a:txBody>
                    <a:bodyPr/>
                    <a:lstStyle/>
                    <a:p>
                      <a:pPr algn="l"/>
                      <a:r>
                        <a:rPr lang="ru-RU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Многоликость фосфора – способность находиться в нескольких аллотропных модификациях.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Красный фосфор, в отличии от белого фосфора, не растворяется в сероуглероде.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6772406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962305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6A7A550-C0BA-8646-472E-D2E293962E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>
            <a:extLst>
              <a:ext uri="{FF2B5EF4-FFF2-40B4-BE49-F238E27FC236}">
                <a16:creationId xmlns:a16="http://schemas.microsoft.com/office/drawing/2014/main" id="{BBD65F67-796E-1517-E7A2-3E2FF1EDFDC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23528" y="188640"/>
            <a:ext cx="8424935" cy="65527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6845441"/>
      </p:ext>
    </p:extLst>
  </p:cSld>
  <p:clrMapOvr>
    <a:masterClrMapping/>
  </p:clrMapOvr>
</p:sld>
</file>

<file path=ppt/theme/theme1.xml><?xml version="1.0" encoding="utf-8"?>
<a:theme xmlns:a="http://schemas.openxmlformats.org/drawingml/2006/main" name="1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22</TotalTime>
  <Words>1553</Words>
  <Application>Microsoft Office PowerPoint</Application>
  <PresentationFormat>Экран (4:3)</PresentationFormat>
  <Paragraphs>128</Paragraphs>
  <Slides>23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23</vt:i4>
      </vt:variant>
    </vt:vector>
  </HeadingPairs>
  <TitlesOfParts>
    <vt:vector size="29" baseType="lpstr">
      <vt:lpstr>Arial</vt:lpstr>
      <vt:lpstr>Calibri</vt:lpstr>
      <vt:lpstr>OpenSans</vt:lpstr>
      <vt:lpstr>Roboto</vt:lpstr>
      <vt:lpstr>Times New Roman</vt:lpstr>
      <vt:lpstr>1_Тема Office</vt:lpstr>
      <vt:lpstr>Химия ОГЭ 2023</vt:lpstr>
      <vt:lpstr>Презентация PowerPoint</vt:lpstr>
      <vt:lpstr>  Почему много ошибок при выполнении данного задания? </vt:lpstr>
      <vt:lpstr>Немного теории</vt:lpstr>
      <vt:lpstr>Немного теории</vt:lpstr>
      <vt:lpstr>Вещество или элемент (определённый вид атомов)?</vt:lpstr>
      <vt:lpstr>Запомнить!</vt:lpstr>
      <vt:lpstr>Внимание!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Тренировочные задания  (Простое вещество)</vt:lpstr>
      <vt:lpstr>Тренировочные задания  (Химический элемент)</vt:lpstr>
      <vt:lpstr>Тренировочные задания</vt:lpstr>
      <vt:lpstr>Тренировочные задания</vt:lpstr>
      <vt:lpstr>Тренировочные задания</vt:lpstr>
      <vt:lpstr>Тренировочные задания</vt:lpstr>
      <vt:lpstr>Тренировочные задания</vt:lpstr>
      <vt:lpstr>Тренировочные задания</vt:lpstr>
      <vt:lpstr>Тренировочные задания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Химия ОГЭ 2023</dc:title>
  <dc:creator>Зоя</dc:creator>
  <cp:lastModifiedBy>Зоя</cp:lastModifiedBy>
  <cp:revision>4</cp:revision>
  <dcterms:created xsi:type="dcterms:W3CDTF">2023-02-28T03:42:45Z</dcterms:created>
  <dcterms:modified xsi:type="dcterms:W3CDTF">2023-03-03T03:04:08Z</dcterms:modified>
</cp:coreProperties>
</file>