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59" r:id="rId4"/>
    <p:sldId id="261" r:id="rId5"/>
    <p:sldId id="269" r:id="rId6"/>
    <p:sldId id="263" r:id="rId7"/>
    <p:sldId id="264" r:id="rId8"/>
    <p:sldId id="265" r:id="rId9"/>
    <p:sldId id="275" r:id="rId10"/>
    <p:sldId id="266" r:id="rId11"/>
    <p:sldId id="270" r:id="rId12"/>
    <p:sldId id="271" r:id="rId13"/>
    <p:sldId id="272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65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0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6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6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9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C2FC0D-CC87-41C1-B2E3-2441C2A59EF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4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542" y="1022465"/>
            <a:ext cx="9588137" cy="330015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«Конфликтные ситуации и травля среди обучающихся: пути и способы преодоления».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541" y="128767"/>
            <a:ext cx="9588137" cy="630185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Муниципальное казенное учреждение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Для детей, нуждающихся в психолого-педагогической и медико-социальной помощи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«Центр диагностики и консультирования»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pic>
        <p:nvPicPr>
          <p:cNvPr id="9218" name="Picture 2" descr="http://qrcoder.ru/code/?https%3A%2F%2Fm.vk.com%2Fcdiksurgut%3Ffrom%3Dgroups&amp;2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91" y="4779054"/>
            <a:ext cx="1274214" cy="11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717" y="344794"/>
            <a:ext cx="10058400" cy="395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Программы школьной службы примирения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65431" y="739834"/>
            <a:ext cx="2646484" cy="12801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ulim"/>
              </a:rPr>
              <a:t>Программа примирения</a:t>
            </a:r>
            <a:endParaRPr lang="ru-RU" dirty="0">
              <a:solidFill>
                <a:schemeClr val="tx1"/>
              </a:solidFill>
              <a:latin typeface="Gulim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0822" y="1419957"/>
            <a:ext cx="2759825" cy="1597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ulim"/>
              </a:rPr>
              <a:t>Программа по заглаживанию вреда</a:t>
            </a:r>
            <a:endParaRPr lang="ru-RU" dirty="0">
              <a:solidFill>
                <a:schemeClr val="tx1"/>
              </a:solidFill>
              <a:latin typeface="Gulim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8903" y="3455378"/>
            <a:ext cx="3583264" cy="18903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ulim"/>
              </a:rPr>
              <a:t>Профилактические круги</a:t>
            </a:r>
            <a:endParaRPr lang="ru-RU" dirty="0">
              <a:solidFill>
                <a:schemeClr val="tx1"/>
              </a:solidFill>
              <a:latin typeface="Gulim"/>
            </a:endParaRPr>
          </a:p>
        </p:txBody>
      </p:sp>
      <p:pic>
        <p:nvPicPr>
          <p:cNvPr id="13" name="Picture 2" descr="https://i.pinimg.com/originals/e4/6b/fb/e46bfb7d66a2dec917322d884e283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31" y="2171700"/>
            <a:ext cx="2286000" cy="25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625393" y="4666318"/>
            <a:ext cx="2919047" cy="1776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ulim"/>
              </a:rPr>
              <a:t>Школьно-семейный совет</a:t>
            </a:r>
            <a:endParaRPr lang="ru-RU" dirty="0">
              <a:solidFill>
                <a:schemeClr val="tx1"/>
              </a:solidFill>
              <a:latin typeface="Gulim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272602" y="1379913"/>
            <a:ext cx="3083169" cy="17955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 сообщества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337666" y="3815541"/>
            <a:ext cx="3288483" cy="19458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ulim"/>
              </a:rPr>
              <a:t>Круг ответственности</a:t>
            </a:r>
            <a:endParaRPr lang="ru-RU" dirty="0">
              <a:solidFill>
                <a:schemeClr val="tx1"/>
              </a:solidFill>
              <a:latin typeface="Gulim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00455" y="4674630"/>
            <a:ext cx="2919047" cy="1776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ulim"/>
              </a:rPr>
              <a:t>Школьно-семейный совет</a:t>
            </a:r>
            <a:endParaRPr lang="ru-RU" dirty="0">
              <a:solidFill>
                <a:schemeClr val="tx1"/>
              </a:solidFill>
              <a:latin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27435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/>
          <p:nvPr/>
        </p:nvSpPr>
        <p:spPr>
          <a:xfrm>
            <a:off x="402437" y="990600"/>
            <a:ext cx="11243694" cy="2854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203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медиация</a:t>
            </a:r>
            <a:r>
              <a:rPr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– </a:t>
            </a:r>
            <a:r>
              <a:rPr sz="2400" dirty="0" err="1" smtClean="0">
                <a:latin typeface="Calibri"/>
                <a:cs typeface="Calibri"/>
              </a:rPr>
              <a:t>способ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разрешения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споров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мирным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путем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10" dirty="0" err="1" smtClean="0">
                <a:latin typeface="Calibri"/>
                <a:cs typeface="Calibri"/>
              </a:rPr>
              <a:t>на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560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основе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выработки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сторонами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спора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взаимоприемлемого</a:t>
            </a:r>
            <a:r>
              <a:rPr sz="2400" spc="-5" dirty="0" smtClean="0">
                <a:latin typeface="Calibri"/>
                <a:cs typeface="Calibri"/>
              </a:rPr>
              <a:t>  </a:t>
            </a:r>
            <a:r>
              <a:rPr sz="2400" spc="-5" dirty="0" err="1" smtClean="0">
                <a:latin typeface="Calibri"/>
                <a:cs typeface="Calibri"/>
              </a:rPr>
              <a:t>решения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при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содействии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нейтрального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и </a:t>
            </a:r>
            <a:r>
              <a:rPr sz="2400" spc="-5" dirty="0" err="1" smtClean="0">
                <a:latin typeface="Calibri"/>
                <a:cs typeface="Calibri"/>
              </a:rPr>
              <a:t>независимого</a:t>
            </a:r>
            <a:r>
              <a:rPr sz="2400" spc="28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лица</a:t>
            </a:r>
            <a:r>
              <a:rPr lang="ru-RU" sz="2400" spc="-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–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err="1" smtClean="0">
                <a:latin typeface="Calibri"/>
                <a:cs typeface="Calibri"/>
              </a:rPr>
              <a:t>медиатора</a:t>
            </a:r>
            <a:r>
              <a:rPr sz="2400" spc="-15" dirty="0" smtClean="0">
                <a:latin typeface="Calibri"/>
                <a:cs typeface="Calibri"/>
              </a:rPr>
              <a:t>;</a:t>
            </a:r>
            <a:endParaRPr lang="ru-RU" sz="2400" spc="-15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30"/>
              </a:spcBef>
              <a:buFont typeface="Arial"/>
              <a:buChar char="•"/>
              <a:tabLst>
                <a:tab pos="355600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осстановительный </a:t>
            </a:r>
            <a:r>
              <a:rPr lang="ru-RU" sz="2400" b="1" dirty="0">
                <a:solidFill>
                  <a:srgbClr val="FF0000"/>
                </a:solidFill>
              </a:rPr>
              <a:t>подход в примирении </a:t>
            </a:r>
            <a:r>
              <a:rPr lang="ru-RU" sz="2400" dirty="0"/>
              <a:t>— </a:t>
            </a:r>
            <a:r>
              <a:rPr lang="ru-RU" sz="2400" b="1" dirty="0"/>
              <a:t>альтернативный способ урегулирования споров и конфликтов</a:t>
            </a:r>
            <a:r>
              <a:rPr lang="ru-RU" sz="2400" dirty="0"/>
              <a:t>, основным результатом которого является восстановление отношений между конфликтующими сторонами, устранение последствий причинённого вреда, «исцеление» пострадавшего (жертвы).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6765174" y="4264429"/>
            <a:ext cx="4523509" cy="205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00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PCPRO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8" y="116378"/>
            <a:ext cx="11910752" cy="62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8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PRO\Desktop\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12098"/>
          <a:stretch/>
        </p:blipFill>
        <p:spPr bwMode="auto">
          <a:xfrm>
            <a:off x="1097280" y="666563"/>
            <a:ext cx="10349345" cy="48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1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17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СПАСИБО ЗА ВНИМАНИЕ!</a:t>
            </a:r>
            <a:endParaRPr lang="ru-RU" sz="4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3110567"/>
            <a:ext cx="732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Шипырева Наталия </a:t>
            </a:r>
            <a:r>
              <a:rPr lang="ru-RU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И</a:t>
            </a:r>
            <a:r>
              <a:rPr lang="ru-RU" sz="2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вановна, </a:t>
            </a:r>
            <a:endParaRPr lang="ru-RU" sz="2000" b="1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ru-RU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в</a:t>
            </a:r>
            <a:r>
              <a:rPr lang="ru-RU" sz="2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едущий эксперт муниципального </a:t>
            </a:r>
            <a:r>
              <a:rPr lang="ru-RU" sz="2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казенного учреждения </a:t>
            </a:r>
            <a:r>
              <a:rPr lang="ru-RU" sz="2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                  для </a:t>
            </a:r>
            <a:r>
              <a:rPr lang="ru-RU" sz="2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детей, нуждающихся в психолого-педагогической и медико-социальной помощи «Центр диагностики и консультирования»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3561" y="5329673"/>
            <a:ext cx="647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Телефон: (</a:t>
            </a:r>
            <a:r>
              <a:rPr lang="ru-RU" sz="20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3462)77-12-08</a:t>
            </a:r>
            <a:endParaRPr lang="ru-RU" sz="20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124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803" y="154791"/>
            <a:ext cx="9527179" cy="12726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Некоторые различия 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между </a:t>
            </a: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травлей и  конфликтом: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37130" y="5958825"/>
            <a:ext cx="1310325" cy="234585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3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6" y="0"/>
            <a:ext cx="947784" cy="1549754"/>
          </a:xfrm>
          <a:prstGeom prst="rect">
            <a:avLst/>
          </a:prstGeom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80143" y="1702928"/>
            <a:ext cx="2173485" cy="20082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Травля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453628" y="1197233"/>
            <a:ext cx="6464129" cy="3186232"/>
          </a:xfrm>
          <a:prstGeom prst="rightArrow">
            <a:avLst>
              <a:gd name="adj1" fmla="val 57422"/>
              <a:gd name="adj2" fmla="val 543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 конфликта - это предметы, интересы, ценности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участвовать в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конфликте принимают сторон самостоятельно</a:t>
            </a:r>
          </a:p>
          <a:p>
            <a:pPr lvl="0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Явное неравенство социальных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физических, материальных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                 и ресурсов. Долгосрочный процесс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аждый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эпизод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травли становится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изощрённым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и жестоким</a:t>
            </a:r>
          </a:p>
          <a:p>
            <a:pPr lvl="0"/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травли выйти из нее по своей воле не могут. Травля возникает преднамеренно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56734" y="4497391"/>
            <a:ext cx="3323555" cy="1574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Конфликт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080289" y="3832801"/>
            <a:ext cx="5967166" cy="290345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 конфликта - сам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или его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</a:p>
          <a:p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участвовать в конфликте принимает только обидчик (агрессор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конфликте силы относительно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равны</a:t>
            </a:r>
          </a:p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и его разрешение ведут к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</a:t>
            </a:r>
          </a:p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конфликта стороны могут выйти по своей воле</a:t>
            </a: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38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Организационные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структуры помощи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в общеобразовательных учреждениях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97280" y="1546167"/>
            <a:ext cx="10058400" cy="387373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700807"/>
            <a:ext cx="2838008" cy="18819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Психолого-педагогический консилиум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81548" y="1700807"/>
            <a:ext cx="3532909" cy="21168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Психолого-педагогическая служба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83679" y="1700807"/>
            <a:ext cx="2572001" cy="19817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schemeClr val="tx1"/>
                </a:solidFill>
                <a:cs typeface="Times New Roman" pitchFamily="18" charset="0"/>
              </a:rPr>
              <a:t>Ш</a:t>
            </a:r>
            <a:r>
              <a:rPr lang="ru-RU" sz="2300" dirty="0" smtClean="0">
                <a:solidFill>
                  <a:schemeClr val="tx1"/>
                </a:solidFill>
                <a:cs typeface="Times New Roman" pitchFamily="18" charset="0"/>
              </a:rPr>
              <a:t>кольная служба примирения</a:t>
            </a:r>
            <a:endParaRPr lang="ru-RU" sz="23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179512" y="4274626"/>
            <a:ext cx="11433368" cy="185515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педагоги-психологи,  социальные педагоги, учителя-дефектологи, учителя-логопеды, тьюторы, классные руководители, учителя-предметники,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заместители руководителя, курирующие направление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864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78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Роль классного руководителя </a:t>
            </a:r>
            <a:endParaRPr lang="ru-RU" sz="28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66254" y="764772"/>
            <a:ext cx="4937760" cy="1920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Выявление учащихся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поведенческими проблемами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66254" y="3017520"/>
            <a:ext cx="5220393" cy="2851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хроническая </a:t>
            </a:r>
            <a:r>
              <a:rPr lang="ru-RU" dirty="0">
                <a:solidFill>
                  <a:schemeClr val="tx1"/>
                </a:solidFill>
              </a:rPr>
              <a:t>неуспешность в </a:t>
            </a:r>
            <a:r>
              <a:rPr lang="ru-RU" dirty="0" smtClean="0">
                <a:solidFill>
                  <a:schemeClr val="tx1"/>
                </a:solidFill>
              </a:rPr>
              <a:t>учебной </a:t>
            </a:r>
            <a:r>
              <a:rPr lang="ru-RU" dirty="0">
                <a:solidFill>
                  <a:schemeClr val="tx1"/>
                </a:solidFill>
              </a:rPr>
              <a:t>деятельности, низкая критичность к </a:t>
            </a:r>
            <a:r>
              <a:rPr lang="ru-RU" dirty="0" smtClean="0">
                <a:solidFill>
                  <a:schemeClr val="tx1"/>
                </a:solidFill>
              </a:rPr>
              <a:t>собственному </a:t>
            </a:r>
            <a:r>
              <a:rPr lang="ru-RU" dirty="0">
                <a:solidFill>
                  <a:schemeClr val="tx1"/>
                </a:solidFill>
              </a:rPr>
              <a:t>поведению и деятельности, недисциплинированность, </a:t>
            </a:r>
            <a:r>
              <a:rPr lang="ru-RU" dirty="0" smtClean="0">
                <a:solidFill>
                  <a:schemeClr val="tx1"/>
                </a:solidFill>
              </a:rPr>
              <a:t>эмоционально-волевая </a:t>
            </a:r>
            <a:r>
              <a:rPr lang="ru-RU" dirty="0">
                <a:solidFill>
                  <a:schemeClr val="tx1"/>
                </a:solidFill>
              </a:rPr>
              <a:t>неустойчивость, бурная реакция на низкие и неудовлетворительные отметки, на конструктивную критику и замечания </a:t>
            </a:r>
            <a:r>
              <a:rPr lang="ru-RU" dirty="0" smtClean="0">
                <a:solidFill>
                  <a:schemeClr val="tx1"/>
                </a:solidFill>
              </a:rPr>
              <a:t>учителя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45178" y="2768139"/>
            <a:ext cx="1629295" cy="199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60720" y="1288473"/>
            <a:ext cx="6017150" cy="4015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Создание </a:t>
            </a:r>
            <a:r>
              <a:rPr lang="ru-RU" sz="2400" dirty="0">
                <a:solidFill>
                  <a:schemeClr val="tx1"/>
                </a:solidFill>
              </a:rPr>
              <a:t>эмоционально </a:t>
            </a:r>
            <a:r>
              <a:rPr lang="ru-RU" sz="2400" dirty="0" smtClean="0">
                <a:solidFill>
                  <a:schemeClr val="tx1"/>
                </a:solidFill>
              </a:rPr>
              <a:t>благоприятной атмосферы </a:t>
            </a:r>
            <a:r>
              <a:rPr lang="ru-RU" sz="2400" dirty="0">
                <a:solidFill>
                  <a:schemeClr val="tx1"/>
                </a:solidFill>
              </a:rPr>
              <a:t>взаимодействия обучающегося с классом и </a:t>
            </a:r>
            <a:r>
              <a:rPr lang="ru-RU" sz="2400" dirty="0" smtClean="0">
                <a:solidFill>
                  <a:schemeClr val="tx1"/>
                </a:solidFill>
              </a:rPr>
              <a:t>учителями, адаптация учебного материала </a:t>
            </a:r>
            <a:r>
              <a:rPr lang="ru-RU" sz="2400" dirty="0">
                <a:solidFill>
                  <a:schemeClr val="tx1"/>
                </a:solidFill>
              </a:rPr>
              <a:t>для адекватного восприятия, </a:t>
            </a:r>
            <a:r>
              <a:rPr lang="ru-RU" sz="2400" dirty="0" smtClean="0">
                <a:solidFill>
                  <a:schemeClr val="tx1"/>
                </a:solidFill>
              </a:rPr>
              <a:t>проведение воспитательной работы </a:t>
            </a:r>
            <a:r>
              <a:rPr lang="ru-RU" sz="2400" dirty="0">
                <a:solidFill>
                  <a:schemeClr val="tx1"/>
                </a:solidFill>
              </a:rPr>
              <a:t>с обучающимся, </a:t>
            </a:r>
            <a:r>
              <a:rPr lang="ru-RU" sz="2400" dirty="0" smtClean="0">
                <a:solidFill>
                  <a:schemeClr val="tx1"/>
                </a:solidFill>
              </a:rPr>
              <a:t>мотивация родителей и учащегося  на получение психолого-педагогической помощи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220393" y="1629295"/>
            <a:ext cx="490451" cy="507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9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78168"/>
          </a:xfrm>
        </p:spPr>
        <p:txBody>
          <a:bodyPr>
            <a:normAutofit/>
          </a:bodyPr>
          <a:lstStyle/>
          <a:p>
            <a:pPr algn="ctr"/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4757" t="11709" r="18140" b="18319"/>
          <a:stretch/>
        </p:blipFill>
        <p:spPr>
          <a:xfrm>
            <a:off x="802236" y="0"/>
            <a:ext cx="11072553" cy="6342612"/>
          </a:xfrm>
          <a:prstGeom prst="rect">
            <a:avLst/>
          </a:prstGeom>
        </p:spPr>
      </p:pic>
      <p:pic>
        <p:nvPicPr>
          <p:cNvPr id="2050" name="Picture 2" descr="http://qrcoder.ru/code/?https%3A%2F%2Fvk.com%2Fwall-198720814_1424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6" y="76477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7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5000" t="11528" r="17968" b="3889"/>
          <a:stretch/>
        </p:blipFill>
        <p:spPr>
          <a:xfrm>
            <a:off x="1069975" y="160338"/>
            <a:ext cx="9037378" cy="6003396"/>
          </a:xfrm>
          <a:prstGeom prst="rect">
            <a:avLst/>
          </a:prstGeom>
        </p:spPr>
      </p:pic>
      <p:sp>
        <p:nvSpPr>
          <p:cNvPr id="3" name="AutoShape 2" descr="https://iskra-sch.ru/useruploads/files/-%D0%BF%D1%80%D0%BE%D1%84%D0%B8%D0%BB%D0%B0%D0%BA%D1%82%D0%B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iskra-sch.ru/useruploads/files/-%D0%BF%D1%80%D0%BE%D1%84%D0%B8%D0%BB%D0%B0%D0%BA%D1%82%D0%B8%D0%BA%D0%B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iskra-sch.ru/useruploads/files/-%D0%BF%D1%80%D0%BE%D1%84%D0%B8%D0%BB%D0%B0%D0%BA%D1%82%D0%B8%D0%BA%D0%B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iskra-sch.ru/useruploads/files/-%D0%BF%D1%80%D0%BE%D1%84%D0%B8%D0%BB%D0%B0%D0%BA%D1%82%D0%B8%D0%BA%D0%B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iskra-sch.ru/useruploads/files/-%D0%BF%D1%80%D0%BE%D1%84%D0%B8%D0%BB%D0%B0%D0%BA%D1%82%D0%B8%D0%BA%D0%B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8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880" y="1480406"/>
            <a:ext cx="10058400" cy="16522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Применение медиативных технологий классным руководителем в урегулировании конфликтных ситуаций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2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395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Школьные службы примирения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27222" y="590204"/>
            <a:ext cx="6234544" cy="14962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ulim"/>
              </a:rPr>
              <a:t>Восстановительная процедура урегулирования конфликтных ситуаций</a:t>
            </a:r>
          </a:p>
          <a:p>
            <a:pPr algn="ctr"/>
            <a:endParaRPr lang="ru-RU" dirty="0">
              <a:latin typeface="Gulim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8640" y="590204"/>
            <a:ext cx="4131425" cy="1562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Приказ департамента образования от </a:t>
            </a:r>
            <a:r>
              <a:rPr lang="ru-RU" dirty="0">
                <a:solidFill>
                  <a:schemeClr val="tx1"/>
                </a:solidFill>
              </a:rPr>
              <a:t>16.09.2022 № 12-03-750/2 «Об обеспечении деятельности школьных служб примирения в общеобразовательных учреждениях».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14251" y="2294632"/>
            <a:ext cx="1913792" cy="75613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ц</a:t>
            </a:r>
            <a:r>
              <a:rPr lang="ru-RU" sz="3200" dirty="0" smtClean="0">
                <a:solidFill>
                  <a:schemeClr val="bg1"/>
                </a:solidFill>
              </a:rPr>
              <a:t>ель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39536" y="2294633"/>
            <a:ext cx="9347663" cy="8143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развитие восстановительного способа реагирования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конфликтные ситуации в общеобразовательном учреждении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правонарушения учащихся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89066" y="3984034"/>
            <a:ext cx="1957753" cy="166174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</a:t>
            </a:r>
            <a:r>
              <a:rPr lang="ru-RU" sz="3200" dirty="0" smtClean="0"/>
              <a:t>адачи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90304" y="3264605"/>
            <a:ext cx="92714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/>
              <a:t>проведение восстановительных программ для участников образовательных отношений, находящихся в конфликтных или противоправных ситуаций</a:t>
            </a:r>
          </a:p>
          <a:p>
            <a:pPr algn="just"/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/>
              <a:t>обучение учащихся и других участников образовательного процесса методам урегулирования конфликтных ситуаций</a:t>
            </a:r>
          </a:p>
          <a:p>
            <a:pPr algn="just"/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/>
              <a:t>организация просветительских мероприятий</a:t>
            </a:r>
          </a:p>
          <a:p>
            <a:pPr algn="just"/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/>
              <a:t>содействие формированию ценностей примирения у педагогов, учащихся, родителей (законных представителей) через применение восстановительных практик при проведении классных часов, родительских собраний, педагогических советов и иных форм взаимодействия в общеобразовательном учреждении</a:t>
            </a:r>
          </a:p>
          <a:p>
            <a:pPr algn="just"/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/>
              <a:t>профилактика и снижение рисков возникновения конфликтных ситуаций и противоправных действий в образовательной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368439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803" y="154792"/>
            <a:ext cx="9993312" cy="13949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Школьная служба примирения</a:t>
            </a:r>
            <a:r>
              <a:rPr lang="ru-RU" sz="27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2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37130" y="5958825"/>
            <a:ext cx="1310325" cy="234585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3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6" y="0"/>
            <a:ext cx="947784" cy="1549754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1085250" y="1860331"/>
            <a:ext cx="10675826" cy="382294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dirty="0" smtClean="0">
              <a:solidFill>
                <a:srgbClr val="002060"/>
              </a:solidFill>
            </a:endParaRPr>
          </a:p>
          <a:p>
            <a:pPr lvl="0"/>
            <a:endParaRPr lang="ru-RU" sz="2000" dirty="0">
              <a:solidFill>
                <a:srgbClr val="002060"/>
              </a:solidFill>
            </a:endParaRPr>
          </a:p>
          <a:p>
            <a:pPr lvl="0"/>
            <a:endParaRPr lang="ru-RU" sz="2000" dirty="0" smtClean="0">
              <a:solidFill>
                <a:srgbClr val="002060"/>
              </a:solidFill>
            </a:endParaRPr>
          </a:p>
          <a:p>
            <a:pPr lvl="0"/>
            <a:endParaRPr lang="ru-RU" sz="2000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этом не обязательно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«принятие») взгляда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другого человека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на ситуацию;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конфиденциальность;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оспитательная, а не карательная функция;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озможность быстрого разрешения ситуации;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примирение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жертвам возможность почувствовать себя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равными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увидеть уважение их точки зрения и вновь обрести чувство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своей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жизнью;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основных направления работы Службы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школьной примирения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ситуации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травли:  индивидуальная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агрессорами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жертвами (восстановительная примирительная программа) и  работа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сообществом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 (программа «Круг примирения») </a:t>
            </a:r>
          </a:p>
          <a:p>
            <a:pPr marL="342900" lvl="0" indent="-342900">
              <a:buFont typeface="Arial" charset="0"/>
              <a:buChar char="•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533</TotalTime>
  <Words>521</Words>
  <Application>Microsoft Office PowerPoint</Application>
  <PresentationFormat>Широкоэкранный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Gulim</vt:lpstr>
      <vt:lpstr>Times New Roman</vt:lpstr>
      <vt:lpstr>Wingdings</vt:lpstr>
      <vt:lpstr>Ретро</vt:lpstr>
      <vt:lpstr>«Конфликтные ситуации и травля среди обучающихся: пути и способы преодоления».   </vt:lpstr>
      <vt:lpstr> Некоторые различия между травлей и  конфликтом: </vt:lpstr>
      <vt:lpstr>Организационные структуры помощи в общеобразовательных учреждениях</vt:lpstr>
      <vt:lpstr>Роль классного руководителя </vt:lpstr>
      <vt:lpstr>Презентация PowerPoint</vt:lpstr>
      <vt:lpstr>Презентация PowerPoint</vt:lpstr>
      <vt:lpstr>Применение медиативных технологий классным руководителем в урегулировании конфликтных ситуаций </vt:lpstr>
      <vt:lpstr>Школьные службы примирения</vt:lpstr>
      <vt:lpstr>         Школьная служба примирения </vt:lpstr>
      <vt:lpstr>Программы школьной службы примирения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Шипырева Наталия Ивановна</cp:lastModifiedBy>
  <cp:revision>46</cp:revision>
  <dcterms:created xsi:type="dcterms:W3CDTF">2022-12-26T07:35:44Z</dcterms:created>
  <dcterms:modified xsi:type="dcterms:W3CDTF">2025-12-17T05:22:45Z</dcterms:modified>
</cp:coreProperties>
</file>