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6" r:id="rId3"/>
    <p:sldId id="285" r:id="rId4"/>
    <p:sldId id="288" r:id="rId5"/>
    <p:sldId id="287" r:id="rId6"/>
    <p:sldId id="289" r:id="rId7"/>
    <p:sldId id="290" r:id="rId8"/>
    <p:sldId id="291" r:id="rId9"/>
    <p:sldId id="300" r:id="rId10"/>
    <p:sldId id="284" r:id="rId11"/>
    <p:sldId id="304" r:id="rId12"/>
    <p:sldId id="306" r:id="rId13"/>
    <p:sldId id="307" r:id="rId14"/>
    <p:sldId id="308" r:id="rId15"/>
    <p:sldId id="294" r:id="rId16"/>
    <p:sldId id="302" r:id="rId17"/>
    <p:sldId id="303" r:id="rId18"/>
    <p:sldId id="310" r:id="rId19"/>
    <p:sldId id="298" r:id="rId20"/>
    <p:sldId id="317" r:id="rId21"/>
    <p:sldId id="318" r:id="rId22"/>
    <p:sldId id="319" r:id="rId23"/>
    <p:sldId id="320" r:id="rId24"/>
    <p:sldId id="273" r:id="rId25"/>
    <p:sldId id="275" r:id="rId26"/>
    <p:sldId id="277" r:id="rId27"/>
    <p:sldId id="269" r:id="rId28"/>
    <p:sldId id="322" r:id="rId29"/>
    <p:sldId id="270" r:id="rId30"/>
    <p:sldId id="278" r:id="rId31"/>
    <p:sldId id="31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3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5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2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8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externat.foxford.ru/polezno-znat/fgos-2020&amp;sa=D&amp;source=editors&amp;ust=1667527659104100&amp;usg=AOvVaw2E0nnMsWlyTOruMWYhJKG3" TargetMode="External"/><Relationship Id="rId3" Type="http://schemas.openxmlformats.org/officeDocument/2006/relationships/hyperlink" Target="https://www.google.com/url?q=http://publication.pravo.gov.ru/Document/View/0001202107050027?index%3D0%26rangeSize%3D1&amp;sa=D&amp;source=editors&amp;ust=1667527659102236&amp;usg=AOvVaw0D_z-QvEFobgAboU7rU-JB" TargetMode="External"/><Relationship Id="rId7" Type="http://schemas.openxmlformats.org/officeDocument/2006/relationships/hyperlink" Target="https://www.google.com/url?q=http://edu53.ru/np-includes/upload/2021/09/21/16562.pdf&amp;sa=D&amp;source=editors&amp;ust=1667527659103819&amp;usg=AOvVaw1bFyn6iZfEoL-SfomGFia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://edu.gov.ru/&amp;sa=D&amp;source=editors&amp;ust=1667527659103519&amp;usg=AOvVaw0vK0bkTav-nG-gLeeKBsiz" TargetMode="External"/><Relationship Id="rId5" Type="http://schemas.openxmlformats.org/officeDocument/2006/relationships/hyperlink" Target="https://www.google.com/url?q=http://edsoo.ru/&amp;sa=D&amp;source=editors&amp;ust=1667527659103251&amp;usg=AOvVaw1_32mP9HYRuNrH25Y04AVR" TargetMode="External"/><Relationship Id="rId4" Type="http://schemas.openxmlformats.org/officeDocument/2006/relationships/hyperlink" Target="https://www.google.com/url?q=https://fgos.ru/&amp;sa=D&amp;source=editors&amp;ust=1667527659102797&amp;usg=AOvVaw1M2nmDYIVBGI6-y0WhfUJB" TargetMode="External"/><Relationship Id="rId9" Type="http://schemas.openxmlformats.org/officeDocument/2006/relationships/hyperlink" Target="https://www.google.com/url?q=https://rg.ru/2021/07/12/chemu-budut-uchit-v-shkole-s-1-sentiabria-2022-goda.html&amp;sa=D&amp;source=editors&amp;ust=1667527659104420&amp;usg=AOvVaw3RUv2QQ6t4yipPJAJmpFD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86895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требования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современному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уроку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обновлённым ФГОС НОО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750404" y="1628800"/>
            <a:ext cx="7421996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Милых И.И.</a:t>
            </a:r>
          </a:p>
          <a:p>
            <a:pPr marL="0" indent="0" algn="r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ам.директора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УВР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№12</a:t>
            </a: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Сургут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42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63688" y="0"/>
            <a:ext cx="6264696" cy="32849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- Ориентация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стандартов на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результаты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освоения основных образовательных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программ  (не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только предметные знания, но и умение применять эти знания в практической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деятельности).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- Урок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строится на базе системно-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деятельностного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подхода, направлен на развитие личности </a:t>
            </a: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учащегося.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-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Предусматривает уровневый подход к системе планируемых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результатов.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6633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bril Fatface"/>
              </a:rPr>
              <a:t>Принципиальное отличие современного подхода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аспекты 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современного  урока в рамках ФГОС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75484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Субъективизация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образовательного процесса.</a:t>
            </a: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  подход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 процесса.</a:t>
            </a: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Импровизационность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процесса.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  <a:p>
            <a:endParaRPr lang="ru-RU" dirty="0"/>
          </a:p>
        </p:txBody>
      </p:sp>
      <p:pic>
        <p:nvPicPr>
          <p:cNvPr id="2050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60648"/>
            <a:ext cx="741682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 обществу нужны образованные, нравственные, предприимчивые люди, которые могут</a:t>
            </a:r>
            <a:r>
              <a:rPr lang="ru-RU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анализировать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действия;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принимать решения,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прогнозируя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возможные последствия;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отличаться мобильностью;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способными к сотрудничеству;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чувством ответственности за судьбу своей страны.</a:t>
            </a:r>
          </a:p>
          <a:p>
            <a:endParaRPr lang="ru-RU" sz="3200" b="1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 ученик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84784"/>
            <a:ext cx="7358114" cy="4325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 – субъект (хозяин своей деятельности).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ставит цели.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решает задачи урока.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делает 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udlab.com/_nw/10/0291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60040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10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 уроке - это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026574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делать выбор, адекватный своим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способностям;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перед собой цель, принимать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находить выход в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нестандартной ситуации;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себя, свои собственные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действия;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оценить свои действия, выявить и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скорректировать;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свою позицию с другими людьми,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общаться.</a:t>
            </a:r>
          </a:p>
          <a:p>
            <a:pPr marL="0" lvl="0" indent="0">
              <a:spcBef>
                <a:spcPct val="50000"/>
              </a:spcBef>
              <a:buNone/>
            </a:pPr>
            <a:endParaRPr lang="ru-RU" sz="1800" b="1" dirty="0">
              <a:solidFill>
                <a:prstClr val="black"/>
              </a:solidFill>
              <a:latin typeface="Annabelle" pitchFamily="66" charset="0"/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ru-RU" sz="1800" b="1" dirty="0">
              <a:solidFill>
                <a:prstClr val="black"/>
              </a:solidFill>
              <a:latin typeface="Annabelle" pitchFamily="66" charset="0"/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ru-RU" sz="1800" b="1" dirty="0">
              <a:solidFill>
                <a:prstClr val="black"/>
              </a:solidFill>
              <a:latin typeface="Annabelle" pitchFamily="66" charset="0"/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ru-RU" sz="1800" b="1" dirty="0">
              <a:solidFill>
                <a:prstClr val="black"/>
              </a:solidFill>
              <a:latin typeface="Annabelle" pitchFamily="66" charset="0"/>
            </a:endParaRPr>
          </a:p>
          <a:p>
            <a:pPr marL="0" lvl="0" indent="0">
              <a:buClr>
                <a:srgbClr val="0BD0D9"/>
              </a:buClr>
              <a:buSzPct val="95000"/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27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современному уроку по ФГОС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827584" y="635496"/>
            <a:ext cx="7560840" cy="489654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Урок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личностно-ориентированный, индивидуальный характер.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приоритете самостоятельная работа учеников, а не учителя.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Осуществляется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практический,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подход.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Каждый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направлен на развитие универсальных учебных действий (УУД): личностных, коммуникативных, регулятивных и познавательных.</a:t>
            </a: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27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современному уроку по ФГОС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115616" y="866328"/>
            <a:ext cx="7488832" cy="472291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</a:p>
          <a:p>
            <a:pPr marL="0" lv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Century Gothic"/>
              </a:rPr>
              <a:t>6. 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амостоятельная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учащихся на всех этапах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7. Учитель-организатор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информатор; обязательная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рефлексия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8. Высокая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степень речевой активности учащегося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Авторитарный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между учеником и учителем уходит в прошлое.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Теперь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— помогать в освоении новых знаний и направлять учебный процесс.</a:t>
            </a:r>
          </a:p>
          <a:p>
            <a:pPr marL="0" lvl="0" indent="0"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27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140889"/>
            <a:ext cx="8229600" cy="504055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современному уроку по ФГОС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403648" y="1272264"/>
            <a:ext cx="7128793" cy="5109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Таким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образом, современный урок направлен на формирование и развитие универсальных учебных действий, на достижение личностных результатов, развивает у обучающихся способности самостоятельно ставить учебные задачи, проектировать пути решения возникших проблем, контролировать и оценивать свои достижения.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Педагог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его отношение к учебному процессу, его творчество и профессионализм, его желание и умение раскрыть способности каждого обучающегося – это все и есть главный ресурс, без которого новые требования ФГОС не будут реализованы!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b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современному уроку по ФГОС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734481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целенаправленное  взаимодействие учителя и ученика в ходе образования. Взаимодействие учителя и ученика может пройти только  через целеполагание.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Целеполагание – самая важная часть конструирования урока,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планируя урок, необходимо идти от цели,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не от содержания.</a:t>
            </a: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Цель должна быть: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Диагностируемая.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Диагностичность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целей обозначает, что имеются средства и возможности проверить, достигнута ли цель. Критерии измеримости бывают качественные и количественные.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Конкретная.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Понятная.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4) Осознанная.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5) Описывающая желаемый результат.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6) Реальная.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7) Побудительная (побуждать к действию).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8) Точная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не должна иметь расплывчатые формулировки.  </a:t>
            </a:r>
          </a:p>
          <a:p>
            <a:pPr>
              <a:buNone/>
            </a:pP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5639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288032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072" y="-99392"/>
            <a:ext cx="7884368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для каждого типа урока по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lvl="0" algn="ctr">
              <a:spcBef>
                <a:spcPct val="20000"/>
              </a:spcBef>
            </a:pP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новых образовательных стандартов предлагают выделять четыре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 уроков в зависимости от поставленных целей: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80707"/>
              </p:ext>
            </p:extLst>
          </p:nvPr>
        </p:nvGraphicFramePr>
        <p:xfrm>
          <a:off x="0" y="1556791"/>
          <a:ext cx="9144000" cy="5301966"/>
        </p:xfrm>
        <a:graphic>
          <a:graphicData uri="http://schemas.openxmlformats.org/drawingml/2006/table">
            <a:tbl>
              <a:tblPr/>
              <a:tblGrid>
                <a:gridCol w="53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урока по ФГОС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Виды уроков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2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 открытия нового знания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Лекция, путешествие, инсценировка, экспедиция, проблемный урок, экскурсия, беседа, конференция, мультимедиа-урок, игра, уроки смешанного типа.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9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 рефлексии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Сочинение, практикум, диалог, ролевая игра, деловая игра, комбинированный урок.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 общеметодологической направленности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Конкурс, конференция, экскурсия, консультация, урок-игра, диспут, обсуждение, обзорная лекция, беседа, урок-суд, урок-откровение, урок-совершенствование.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4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Урок развивающего контроля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Письменные работы, устные опросы, викторина, смотр знаний, творческий отчет, защита проектов, рефератов, тестирование, конкурсы.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920880" cy="3168352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 Урок – это зеркало общей и </a:t>
            </a:r>
            <a: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педагогической культуры учителя, </a:t>
            </a:r>
            <a: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мерило его интеллектуального богатства , </a:t>
            </a:r>
            <a: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rgbClr val="002060"/>
                </a:solidFill>
                <a:latin typeface="Calibri" pitchFamily="34" charset="0"/>
                <a:ea typeface="+mn-ea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показатель его кругозора,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эрудиции»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750404" y="2420888"/>
            <a:ext cx="7638020" cy="37338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288032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646"/>
            <a:ext cx="8568951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288032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544947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288032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646"/>
            <a:ext cx="8496943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712968" cy="288032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645"/>
            <a:ext cx="8568952" cy="6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6632"/>
            <a:ext cx="7168310" cy="6156278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ru-RU" sz="1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 в рамках </a:t>
            </a:r>
            <a:r>
              <a:rPr lang="ru-RU" sz="1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  <a:p>
            <a:pPr marL="82296" indent="0">
              <a:buNone/>
            </a:pPr>
            <a:endParaRPr lang="ru-RU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.Организационный момент.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включение учащихся в деятельность на личностно - значимом уровне.</a:t>
            </a:r>
          </a:p>
          <a:p>
            <a:pPr marL="82296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. Актуализация знаний.</a:t>
            </a:r>
            <a:br>
              <a:rPr lang="ru-RU" sz="9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. Постановка учебной задачи.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затруднений 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(«Почему возникли затруднения?»,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Чего мы ещё не знаем?»);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цели урока в виде вопроса, на который предстоит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ответить.</a:t>
            </a:r>
          </a:p>
          <a:p>
            <a:pPr marL="82296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IV. «Открытие нового знания»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затруднения).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Этап изучения новых знаний и способов действий.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73944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Первичное закрепление.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проговаривание нового знания,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запись в виде опорного сигнала.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Самоанализ и самоконтроль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для себя должен сделать вывод о том, что он уже умеет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VII.  Включение нового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систему знаний и повторение.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Рефлексия.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учащимися своей УД, самооценка результатов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3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" descr="&amp;Rcy;&amp;iecy;&amp;fcy;&amp;lcy;&amp;iecy;&amp;kcy;&amp;scy;&amp;icy;&amp;yacy; - &amp;Kcy;&amp;acy;&amp;rcy;&amp;tcy;&amp;icy;&amp;ncy;&amp;kcy;&amp;acy; 8570/2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05678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учителю: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52736"/>
            <a:ext cx="7498080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точно и чётко формулирует задания;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даёт новое знание в готовом виде;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повторяет задания два раза;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комментирует ответы  учеников и не исправляет их, предлагает это сделать  самим ученикам;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повторяет то, что сказали ученики;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предугадывает затруднения учеников и меняет задание по ходу урока, если дети не смогли выполнить его с первого  раза;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подбирает комплексное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задание.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www.playcast.ru/uploads/2015/03/25/1281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857760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1066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Современный  учитель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354064" cy="4896544"/>
          </a:xfrm>
        </p:spPr>
        <p:txBody>
          <a:bodyPr>
            <a:normAutofit lnSpcReduction="10000"/>
          </a:bodyPr>
          <a:lstStyle/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э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профессионал, который: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демонстрирует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и предметные способы действий;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инициирует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учащихся;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консультирует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корректирует их действия;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находит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включения в работу каждого ученика;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создаёт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приобретения детьми жизненного опыта.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учитель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учитель, применяющий  развивающие технологии.</a:t>
            </a:r>
          </a:p>
          <a:p>
            <a:pPr marL="274320" lvl="0" indent="-274320">
              <a:buClr>
                <a:srgbClr val="0BD0D9"/>
              </a:buClr>
              <a:buSzPct val="95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учитель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информационной компетентностью.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по ФГОС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7499176" cy="5433467"/>
          </a:xfrm>
        </p:spPr>
        <p:txBody>
          <a:bodyPr>
            <a:normAutofit fontScale="25000" lnSpcReduction="20000"/>
          </a:bodyPr>
          <a:lstStyle/>
          <a:p>
            <a:pPr marL="109728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вводит новое понятие — «учебная ситуация». То есть учитель должен теперь не преподносить готовое знание, а строить на уроках такую ситуацию, в ходе которой школьники сами учатся находить предмет изучения, исследовать его, сравнивать с уже имеющимся опытом, формулировать собственное описание. Создание учебной ситуации строится с учетом возрастных и психологических особенностей учеников, степени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УУД, специфики образовательной организации.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«Высший пилотаж»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урока и идеальное воплощение новых стандартов на практике – </a:t>
            </a:r>
            <a:r>
              <a:rPr lang="ru-RU" sz="8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урок, на котором учитель, лишь направляя детей, дает рекомендации в течение урока.</a:t>
            </a:r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дети ощущают, что ведут урок сами. </a:t>
            </a:r>
            <a:endParaRPr lang="ru-RU" sz="8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уроки в свете требований ФГОС предполагают основательную реконструкцию учебного процесса.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изменились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не только к содержанию учебного процесса, но и к результатам образования.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052736"/>
            <a:ext cx="7344816" cy="39847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(ФГОС)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совокупность требований к программам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ФГОС НОО в 2021 году Приказ Министерства просвещения №287, от 31 мая 2021 г.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1811251"/>
            <a:ext cx="7272808" cy="43435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Основной задачей ФГОС является создание единого образовательного пространства по всей России.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оно обеспечит комфортные условия обучения для детей при переезде в другой город.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также обеспечивает преемственность образовательных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общего, основного общего и среднего общего образования.</a:t>
            </a:r>
          </a:p>
          <a:p>
            <a:pPr marL="0" indent="0" algn="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40319"/>
            <a:ext cx="7956376" cy="4325112"/>
          </a:xfrm>
        </p:spPr>
        <p:txBody>
          <a:bodyPr/>
          <a:lstStyle/>
          <a:p>
            <a:pPr marL="109728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7667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 </a:t>
            </a:r>
          </a:p>
          <a:p>
            <a:pPr algn="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24" y="3609645"/>
            <a:ext cx="3870316" cy="31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40319"/>
            <a:ext cx="7056784" cy="4325112"/>
          </a:xfrm>
        </p:spPr>
        <p:txBody>
          <a:bodyPr>
            <a:normAutofit fontScale="25000" lnSpcReduction="20000"/>
          </a:bodyPr>
          <a:lstStyle/>
          <a:p>
            <a:pPr marL="109728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1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материалы</a:t>
            </a:r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http://publication.pravo.gov.ru/Document/View/0001202107050027?index=0&amp;rangeSize=1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https://fgos.ru/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тексты ФГОС всех ступеней</a:t>
            </a:r>
          </a:p>
          <a:p>
            <a:pPr marL="457200">
              <a:buFont typeface="+mj-lt"/>
              <a:buAutoNum type="arabicPeriod"/>
            </a:pPr>
            <a:r>
              <a:rPr lang="ru-RU" sz="8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://edsoo.ru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– сайт, сопровождающий введение и апробацию Рабочих программ ФГОС</a:t>
            </a: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https://edu.gov.ru/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сайт </a:t>
            </a:r>
            <a:r>
              <a:rPr lang="ru-RU" sz="8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http://edu53.ru/np-includes/upload/2021/09/21/16562.pdf</a:t>
            </a:r>
            <a:r>
              <a:rPr lang="ru-RU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Изменения в новых ФГОС НОО и ООО</a:t>
            </a: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https://externat.foxford.ru/polezno-znat/fgos-2020</a:t>
            </a:r>
            <a:endParaRPr lang="ru-RU" sz="8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8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https://rg.ru/2021/07/12/chemu-budut-uchit-v-shkole-s-1-sentiabria-2022-goda.html</a:t>
            </a:r>
            <a:endParaRPr lang="ru-RU" sz="8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" y="-27384"/>
            <a:ext cx="9144000" cy="68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6" y="-603448"/>
            <a:ext cx="9057281" cy="205465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-747464"/>
            <a:ext cx="7344816" cy="19442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– 2009 г.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в 2004 году и назывались государственными образовательными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ещё не использовалась. Основной целью Стандарта 2004 года был не личностный, а предметный результат, ввиду чего Стандарт быстро устарел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главу ставился набор информации, обязательной для изучения. Подробно описывалось содержание образование: темы, дидактические единицы.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" y="-27384"/>
            <a:ext cx="9144000" cy="68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6" y="-603448"/>
            <a:ext cx="9057281" cy="205465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-315416"/>
            <a:ext cx="7344816" cy="122413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2009-2012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ФГОС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поколения разрабатывались с 2009 по 2012 год и действовали до 2020 года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в них сделан на развитие универсальных учебных умений.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самостоятельно добывать информацию с использованием информационных технологий и коммуникации с людьми.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сместили на личность учащихся. Много внимания уделено проектной и внеурочной деятельности, развитию толерантности и стремлению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816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" y="-27384"/>
            <a:ext cx="9144000" cy="68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6" y="-603448"/>
            <a:ext cx="9057281" cy="205465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-315415"/>
            <a:ext cx="7344816" cy="10801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поколение ФГОС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новые образовательные стандарты третьего поколения осуществлён в сентябре 2021 года.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ФГОС третьего поколения заявлена конкретизация требований к обучающимся. В предыдущей редакции Стандарт включал только общие установки на формирование определённых компетенций. Учебные учреждения сами решали, что именно и в каком классе изучать, поэтому образовательные программы разных школ отличались, а результаты обучения не были детализированы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акцент на развитие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павыков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так далее).</a:t>
            </a:r>
          </a:p>
        </p:txBody>
      </p:sp>
    </p:spTree>
    <p:extLst>
      <p:ext uri="{BB962C8B-B14F-4D97-AF65-F5344CB8AC3E}">
        <p14:creationId xmlns:p14="http://schemas.microsoft.com/office/powerpoint/2010/main" val="4743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" y="-27384"/>
            <a:ext cx="9144000" cy="68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6" y="-603448"/>
            <a:ext cx="9057281" cy="205465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-315415"/>
            <a:ext cx="7344816" cy="10801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поколение ФГОС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4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возрастные и психологические особенности учеников всех классов. Главное, чтобы ребята не были перегружены.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базовое содержание программы воспитания, уточнены задачи и условия программы коррекционной работы 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24440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6" y="-27384"/>
            <a:ext cx="9144000" cy="68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86" y="-603448"/>
            <a:ext cx="9057281" cy="205465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31640" y="1"/>
            <a:ext cx="7344816" cy="557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обновленных ФГОС НОО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5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Обновленные ФГОС НОО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методологических подходов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разработке и реализации основных образовательных программ соответствующего уровня. Основой организации образовательной деятельности в соответствии с обновленными ФГОС НОО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ориентирующий педагогов на создание условий, инициирующих действия обучающихся. • Сохраняется привычная для образовательных организаций и педагогов структура основной образовательной программы и механизмы обеспечения ее вариативности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двух частей образовательной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обязательной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 части, формируемой участниками образовательных отношений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возможность разработки и реализации дифференцированных программ, возможность разработки и реализации индивидуальных учебных планов. Структура требований к результатам реализации основных образовательных программ также остается неизменной и состоит из групп требований 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предметным,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личностным результатам.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неизменным положение, обусловливающее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проектной 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комплексных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23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ma\Desktop\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127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63688" y="0"/>
            <a:ext cx="6264696" cy="32849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04664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(ФГОС) во главу угла ставит развитие личности ребенка.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требует от учителя нового подхода к организации процесса обучения.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было раньше, остается основной единицей обучающей деятельности. Но теперь изменились требования к проведению урока, предложена другая классификация уроков.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Специфика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предполагает и другую структуру урока, которая отличается от привычной, классической схемы.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978</Words>
  <Application>Microsoft Office PowerPoint</Application>
  <PresentationFormat>Экран (4:3)</PresentationFormat>
  <Paragraphs>226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Abril Fatface</vt:lpstr>
      <vt:lpstr>Annabelle</vt:lpstr>
      <vt:lpstr>Arial</vt:lpstr>
      <vt:lpstr>Calibri</vt:lpstr>
      <vt:lpstr>Century Gothic</vt:lpstr>
      <vt:lpstr>Times New Roman</vt:lpstr>
      <vt:lpstr>Тема Office</vt:lpstr>
      <vt:lpstr>                                   Методические требования  к современному уроку  в соответствии  с обновлённым ФГОС НОО   </vt:lpstr>
      <vt:lpstr>                                « Урок – это зеркало общей и  педагогической культуры учителя,  мерило его интеллектуального богатства ,  показатель его кругозора, эрудиции»   </vt:lpstr>
      <vt:lpstr>                                  Федеральные государственные образовательные стандарты (ФГОС) представляют собой совокупность требований к программам образования. Введение ФГОС НОО в 2021 году Приказ Министерства просвещения №287, от 31 мая 2021 г.    </vt:lpstr>
      <vt:lpstr>                                    </vt:lpstr>
      <vt:lpstr>                                  </vt:lpstr>
      <vt:lpstr>                                  </vt:lpstr>
      <vt:lpstr>                                  </vt:lpstr>
      <vt:lpstr>                                  </vt:lpstr>
      <vt:lpstr>                                     </vt:lpstr>
      <vt:lpstr>                                     </vt:lpstr>
      <vt:lpstr>Основные аспекты   современного  урока в рамках ФГОС</vt:lpstr>
      <vt:lpstr>  </vt:lpstr>
      <vt:lpstr>Современный  ученик </vt:lpstr>
      <vt:lpstr>Ребёнок на уроке - это </vt:lpstr>
      <vt:lpstr>                                 Требования  к современному уроку по ФГОС    </vt:lpstr>
      <vt:lpstr>                                 Требования  к современному уроку по ФГОС    </vt:lpstr>
      <vt:lpstr>                                                             Требования      к современному уроку по ФГОС   </vt:lpstr>
      <vt:lpstr>Требования      к современному уроку по ФГОС</vt:lpstr>
      <vt:lpstr>                             </vt:lpstr>
      <vt:lpstr>                             </vt:lpstr>
      <vt:lpstr>                             </vt:lpstr>
      <vt:lpstr>                             </vt:lpstr>
      <vt:lpstr>                             </vt:lpstr>
      <vt:lpstr>Презентация PowerPoint</vt:lpstr>
      <vt:lpstr>Презентация PowerPoint</vt:lpstr>
      <vt:lpstr>Презентация PowerPoint</vt:lpstr>
      <vt:lpstr>Требования к учителю:</vt:lpstr>
      <vt:lpstr>Современный  учитель</vt:lpstr>
      <vt:lpstr>Построение уроков по ФГОС  в начальной школе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 урок  с  учётом  требований ФГОС</dc:title>
  <dc:creator>Владимир Решетников</dc:creator>
  <cp:lastModifiedBy>Zver</cp:lastModifiedBy>
  <cp:revision>87</cp:revision>
  <dcterms:created xsi:type="dcterms:W3CDTF">2015-08-27T16:17:16Z</dcterms:created>
  <dcterms:modified xsi:type="dcterms:W3CDTF">2023-12-21T13:40:15Z</dcterms:modified>
</cp:coreProperties>
</file>