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357" r:id="rId3"/>
    <p:sldId id="359" r:id="rId4"/>
    <p:sldId id="363" r:id="rId5"/>
    <p:sldId id="353" r:id="rId6"/>
    <p:sldId id="362" r:id="rId7"/>
    <p:sldId id="354" r:id="rId8"/>
    <p:sldId id="355" r:id="rId9"/>
    <p:sldId id="356" r:id="rId10"/>
    <p:sldId id="360" r:id="rId11"/>
    <p:sldId id="364" r:id="rId12"/>
    <p:sldId id="365" r:id="rId13"/>
    <p:sldId id="366" r:id="rId14"/>
    <p:sldId id="3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53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3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520A-0885-4D9E-B6EC-14E3A483289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4D3-7F1A-420E-93F2-56FAF229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3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520A-0885-4D9E-B6EC-14E3A483289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4D3-7F1A-420E-93F2-56FAF229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1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520A-0885-4D9E-B6EC-14E3A483289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4D3-7F1A-420E-93F2-56FAF229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2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520A-0885-4D9E-B6EC-14E3A483289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4D3-7F1A-420E-93F2-56FAF229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1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520A-0885-4D9E-B6EC-14E3A483289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4D3-7F1A-420E-93F2-56FAF229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1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520A-0885-4D9E-B6EC-14E3A483289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4D3-7F1A-420E-93F2-56FAF229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0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520A-0885-4D9E-B6EC-14E3A483289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4D3-7F1A-420E-93F2-56FAF229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4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520A-0885-4D9E-B6EC-14E3A483289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4D3-7F1A-420E-93F2-56FAF229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1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520A-0885-4D9E-B6EC-14E3A483289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4D3-7F1A-420E-93F2-56FAF229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0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520A-0885-4D9E-B6EC-14E3A483289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4D3-7F1A-420E-93F2-56FAF229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2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520A-0885-4D9E-B6EC-14E3A483289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64D3-7F1A-420E-93F2-56FAF229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2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520A-0885-4D9E-B6EC-14E3A483289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64D3-7F1A-420E-93F2-56FAF229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73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Городской фестиваль - марафон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0627"/>
            <a:ext cx="10515600" cy="5426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«Формирование функциональной грамотности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младших школьников в рамках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«Классного проектного бюро».</a:t>
            </a:r>
          </a:p>
          <a:p>
            <a:pPr marL="0" indent="0" algn="ctr"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                                                                         </a:t>
            </a:r>
            <a:r>
              <a:rPr lang="ru-RU" sz="1400" b="1" dirty="0" err="1" smtClean="0">
                <a:latin typeface="Georgia" panose="02040502050405020303" pitchFamily="18" charset="0"/>
              </a:rPr>
              <a:t>Добрягина</a:t>
            </a:r>
            <a:r>
              <a:rPr lang="ru-RU" sz="1400" b="1" dirty="0" smtClean="0">
                <a:latin typeface="Georgia" panose="02040502050405020303" pitchFamily="18" charset="0"/>
              </a:rPr>
              <a:t> </a:t>
            </a:r>
            <a:r>
              <a:rPr lang="ru-RU" sz="1400" b="1" dirty="0">
                <a:latin typeface="Georgia" panose="02040502050405020303" pitchFamily="18" charset="0"/>
              </a:rPr>
              <a:t>Елена Дмитриевна,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                                                                                                                          учитель </a:t>
            </a:r>
            <a:r>
              <a:rPr lang="ru-RU" sz="1400" b="1" dirty="0">
                <a:latin typeface="Georgia" panose="02040502050405020303" pitchFamily="18" charset="0"/>
              </a:rPr>
              <a:t>начальных классов и английского языка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                                                                      МБОУ </a:t>
            </a:r>
            <a:r>
              <a:rPr lang="ru-RU" sz="1400" b="1" dirty="0">
                <a:latin typeface="Georgia" panose="02040502050405020303" pitchFamily="18" charset="0"/>
              </a:rPr>
              <a:t>СОШ №5, г. </a:t>
            </a:r>
            <a:r>
              <a:rPr lang="ru-RU" sz="1400" b="1" dirty="0" smtClean="0">
                <a:latin typeface="Georgia" panose="02040502050405020303" pitchFamily="18" charset="0"/>
              </a:rPr>
              <a:t>Сургут</a:t>
            </a:r>
            <a:endParaRPr lang="ru-RU" sz="1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i.ytimg.com/vi/OasFxBZxf0Q/maxresdefault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8" t="1425" r="10256"/>
          <a:stretch/>
        </p:blipFill>
        <p:spPr bwMode="auto">
          <a:xfrm>
            <a:off x="3016155" y="3848247"/>
            <a:ext cx="3660757" cy="2238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admkut-jah.ru/images/emblem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10635106" y="23406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70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«Югорская мозаика»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10635106" y="23406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 descr="C:\Users\Lena\AppData\Local\Microsoft\Windows\Temporary Internet Files\Content.Word\IMG_4612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1295" r="11363"/>
          <a:stretch/>
        </p:blipFill>
        <p:spPr bwMode="auto">
          <a:xfrm>
            <a:off x="5391046" y="1500389"/>
            <a:ext cx="5530663" cy="4763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Lena\AppData\Local\Microsoft\Windows\Temporary Internet Files\Content.Word\IMG_468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8" y="2125026"/>
            <a:ext cx="4176395" cy="3183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8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12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6332"/>
            <a:ext cx="10515600" cy="5640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Алгоритмы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познавательной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деятельности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«</a:t>
            </a:r>
            <a:r>
              <a:rPr lang="ru-RU" sz="2000" dirty="0">
                <a:latin typeface="Georgia" panose="02040502050405020303" pitchFamily="18" charset="0"/>
              </a:rPr>
              <a:t>Как готовиться к публичному выступлению</a:t>
            </a:r>
            <a:r>
              <a:rPr lang="ru-RU" sz="2000" dirty="0" smtClean="0">
                <a:latin typeface="Georgia" panose="02040502050405020303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«Как подготовиться к пересказу письменного текста</a:t>
            </a:r>
            <a:r>
              <a:rPr lang="ru-RU" sz="2000" dirty="0" smtClean="0">
                <a:latin typeface="Georgia" panose="02040502050405020303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«Как подготовиться к пересказу устного текста</a:t>
            </a:r>
            <a:r>
              <a:rPr lang="ru-RU" sz="2000" dirty="0" smtClean="0">
                <a:latin typeface="Georgia" panose="02040502050405020303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«Как подготовиться к пересказу учебного текста </a:t>
            </a:r>
            <a:r>
              <a:rPr lang="ru-RU" sz="1200" dirty="0" smtClean="0">
                <a:latin typeface="Georgia" panose="02040502050405020303" pitchFamily="18" charset="0"/>
              </a:rPr>
              <a:t>(литературное чтение, </a:t>
            </a:r>
            <a:r>
              <a:rPr lang="ru-RU" sz="1200" dirty="0">
                <a:latin typeface="Georgia" panose="02040502050405020303" pitchFamily="18" charset="0"/>
              </a:rPr>
              <a:t>окружающий мир и т. д.)</a:t>
            </a:r>
            <a:r>
              <a:rPr lang="ru-RU" sz="1600" dirty="0">
                <a:latin typeface="Georgia" panose="02040502050405020303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«</a:t>
            </a:r>
            <a:r>
              <a:rPr lang="ru-RU" sz="2000" dirty="0">
                <a:latin typeface="Georgia" panose="02040502050405020303" pitchFamily="18" charset="0"/>
              </a:rPr>
              <a:t>Как проанализировать сказку</a:t>
            </a:r>
            <a:r>
              <a:rPr lang="ru-RU" sz="2000" dirty="0" smtClean="0">
                <a:latin typeface="Georgia" panose="02040502050405020303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«Как написать отзыв о книге»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«Как подготовить доклад</a:t>
            </a:r>
            <a:r>
              <a:rPr lang="ru-RU" sz="2000" dirty="0" smtClean="0">
                <a:latin typeface="Georgia" panose="02040502050405020303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«Как подготовить информационное сообщение</a:t>
            </a:r>
            <a:r>
              <a:rPr lang="ru-RU" sz="2000" dirty="0" smtClean="0">
                <a:latin typeface="Georgia" panose="02040502050405020303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«Как составить библиографическое описание»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6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10635106" y="23406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60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«Игры детей коренных народов Севера»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спортивные игры ханты и манси)</a:t>
            </a:r>
            <a:endParaRPr lang="ru-RU" sz="1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1482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Работа в группе </a:t>
            </a:r>
            <a:endParaRPr lang="ru-RU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1. Прочитайте </a:t>
            </a:r>
            <a:r>
              <a:rPr lang="ru-RU" dirty="0">
                <a:latin typeface="Georgia" panose="02040502050405020303" pitchFamily="18" charset="0"/>
              </a:rPr>
              <a:t>инструкцию по проведению игры.</a:t>
            </a:r>
          </a:p>
          <a:p>
            <a:pPr marL="0" lv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2. Подготовьтесь </a:t>
            </a:r>
            <a:r>
              <a:rPr lang="ru-RU" dirty="0">
                <a:latin typeface="Georgia" panose="02040502050405020303" pitchFamily="18" charset="0"/>
              </a:rPr>
              <a:t>пересказать правила игры товарищам.</a:t>
            </a:r>
          </a:p>
          <a:p>
            <a:pPr marL="0" lv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3. Подготовьте </a:t>
            </a:r>
            <a:r>
              <a:rPr lang="ru-RU" dirty="0">
                <a:latin typeface="Georgia" panose="02040502050405020303" pitchFamily="18" charset="0"/>
              </a:rPr>
              <a:t>все необходимое для проведения игры.</a:t>
            </a:r>
          </a:p>
          <a:p>
            <a:pPr marL="0" lv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4. Проведите </a:t>
            </a:r>
            <a:r>
              <a:rPr lang="ru-RU" dirty="0">
                <a:latin typeface="Georgia" panose="02040502050405020303" pitchFamily="18" charset="0"/>
              </a:rPr>
              <a:t>игру.</a:t>
            </a:r>
          </a:p>
          <a:p>
            <a:pPr marL="0" lv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5. Соблюдайте </a:t>
            </a:r>
            <a:r>
              <a:rPr lang="ru-RU" dirty="0">
                <a:latin typeface="Georgia" panose="02040502050405020303" pitchFamily="18" charset="0"/>
              </a:rPr>
              <a:t>технику безопасности во время проведения игры.</a:t>
            </a:r>
          </a:p>
          <a:p>
            <a:pPr marL="0" lv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6. Подумайте</a:t>
            </a:r>
            <a:r>
              <a:rPr lang="ru-RU" dirty="0">
                <a:latin typeface="Georgia" panose="02040502050405020303" pitchFamily="18" charset="0"/>
              </a:rPr>
              <a:t>, как оценить победивших.</a:t>
            </a:r>
          </a:p>
          <a:p>
            <a:pPr marL="0" lv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7. Подумайте</a:t>
            </a:r>
            <a:r>
              <a:rPr lang="ru-RU" dirty="0">
                <a:latin typeface="Georgia" panose="02040502050405020303" pitchFamily="18" charset="0"/>
              </a:rPr>
              <a:t>, как поддержать проигравших.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 </a:t>
            </a:r>
            <a:endParaRPr lang="ru-R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Перетягивание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палки «</a:t>
            </a:r>
            <a:r>
              <a:rPr lang="ru-RU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Талты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юх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Цель игры: </a:t>
            </a:r>
            <a:r>
              <a:rPr lang="ru-RU" dirty="0">
                <a:latin typeface="Georgia" panose="02040502050405020303" pitchFamily="18" charset="0"/>
              </a:rPr>
              <a:t>развивать двигательную активность, воспитывать дружбу, умение побеждать </a:t>
            </a:r>
            <a:endParaRPr lang="ru-R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и </a:t>
            </a:r>
            <a:r>
              <a:rPr lang="ru-RU" dirty="0">
                <a:latin typeface="Georgia" panose="02040502050405020303" pitchFamily="18" charset="0"/>
              </a:rPr>
              <a:t>проигрывать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  <a:endParaRPr lang="ru-RU" dirty="0"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Ход игры: </a:t>
            </a:r>
            <a:r>
              <a:rPr lang="ru-RU" dirty="0">
                <a:latin typeface="Georgia" panose="02040502050405020303" pitchFamily="18" charset="0"/>
              </a:rPr>
              <a:t>между игроками, держащими палку, проводится черта. </a:t>
            </a:r>
            <a:endParaRPr lang="ru-R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За </a:t>
            </a:r>
            <a:r>
              <a:rPr lang="ru-RU" dirty="0">
                <a:latin typeface="Georgia" panose="02040502050405020303" pitchFamily="18" charset="0"/>
              </a:rPr>
              <a:t>ними выстраиваются остальные игроки, обхватив друг друга за талию. По сигналу судьи </a:t>
            </a:r>
            <a:endParaRPr lang="ru-R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команды </a:t>
            </a:r>
            <a:r>
              <a:rPr lang="ru-RU" dirty="0">
                <a:latin typeface="Georgia" panose="02040502050405020303" pitchFamily="18" charset="0"/>
              </a:rPr>
              <a:t>начинают состязание, цель которого – перетянуть впереди стоящего игрока за </a:t>
            </a:r>
            <a:r>
              <a:rPr lang="ru-RU" dirty="0" smtClean="0">
                <a:latin typeface="Georgia" panose="02040502050405020303" pitchFamily="18" charset="0"/>
              </a:rPr>
              <a:t>черту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на свою сторону.</a:t>
            </a:r>
          </a:p>
          <a:p>
            <a:endParaRPr lang="ru-RU" dirty="0"/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10881742" y="319897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3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5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Толковый словарь коренных народов Севера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731" y="962391"/>
            <a:ext cx="10515600" cy="5209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Разделы:</a:t>
            </a: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«Югорская семья»</a:t>
            </a: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«Занятия </a:t>
            </a:r>
            <a:r>
              <a:rPr lang="ru-RU" sz="2000" dirty="0">
                <a:latin typeface="Georgia" panose="02040502050405020303" pitchFamily="18" charset="0"/>
              </a:rPr>
              <a:t>коренных народов </a:t>
            </a:r>
            <a:r>
              <a:rPr lang="ru-RU" sz="2000" dirty="0" smtClean="0">
                <a:latin typeface="Georgia" panose="02040502050405020303" pitchFamily="18" charset="0"/>
              </a:rPr>
              <a:t>Югры» </a:t>
            </a: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«Традиционные </a:t>
            </a:r>
            <a:r>
              <a:rPr lang="ru-RU" sz="2000" dirty="0">
                <a:latin typeface="Georgia" panose="02040502050405020303" pitchFamily="18" charset="0"/>
              </a:rPr>
              <a:t>одежды народов </a:t>
            </a:r>
            <a:r>
              <a:rPr lang="ru-RU" sz="2000" dirty="0" smtClean="0">
                <a:latin typeface="Georgia" panose="02040502050405020303" pitchFamily="18" charset="0"/>
              </a:rPr>
              <a:t>Югры»</a:t>
            </a:r>
            <a:endParaRPr lang="ru-RU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«Традиционные </a:t>
            </a:r>
            <a:r>
              <a:rPr lang="ru-RU" sz="2000" dirty="0">
                <a:latin typeface="Georgia" panose="02040502050405020303" pitchFamily="18" charset="0"/>
              </a:rPr>
              <a:t>праздники народов </a:t>
            </a:r>
            <a:r>
              <a:rPr lang="ru-RU" sz="2000" dirty="0" smtClean="0">
                <a:latin typeface="Georgia" panose="02040502050405020303" pitchFamily="18" charset="0"/>
              </a:rPr>
              <a:t>Югры»</a:t>
            </a: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«</a:t>
            </a:r>
            <a:r>
              <a:rPr lang="ru-RU" sz="2000" dirty="0">
                <a:latin typeface="Georgia" panose="02040502050405020303" pitchFamily="18" charset="0"/>
              </a:rPr>
              <a:t>Быт народов </a:t>
            </a:r>
            <a:r>
              <a:rPr lang="ru-RU" sz="2000" dirty="0" smtClean="0">
                <a:latin typeface="Georgia" panose="02040502050405020303" pitchFamily="18" charset="0"/>
              </a:rPr>
              <a:t>Югры»</a:t>
            </a: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«Художественные </a:t>
            </a:r>
            <a:r>
              <a:rPr lang="ru-RU" sz="2000" dirty="0">
                <a:latin typeface="Georgia" panose="02040502050405020303" pitchFamily="18" charset="0"/>
              </a:rPr>
              <a:t>промыслы коренных народов </a:t>
            </a:r>
            <a:r>
              <a:rPr lang="ru-RU" sz="2000" dirty="0" smtClean="0">
                <a:latin typeface="Georgia" panose="02040502050405020303" pitchFamily="18" charset="0"/>
              </a:rPr>
              <a:t>Севера»</a:t>
            </a: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«Кухня народов Югры»</a:t>
            </a:r>
            <a:endParaRPr lang="ru-RU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6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10881742" y="319897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Рисунок 1" descr="http://odub.tomsk.ru/uploads/posts/2020-09/1601289559_67cd45_0beced2dba9f44a585891fca32c77c06_m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95" y="3938498"/>
            <a:ext cx="3348282" cy="223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06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10635106" y="23406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 descr="C:\Users\Lena\AppData\Local\Microsoft\Windows\Temporary Internet Files\Content.Word\IMG_4308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1" t="8103" r="226"/>
          <a:stretch/>
        </p:blipFill>
        <p:spPr bwMode="auto">
          <a:xfrm rot="5400000">
            <a:off x="2904641" y="1034149"/>
            <a:ext cx="648072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5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9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image1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2245" y="272956"/>
            <a:ext cx="4681182" cy="6237026"/>
          </a:xfrm>
          <a:prstGeom prst="rect">
            <a:avLst/>
          </a:prstGeom>
        </p:spPr>
      </p:pic>
      <p:pic>
        <p:nvPicPr>
          <p:cNvPr id="5" name="Рисунок 4" descr="http://www.schoolnano.ru/sites/all/themes/liga/images/logo-wide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6334" r="7090" b="18329"/>
          <a:stretch/>
        </p:blipFill>
        <p:spPr bwMode="auto">
          <a:xfrm>
            <a:off x="3043451" y="540731"/>
            <a:ext cx="3848668" cy="1151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Lena\AppData\Local\Microsoft\Windows\Temporary Internet Files\Content.Word\IMG_40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" y="2066816"/>
            <a:ext cx="5759355" cy="432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.mycdn.me/i?r=AzEPZsRbOZEKgBhR0XGMT1RkhF_dHbHxisePrMirJfi6EKaKTM5SRkZCeTgDn6uOyi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2" y="286603"/>
            <a:ext cx="2673219" cy="508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4" descr="https://pandia.ru/text/79/189/images/image001_128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859" y="794859"/>
            <a:ext cx="713309" cy="108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xn--80abedlrrfsfbevtgef0pe.xn--p1ai/netcat_files/126/142/logo_rastim_vmeste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5749" r="3127" b="24216"/>
          <a:stretch/>
        </p:blipFill>
        <p:spPr bwMode="auto">
          <a:xfrm>
            <a:off x="259307" y="1047634"/>
            <a:ext cx="955344" cy="131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31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1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9810" y="573206"/>
            <a:ext cx="101266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Образование </a:t>
            </a:r>
            <a:r>
              <a:rPr lang="ru-RU" sz="2000" dirty="0" smtClean="0">
                <a:latin typeface="Georgia" panose="02040502050405020303" pitchFamily="18" charset="0"/>
              </a:rPr>
              <a:t>– это увлекательное путешествие в мир культуры, в котором труд и взаимопонимание становятся гарантами развития личностного и общественного 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потенциала</a:t>
            </a:r>
            <a:r>
              <a:rPr lang="ru-RU" sz="2000" dirty="0">
                <a:latin typeface="Georgia" panose="02040502050405020303" pitchFamily="18" charset="0"/>
              </a:rPr>
              <a:t>, реальным вкладом в благополучие – своё и общее.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5" name="Объект 5" descr="C:\Users\Lena\AppData\Local\Microsoft\Windows\Temporary Internet Files\Content.Word\IMG_418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2" y="1719619"/>
            <a:ext cx="3180983" cy="229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ena\AppData\Local\Microsoft\Windows\Temporary Internet Files\Content.Word\IMG_425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/>
          <a:stretch/>
        </p:blipFill>
        <p:spPr bwMode="auto">
          <a:xfrm>
            <a:off x="4694830" y="1719619"/>
            <a:ext cx="6728346" cy="47767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Lena\AppData\Local\Microsoft\Windows\Temporary Internet Files\Content.Word\IMG_41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07" y="4096706"/>
            <a:ext cx="3215942" cy="239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ena\Desktop\Неделя высоких\НВТиТ_коты-маскоты\cat_lpm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t="6400" r="10289" b="6400"/>
          <a:stretch/>
        </p:blipFill>
        <p:spPr bwMode="auto">
          <a:xfrm>
            <a:off x="7287904" y="4858603"/>
            <a:ext cx="1542197" cy="1835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74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77922"/>
            <a:ext cx="10515600" cy="846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Типы проектов </a:t>
            </a:r>
            <a:br>
              <a:rPr 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</a:t>
            </a:r>
            <a:r>
              <a:rPr lang="ru-RU" sz="1800" dirty="0" smtClean="0">
                <a:latin typeface="Georgia" panose="02040502050405020303" pitchFamily="18" charset="0"/>
              </a:rPr>
              <a:t>М.А. </a:t>
            </a:r>
            <a:r>
              <a:rPr lang="ru-RU" sz="1800" dirty="0" err="1" smtClean="0">
                <a:latin typeface="Georgia" panose="02040502050405020303" pitchFamily="18" charset="0"/>
              </a:rPr>
              <a:t>Ступницкая</a:t>
            </a:r>
            <a:r>
              <a:rPr lang="ru-RU" sz="1800" dirty="0" smtClean="0">
                <a:latin typeface="Georgia" panose="02040502050405020303" pitchFamily="18" charset="0"/>
              </a:rPr>
              <a:t>. Материалы </a:t>
            </a:r>
            <a:r>
              <a:rPr lang="ru-RU" sz="1800" dirty="0">
                <a:latin typeface="Georgia" panose="02040502050405020303" pitchFamily="18" charset="0"/>
              </a:rPr>
              <a:t>курса «Новые педагогические технологии: организация и содержание проектной деятельности учащихся»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Georgia" panose="02040502050405020303" pitchFamily="18" charset="0"/>
            </a:endParaRPr>
          </a:p>
        </p:txBody>
      </p:sp>
      <p:pic>
        <p:nvPicPr>
          <p:cNvPr id="4" name="Объект 3" descr="C:\Users\Lena\Desktop\Неделя высоких\фото НВТ и Т\IMG_331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2765" y="2101754"/>
            <a:ext cx="4421874" cy="34801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03962" y="2210937"/>
            <a:ext cx="5181600" cy="275684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Информационный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Исследовательский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Практико-ориентированный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Творческий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Игровой или ролевой</a:t>
            </a:r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 descr="C:\Users\Lena\Desktop\Неделя высоких\НВТиТ_коты-маскоты\cat_lpm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t="6400" r="10289" b="6400"/>
          <a:stretch/>
        </p:blipFill>
        <p:spPr bwMode="auto">
          <a:xfrm>
            <a:off x="7823185" y="4258101"/>
            <a:ext cx="1542197" cy="1835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05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Проект</a:t>
            </a: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5720"/>
            <a:ext cx="10515600" cy="4771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●</a:t>
            </a:r>
            <a:r>
              <a:rPr lang="ru-RU" sz="2400" dirty="0" smtClean="0">
                <a:latin typeface="Georgia" panose="02040502050405020303" pitchFamily="18" charset="0"/>
              </a:rPr>
              <a:t> Задумывают проект  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Замысел!)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● </a:t>
            </a:r>
            <a:r>
              <a:rPr lang="ru-RU" sz="2400" dirty="0" smtClean="0">
                <a:latin typeface="Georgia" panose="02040502050405020303" pitchFamily="18" charset="0"/>
              </a:rPr>
              <a:t>Разрабатывают детали проекта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(Задачи)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● </a:t>
            </a:r>
            <a:r>
              <a:rPr lang="ru-RU" sz="2400" dirty="0" smtClean="0">
                <a:latin typeface="Georgia" panose="02040502050405020303" pitchFamily="18" charset="0"/>
              </a:rPr>
              <a:t>Создают план реализации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(План)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● </a:t>
            </a:r>
            <a:r>
              <a:rPr lang="ru-RU" sz="2400" dirty="0" smtClean="0">
                <a:latin typeface="Georgia" panose="02040502050405020303" pitchFamily="18" charset="0"/>
              </a:rPr>
              <a:t>Осуществляют проект на практике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(Продукт)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● </a:t>
            </a:r>
            <a:r>
              <a:rPr lang="ru-RU" sz="2400" dirty="0" smtClean="0">
                <a:latin typeface="Georgia" panose="02040502050405020303" pitchFamily="18" charset="0"/>
              </a:rPr>
              <a:t>Оценивают созданное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(Экспертиза)</a:t>
            </a: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C:\Users\Lena\Desktop\Новая папка (2)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57" y="3998794"/>
            <a:ext cx="3067998" cy="23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C:\Users\Lena\Desktop\Новая папка (2)\10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99" y="3794077"/>
            <a:ext cx="3646970" cy="2614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ena\Desktop\Неделя высоких\НВТиТ_коты-маскоты\cat_lp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t="6400" r="10289" b="6400"/>
          <a:stretch/>
        </p:blipFill>
        <p:spPr bwMode="auto">
          <a:xfrm>
            <a:off x="9733872" y="1064525"/>
            <a:ext cx="1542197" cy="1835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4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5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Классные проекты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1037230"/>
            <a:ext cx="10515600" cy="5139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●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«Вагоностроительный завод»                      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●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Буровая вышка»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●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аш маленький Эрмитаж»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●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«Бытовая техника»                  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●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«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Водоканал»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●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«Кондитерская фабрика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         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●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«Тепличное хозяйство»     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Рисунок 10" descr="C:\Users\Lena\AppData\Local\Microsoft\Windows\Temporary Internet Files\Content.Word\IMG_23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53779"/>
          <a:stretch/>
        </p:blipFill>
        <p:spPr bwMode="auto">
          <a:xfrm>
            <a:off x="2388357" y="3384645"/>
            <a:ext cx="7478973" cy="2715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42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Проект для ученика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5" y="1241946"/>
            <a:ext cx="11341289" cy="4935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●  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возможность максимального раскрытия </a:t>
            </a:r>
            <a:r>
              <a:rPr lang="ru-RU" sz="2400" dirty="0" smtClean="0">
                <a:latin typeface="Georgia" panose="02040502050405020303" pitchFamily="18" charset="0"/>
              </a:rPr>
              <a:t>своего </a:t>
            </a:r>
            <a:r>
              <a:rPr lang="ru-RU" sz="2400" dirty="0">
                <a:latin typeface="Georgia" panose="02040502050405020303" pitchFamily="18" charset="0"/>
              </a:rPr>
              <a:t>творческого </a:t>
            </a:r>
            <a:r>
              <a:rPr lang="ru-RU" sz="2400" dirty="0" smtClean="0">
                <a:latin typeface="Georgia" panose="02040502050405020303" pitchFamily="18" charset="0"/>
              </a:rPr>
              <a:t>потенциала;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●    </a:t>
            </a:r>
            <a:r>
              <a:rPr lang="ru-RU" sz="2400" dirty="0" smtClean="0">
                <a:latin typeface="Georgia" panose="02040502050405020303" pitchFamily="18" charset="0"/>
              </a:rPr>
              <a:t>позволяет </a:t>
            </a:r>
            <a:r>
              <a:rPr lang="ru-RU" sz="2400" dirty="0">
                <a:latin typeface="Georgia" panose="02040502050405020303" pitchFamily="18" charset="0"/>
              </a:rPr>
              <a:t>проявить </a:t>
            </a:r>
            <a:r>
              <a:rPr lang="ru-RU" sz="2400" dirty="0" smtClean="0">
                <a:latin typeface="Georgia" panose="02040502050405020303" pitchFamily="18" charset="0"/>
              </a:rPr>
              <a:t>себя </a:t>
            </a:r>
            <a:r>
              <a:rPr lang="ru-RU" sz="2400" dirty="0">
                <a:latin typeface="Georgia" panose="02040502050405020303" pitchFamily="18" charset="0"/>
              </a:rPr>
              <a:t>индивидуально или в группе, попробовать свои 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    силы</a:t>
            </a:r>
            <a:r>
              <a:rPr lang="ru-RU" sz="2400" dirty="0">
                <a:latin typeface="Georgia" panose="02040502050405020303" pitchFamily="18" charset="0"/>
              </a:rPr>
              <a:t>, приложить  свои </a:t>
            </a:r>
            <a:r>
              <a:rPr lang="ru-RU" sz="2400" dirty="0" smtClean="0">
                <a:latin typeface="Georgia" panose="02040502050405020303" pitchFamily="18" charset="0"/>
              </a:rPr>
              <a:t>знания; </a:t>
            </a:r>
          </a:p>
          <a:p>
            <a:pPr mar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●</a:t>
            </a:r>
            <a:r>
              <a:rPr lang="ru-RU" sz="2400" dirty="0" smtClean="0">
                <a:latin typeface="Georgia" panose="02040502050405020303" pitchFamily="18" charset="0"/>
              </a:rPr>
              <a:t>   принести  </a:t>
            </a:r>
            <a:r>
              <a:rPr lang="ru-RU" sz="2400" dirty="0">
                <a:latin typeface="Georgia" panose="02040502050405020303" pitchFamily="18" charset="0"/>
              </a:rPr>
              <a:t>пользу, показать публично достигнутый </a:t>
            </a:r>
            <a:r>
              <a:rPr lang="ru-RU" sz="2400" dirty="0" smtClean="0">
                <a:latin typeface="Georgia" panose="02040502050405020303" pitchFamily="18" charset="0"/>
              </a:rPr>
              <a:t>результат;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●   </a:t>
            </a:r>
            <a:r>
              <a:rPr lang="ru-RU" sz="2400" dirty="0">
                <a:latin typeface="Georgia" panose="02040502050405020303" pitchFamily="18" charset="0"/>
              </a:rPr>
              <a:t>решение интересной </a:t>
            </a:r>
            <a:r>
              <a:rPr lang="ru-RU" sz="2400" dirty="0" smtClean="0">
                <a:latin typeface="Georgia" panose="02040502050405020303" pitchFamily="18" charset="0"/>
              </a:rPr>
              <a:t>проблемы, сформулированной </a:t>
            </a:r>
            <a:r>
              <a:rPr lang="ru-RU" sz="2400" dirty="0">
                <a:latin typeface="Georgia" panose="02040502050405020303" pitchFamily="18" charset="0"/>
              </a:rPr>
              <a:t>самими </a:t>
            </a:r>
            <a:r>
              <a:rPr lang="ru-RU" sz="2400" dirty="0" smtClean="0">
                <a:latin typeface="Georgia" panose="02040502050405020303" pitchFamily="18" charset="0"/>
              </a:rPr>
              <a:t>учащимися;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●    </a:t>
            </a:r>
            <a:r>
              <a:rPr lang="ru-RU" sz="2400" dirty="0" smtClean="0">
                <a:latin typeface="Georgia" panose="02040502050405020303" pitchFamily="18" charset="0"/>
              </a:rPr>
              <a:t>найденный </a:t>
            </a:r>
            <a:r>
              <a:rPr lang="ru-RU" sz="2400" dirty="0">
                <a:latin typeface="Georgia" panose="02040502050405020303" pitchFamily="18" charset="0"/>
              </a:rPr>
              <a:t>способ решения проблемы </a:t>
            </a:r>
            <a:r>
              <a:rPr lang="ru-RU" sz="2400" dirty="0" smtClean="0">
                <a:latin typeface="Georgia" panose="02040502050405020303" pitchFamily="18" charset="0"/>
              </a:rPr>
              <a:t>носит </a:t>
            </a:r>
            <a:r>
              <a:rPr lang="ru-RU" sz="2400" dirty="0">
                <a:latin typeface="Georgia" panose="02040502050405020303" pitchFamily="18" charset="0"/>
              </a:rPr>
              <a:t>практический характер и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     значим для </a:t>
            </a:r>
            <a:r>
              <a:rPr lang="ru-RU" sz="2400" dirty="0">
                <a:latin typeface="Georgia" panose="02040502050405020303" pitchFamily="18" charset="0"/>
              </a:rPr>
              <a:t>самих </a:t>
            </a:r>
            <a:r>
              <a:rPr lang="ru-RU" sz="2400" dirty="0" smtClean="0">
                <a:latin typeface="Georgia" panose="02040502050405020303" pitchFamily="18" charset="0"/>
              </a:rPr>
              <a:t>открывателей.</a:t>
            </a:r>
            <a:endParaRPr lang="ru-RU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Georgia" panose="02040502050405020303" pitchFamily="18" charset="0"/>
            </a:endParaRPr>
          </a:p>
        </p:txBody>
      </p:sp>
      <p:pic>
        <p:nvPicPr>
          <p:cNvPr id="6" name="Рисунок 5" descr="C:\Users\Lena\Desktop\Новая папка (2)\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05" y="4681180"/>
            <a:ext cx="2286569" cy="172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Lena\Desktop\Новая папка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74" y="4160456"/>
            <a:ext cx="2909991" cy="218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Проект для 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учителя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241946"/>
            <a:ext cx="10515600" cy="493501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●  </a:t>
            </a:r>
            <a:r>
              <a:rPr lang="ru-RU" sz="2400" dirty="0">
                <a:latin typeface="Georgia" panose="02040502050405020303" pitchFamily="18" charset="0"/>
              </a:rPr>
              <a:t>интегративное дидактическое средство </a:t>
            </a:r>
            <a:r>
              <a:rPr lang="ru-RU" sz="2400" dirty="0" smtClean="0">
                <a:latin typeface="Georgia" panose="02040502050405020303" pitchFamily="18" charset="0"/>
              </a:rPr>
              <a:t>развития, </a:t>
            </a:r>
            <a:r>
              <a:rPr lang="ru-RU" sz="2400" dirty="0">
                <a:latin typeface="Georgia" panose="02040502050405020303" pitchFamily="18" charset="0"/>
              </a:rPr>
              <a:t>обучения и воспитания, которое позволяет вырабатывать и развивать специфические умения и навыки </a:t>
            </a:r>
            <a:r>
              <a:rPr lang="ru-RU" sz="2400" dirty="0" smtClean="0">
                <a:latin typeface="Georgia" panose="02040502050405020303" pitchFamily="18" charset="0"/>
              </a:rPr>
              <a:t>проектирования: </a:t>
            </a:r>
          </a:p>
          <a:p>
            <a:pPr mar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(</a:t>
            </a:r>
            <a:r>
              <a:rPr lang="ru-RU" sz="2400" dirty="0" err="1" smtClean="0">
                <a:latin typeface="Georgia" panose="02040502050405020303" pitchFamily="18" charset="0"/>
              </a:rPr>
              <a:t>проблематизация</a:t>
            </a:r>
            <a:r>
              <a:rPr lang="ru-RU" sz="2400" dirty="0">
                <a:latin typeface="Georgia" panose="02040502050405020303" pitchFamily="18" charset="0"/>
              </a:rPr>
              <a:t>, целеполагание, </a:t>
            </a:r>
            <a:r>
              <a:rPr lang="ru-RU" sz="2400" dirty="0" smtClean="0">
                <a:latin typeface="Georgia" panose="02040502050405020303" pitchFamily="18" charset="0"/>
              </a:rPr>
              <a:t>планирование деятельности, рефлексия и самоанализ, презентация и </a:t>
            </a:r>
            <a:r>
              <a:rPr lang="ru-RU" sz="2400" dirty="0" err="1" smtClean="0">
                <a:latin typeface="Georgia" panose="02040502050405020303" pitchFamily="18" charset="0"/>
              </a:rPr>
              <a:t>самопрезентация</a:t>
            </a:r>
            <a:r>
              <a:rPr lang="ru-RU" sz="2400" dirty="0" smtClean="0">
                <a:latin typeface="Georgia" panose="02040502050405020303" pitchFamily="18" charset="0"/>
              </a:rPr>
              <a:t>, а также поиск информации, </a:t>
            </a:r>
          </a:p>
          <a:p>
            <a:pPr mar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практическое применение</a:t>
            </a:r>
          </a:p>
          <a:p>
            <a:pPr mar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 академических знаний, </a:t>
            </a:r>
          </a:p>
          <a:p>
            <a:pPr mar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самообучение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исследовательская </a:t>
            </a:r>
          </a:p>
          <a:p>
            <a:pPr mar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и творческая деятельность)</a:t>
            </a: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Рисунок 5" descr="C:\Users\Lena\Desktop\фото урок геккон\IMG_42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8" t="1781"/>
          <a:stretch/>
        </p:blipFill>
        <p:spPr bwMode="auto">
          <a:xfrm>
            <a:off x="6632812" y="3343701"/>
            <a:ext cx="3780430" cy="3070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92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Классный проект «Ёжики»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Lena\Desktop\Новая папка (2)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99" y="1839272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Lena\Desktop\Новая папка (2)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1709">
            <a:off x="559860" y="898296"/>
            <a:ext cx="2152650" cy="1614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ena\Desktop\Новая папка (2)\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240">
            <a:off x="9544760" y="721694"/>
            <a:ext cx="219646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ena\Desktop\Новая папка (2)\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759" y="2778101"/>
            <a:ext cx="2196465" cy="157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ena\Desktop\Новая папка (2)\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9" y="3025822"/>
            <a:ext cx="2117740" cy="158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Lena\Desktop\Новая папка (2)\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49" y="4857962"/>
            <a:ext cx="186690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Lena\Desktop\Новая папка (2)\1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760" y="4612943"/>
            <a:ext cx="2003108" cy="1535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5018</TotalTime>
  <Words>474</Words>
  <Application>Microsoft Office PowerPoint</Application>
  <PresentationFormat>Широкоэкранный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Тема Office</vt:lpstr>
      <vt:lpstr>Городской фестиваль - марафон</vt:lpstr>
      <vt:lpstr>Презентация PowerPoint</vt:lpstr>
      <vt:lpstr>Презентация PowerPoint</vt:lpstr>
      <vt:lpstr>Типы проектов                     М.А. Ступницкая. Материалы курса «Новые педагогические технологии: организация и содержание проектной деятельности учащихся» </vt:lpstr>
      <vt:lpstr>Проект</vt:lpstr>
      <vt:lpstr>Классные проекты</vt:lpstr>
      <vt:lpstr>Проект для ученика</vt:lpstr>
      <vt:lpstr>Проект для учителя</vt:lpstr>
      <vt:lpstr>Классный проект «Ёжики»</vt:lpstr>
      <vt:lpstr>«Югорская мозаика»</vt:lpstr>
      <vt:lpstr>Презентация PowerPoint</vt:lpstr>
      <vt:lpstr>«Игры детей коренных народов Севера»  (спортивные игры ханты и манси)</vt:lpstr>
      <vt:lpstr>Толковый словарь коренных народов Севера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Григорий Тарасевич</dc:creator>
  <cp:lastModifiedBy>kab107</cp:lastModifiedBy>
  <cp:revision>157</cp:revision>
  <dcterms:created xsi:type="dcterms:W3CDTF">2022-01-29T21:20:15Z</dcterms:created>
  <dcterms:modified xsi:type="dcterms:W3CDTF">2022-04-08T07:44:28Z</dcterms:modified>
</cp:coreProperties>
</file>