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7" r:id="rId12"/>
    <p:sldId id="268" r:id="rId13"/>
    <p:sldId id="271" r:id="rId14"/>
    <p:sldId id="270" r:id="rId15"/>
    <p:sldId id="269" r:id="rId16"/>
    <p:sldId id="265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nikitavolkow95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6692" y="620688"/>
            <a:ext cx="7990656" cy="1899642"/>
          </a:xfrm>
        </p:spPr>
        <p:txBody>
          <a:bodyPr>
            <a:noAutofit/>
          </a:bodyPr>
          <a:lstStyle/>
          <a:p>
            <a:r>
              <a:rPr lang="ru-RU" sz="3200" dirty="0"/>
              <a:t>Организация внеурочной деятельности по химии в рамках реализации ФГОС ООО и СОО по вопросам формирования и оценки функциональной грамотности учащихся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3429000"/>
            <a:ext cx="6400800" cy="1752600"/>
          </a:xfrm>
        </p:spPr>
        <p:txBody>
          <a:bodyPr>
            <a:noAutofit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Волков Никита Сергеевич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Педагог ДО МБОУ гимназия «Лаборатория Салахова»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Педагог ДО МАОУ ДО «</a:t>
            </a:r>
            <a:r>
              <a:rPr lang="ru-RU" sz="2400" dirty="0" err="1" smtClean="0">
                <a:solidFill>
                  <a:schemeClr val="tx1"/>
                </a:solidFill>
              </a:rPr>
              <a:t>Технополис</a:t>
            </a:r>
            <a:r>
              <a:rPr lang="ru-RU" sz="2400" dirty="0" smtClean="0">
                <a:solidFill>
                  <a:schemeClr val="tx1"/>
                </a:solidFill>
              </a:rPr>
              <a:t>» детский технопарк «</a:t>
            </a:r>
            <a:r>
              <a:rPr lang="ru-RU" sz="2400" dirty="0" err="1" smtClean="0">
                <a:solidFill>
                  <a:schemeClr val="tx1"/>
                </a:solidFill>
              </a:rPr>
              <a:t>Кванториум</a:t>
            </a:r>
            <a:r>
              <a:rPr lang="ru-RU" sz="2400" dirty="0" smtClean="0">
                <a:solidFill>
                  <a:schemeClr val="tx1"/>
                </a:solidFill>
              </a:rPr>
              <a:t>»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7864" y="5877272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Сургут</a:t>
            </a:r>
          </a:p>
          <a:p>
            <a:pPr algn="ctr"/>
            <a:r>
              <a:rPr lang="ru-RU" dirty="0" smtClean="0"/>
              <a:t>2023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34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Охват детей по программам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i="1" dirty="0" smtClean="0"/>
              <a:t>Программы ЦДОД Интеллектуала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8 классы  - 17 детей (гимназия)</a:t>
            </a:r>
          </a:p>
          <a:p>
            <a:pPr marL="0" indent="0">
              <a:buNone/>
            </a:pPr>
            <a:r>
              <a:rPr lang="ru-RU" dirty="0" smtClean="0"/>
              <a:t>9 классы – 17 детей ( 15 гимназия 2 «город») </a:t>
            </a:r>
          </a:p>
          <a:p>
            <a:pPr marL="0" indent="0">
              <a:buNone/>
            </a:pPr>
            <a:r>
              <a:rPr lang="ru-RU" dirty="0" smtClean="0"/>
              <a:t>10 классы - 22 гимназия</a:t>
            </a:r>
          </a:p>
          <a:p>
            <a:pPr marL="0" indent="0">
              <a:buNone/>
            </a:pPr>
            <a:r>
              <a:rPr lang="ru-RU" dirty="0" smtClean="0"/>
              <a:t>10 классы – 10 «город»</a:t>
            </a:r>
            <a:endParaRPr lang="ru-RU" dirty="0"/>
          </a:p>
        </p:txBody>
      </p:sp>
      <p:pic>
        <p:nvPicPr>
          <p:cNvPr id="4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319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 smtClean="0"/>
              <a:t>Программы школьного технопарка «</a:t>
            </a:r>
            <a:r>
              <a:rPr lang="ru-RU" i="1" dirty="0" err="1" smtClean="0"/>
              <a:t>Кванториум</a:t>
            </a:r>
            <a:r>
              <a:rPr lang="ru-RU" i="1" dirty="0" smtClean="0"/>
              <a:t>»</a:t>
            </a:r>
          </a:p>
          <a:p>
            <a:pPr marL="0" indent="0">
              <a:buNone/>
            </a:pPr>
            <a:r>
              <a:rPr lang="ru-RU" dirty="0" smtClean="0"/>
              <a:t>4 группы, общее количество 48 детей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96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i="1" dirty="0" smtClean="0"/>
              <a:t>Программы </a:t>
            </a:r>
            <a:r>
              <a:rPr lang="ru-RU" i="1" dirty="0"/>
              <a:t>МАОУ ДО «</a:t>
            </a:r>
            <a:r>
              <a:rPr lang="ru-RU" i="1" dirty="0" err="1"/>
              <a:t>Технополис</a:t>
            </a:r>
            <a:r>
              <a:rPr lang="ru-RU" i="1" dirty="0" smtClean="0"/>
              <a:t>» детского технопарка «</a:t>
            </a:r>
            <a:r>
              <a:rPr lang="ru-RU" i="1" dirty="0" err="1" smtClean="0"/>
              <a:t>Кванториум</a:t>
            </a:r>
            <a:r>
              <a:rPr lang="ru-RU" i="1" dirty="0" smtClean="0"/>
              <a:t>» </a:t>
            </a:r>
          </a:p>
          <a:p>
            <a:pPr marL="0" indent="0">
              <a:buNone/>
            </a:pPr>
            <a:r>
              <a:rPr lang="ru-RU" dirty="0" smtClean="0"/>
              <a:t>2 группы, общее количество 24 ребенка</a:t>
            </a:r>
            <a:endParaRPr lang="ru-RU" dirty="0"/>
          </a:p>
        </p:txBody>
      </p:sp>
      <p:pic>
        <p:nvPicPr>
          <p:cNvPr id="4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265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Способы вовлечения детей в дополнительное образование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«Сарафанное радио» или «Из уст в уста»</a:t>
            </a:r>
          </a:p>
          <a:p>
            <a:r>
              <a:rPr lang="ru-RU" dirty="0" smtClean="0"/>
              <a:t>Охват по мероприятиям естественнонаучной направленности </a:t>
            </a:r>
          </a:p>
          <a:p>
            <a:r>
              <a:rPr lang="ru-RU" dirty="0" smtClean="0"/>
              <a:t>Портал ПФДО </a:t>
            </a:r>
            <a:endParaRPr lang="ru-RU" dirty="0"/>
          </a:p>
        </p:txBody>
      </p:sp>
      <p:pic>
        <p:nvPicPr>
          <p:cNvPr id="4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235" y="44624"/>
            <a:ext cx="8229600" cy="1143000"/>
          </a:xfrm>
        </p:spPr>
        <p:txBody>
          <a:bodyPr/>
          <a:lstStyle/>
          <a:p>
            <a:r>
              <a:rPr lang="ru-RU" dirty="0" smtClean="0"/>
              <a:t>Результаты освоения программ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123\Desktop\Нанотехнологии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235" y="1844824"/>
            <a:ext cx="8909050" cy="427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37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123\Desktop\Результаты ОГЭ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-58281"/>
            <a:ext cx="8271768" cy="6676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59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Календарь мероприятий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i="1" dirty="0" smtClean="0"/>
              <a:t>Весенняя каникулярная сессия </a:t>
            </a:r>
          </a:p>
          <a:p>
            <a:pPr marL="0" indent="0">
              <a:buNone/>
            </a:pPr>
            <a:r>
              <a:rPr lang="ru-RU" dirty="0" smtClean="0"/>
              <a:t>Мероприятия для 9 классов на базе МБОУ гимназии «Лаборатория </a:t>
            </a:r>
            <a:r>
              <a:rPr lang="ru-RU" dirty="0"/>
              <a:t>С</a:t>
            </a:r>
            <a:r>
              <a:rPr lang="ru-RU" dirty="0" smtClean="0"/>
              <a:t>алахова» направленные на подготовку к ОГЭ по химии</a:t>
            </a:r>
          </a:p>
          <a:p>
            <a:pPr>
              <a:buFontTx/>
              <a:buChar char="-"/>
            </a:pPr>
            <a:r>
              <a:rPr lang="ru-RU" dirty="0" err="1" smtClean="0"/>
              <a:t>Окислительно</a:t>
            </a:r>
            <a:r>
              <a:rPr lang="ru-RU" dirty="0" smtClean="0"/>
              <a:t>-Восстановительные реакции</a:t>
            </a:r>
          </a:p>
          <a:p>
            <a:pPr>
              <a:buFontTx/>
              <a:buChar char="-"/>
            </a:pPr>
            <a:r>
              <a:rPr lang="ru-RU" dirty="0" smtClean="0"/>
              <a:t>Реакции ионного обмена</a:t>
            </a:r>
          </a:p>
          <a:p>
            <a:pPr>
              <a:buFontTx/>
              <a:buChar char="-"/>
            </a:pPr>
            <a:r>
              <a:rPr lang="ru-RU" dirty="0" smtClean="0"/>
              <a:t>Практические задания 23,24 </a:t>
            </a:r>
          </a:p>
          <a:p>
            <a:pPr marL="0" indent="0">
              <a:buNone/>
            </a:pPr>
            <a:r>
              <a:rPr lang="ru-RU" dirty="0" smtClean="0"/>
              <a:t>(Педагог Волков Н.С., Иванова М.С.)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35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3367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i="1" dirty="0"/>
              <a:t>Весенняя каникулярная сессия </a:t>
            </a:r>
          </a:p>
          <a:p>
            <a:pPr marL="0" indent="0">
              <a:buNone/>
            </a:pPr>
            <a:r>
              <a:rPr lang="ru-RU" dirty="0"/>
              <a:t>Мероприятия для </a:t>
            </a:r>
            <a:r>
              <a:rPr lang="ru-RU" dirty="0" smtClean="0"/>
              <a:t>10 </a:t>
            </a:r>
            <a:r>
              <a:rPr lang="ru-RU" dirty="0"/>
              <a:t>классов на базе </a:t>
            </a:r>
            <a:r>
              <a:rPr lang="ru-RU" dirty="0" smtClean="0"/>
              <a:t>МАОУ ДО «</a:t>
            </a:r>
            <a:r>
              <a:rPr lang="ru-RU" dirty="0" err="1" smtClean="0"/>
              <a:t>Технополис</a:t>
            </a:r>
            <a:r>
              <a:rPr lang="ru-RU" dirty="0" smtClean="0"/>
              <a:t>» детский технопарк «</a:t>
            </a:r>
            <a:r>
              <a:rPr lang="ru-RU" dirty="0" err="1" smtClean="0"/>
              <a:t>Кванториум</a:t>
            </a:r>
            <a:r>
              <a:rPr lang="ru-RU" dirty="0" smtClean="0"/>
              <a:t>»  направленные </a:t>
            </a:r>
            <a:r>
              <a:rPr lang="ru-RU" dirty="0"/>
              <a:t>на подготовку к </a:t>
            </a:r>
            <a:r>
              <a:rPr lang="ru-RU" dirty="0" smtClean="0"/>
              <a:t>ЕГЭ </a:t>
            </a:r>
            <a:r>
              <a:rPr lang="ru-RU" dirty="0"/>
              <a:t>по </a:t>
            </a:r>
            <a:r>
              <a:rPr lang="ru-RU" dirty="0" smtClean="0"/>
              <a:t>химии</a:t>
            </a:r>
          </a:p>
          <a:p>
            <a:pPr>
              <a:buFontTx/>
              <a:buChar char="-"/>
            </a:pPr>
            <a:r>
              <a:rPr lang="ru-RU" dirty="0" err="1" smtClean="0"/>
              <a:t>Окислительно</a:t>
            </a:r>
            <a:r>
              <a:rPr lang="ru-RU" dirty="0" smtClean="0"/>
              <a:t>-Восстановительные реакции в органической химии</a:t>
            </a:r>
          </a:p>
          <a:p>
            <a:pPr>
              <a:buFontTx/>
              <a:buChar char="-"/>
            </a:pPr>
            <a:r>
              <a:rPr lang="ru-RU" dirty="0" smtClean="0"/>
              <a:t>Взаимосвязь органических соединений (Задание 32) </a:t>
            </a:r>
          </a:p>
          <a:p>
            <a:pPr>
              <a:buFontTx/>
              <a:buChar char="-"/>
            </a:pPr>
            <a:r>
              <a:rPr lang="ru-RU" dirty="0" smtClean="0"/>
              <a:t>Нахождение молекулярной формулы вещества (Задание 33) </a:t>
            </a:r>
          </a:p>
          <a:p>
            <a:pPr marL="0" indent="0">
              <a:buNone/>
            </a:pPr>
            <a:r>
              <a:rPr lang="ru-RU" dirty="0" smtClean="0"/>
              <a:t>(Педагог Волков Н.С.)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68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Мероприятия для </a:t>
            </a:r>
            <a:r>
              <a:rPr lang="ru-RU" dirty="0" smtClean="0"/>
              <a:t>11 </a:t>
            </a:r>
            <a:r>
              <a:rPr lang="ru-RU" dirty="0"/>
              <a:t>классов на базе МАОУ ДО «</a:t>
            </a:r>
            <a:r>
              <a:rPr lang="ru-RU" dirty="0" err="1"/>
              <a:t>Технополис</a:t>
            </a:r>
            <a:r>
              <a:rPr lang="ru-RU" dirty="0"/>
              <a:t>» детский технопарк «</a:t>
            </a:r>
            <a:r>
              <a:rPr lang="ru-RU" dirty="0" err="1"/>
              <a:t>Кванториум</a:t>
            </a:r>
            <a:r>
              <a:rPr lang="ru-RU" dirty="0"/>
              <a:t>»  направленные на подготовку к ЕГЭ по химии</a:t>
            </a:r>
          </a:p>
          <a:p>
            <a:pPr>
              <a:buFontTx/>
              <a:buChar char="-"/>
            </a:pPr>
            <a:r>
              <a:rPr lang="ru-RU" dirty="0" smtClean="0"/>
              <a:t>Задания 29,30 </a:t>
            </a:r>
          </a:p>
          <a:p>
            <a:pPr>
              <a:buFontTx/>
              <a:buChar char="-"/>
            </a:pPr>
            <a:r>
              <a:rPr lang="ru-RU" dirty="0" smtClean="0"/>
              <a:t>Задача 34 (модуль «Электролиз», «Порция», «Система») </a:t>
            </a:r>
          </a:p>
          <a:p>
            <a:pPr>
              <a:buFontTx/>
              <a:buChar char="-"/>
            </a:pPr>
            <a:r>
              <a:rPr lang="ru-RU" dirty="0" smtClean="0"/>
              <a:t>Задача 34 (модуль «Атомистика», «Пластинка» , «Растворимость») </a:t>
            </a:r>
          </a:p>
          <a:p>
            <a:pPr marL="0" indent="0">
              <a:buNone/>
            </a:pPr>
            <a:r>
              <a:rPr lang="ru-RU" dirty="0"/>
              <a:t>(</a:t>
            </a:r>
            <a:r>
              <a:rPr lang="ru-RU" dirty="0" smtClean="0"/>
              <a:t>Педагог Волков Н.С.)</a:t>
            </a:r>
            <a:endParaRPr lang="ru-RU" dirty="0"/>
          </a:p>
        </p:txBody>
      </p:sp>
      <p:pic>
        <p:nvPicPr>
          <p:cNvPr id="4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48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Волков Никита Сергеевич</a:t>
            </a:r>
          </a:p>
          <a:p>
            <a:pPr marL="0" indent="0">
              <a:buNone/>
            </a:pPr>
            <a:r>
              <a:rPr lang="ru-RU" dirty="0" smtClean="0"/>
              <a:t>+7-982-503-32-26 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nikitavolkow95@gmail.com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22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 smtClean="0"/>
              <a:t>«Образование </a:t>
            </a:r>
            <a:r>
              <a:rPr lang="ru-RU" i="1" dirty="0"/>
              <a:t>– то, что остается после того, когда забывается все, чему учили</a:t>
            </a:r>
            <a:r>
              <a:rPr lang="ru-RU" i="1" dirty="0" smtClean="0"/>
              <a:t>.»</a:t>
            </a:r>
          </a:p>
          <a:p>
            <a:pPr marL="0" indent="0" algn="r">
              <a:buNone/>
            </a:pPr>
            <a:endParaRPr lang="ru-RU" i="1" dirty="0" smtClean="0"/>
          </a:p>
          <a:p>
            <a:pPr marL="0" indent="0" algn="r">
              <a:buNone/>
            </a:pPr>
            <a:r>
              <a:rPr lang="ru-RU" i="1" dirty="0" smtClean="0"/>
              <a:t>А</a:t>
            </a:r>
            <a:r>
              <a:rPr lang="ru-RU" i="1" dirty="0"/>
              <a:t>. Эйнштейн</a:t>
            </a:r>
            <a:endParaRPr lang="ru-RU" dirty="0"/>
          </a:p>
        </p:txBody>
      </p:sp>
      <p:pic>
        <p:nvPicPr>
          <p:cNvPr id="5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492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70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 понимать функциональную грамотность?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i="1" dirty="0" smtClean="0"/>
              <a:t>«Функционально грамотный человек – это человек, который способен использовать все постоянно приобретаемые в течении жизни знания, умения и навыки для решения максимально широкого диапазона жизненных задач в различных сферах человеческой деятельности, общения и социальных отношений.»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r">
              <a:buNone/>
            </a:pPr>
            <a:r>
              <a:rPr lang="ru-RU" dirty="0" smtClean="0"/>
              <a:t>Алексей Алексеевич Леонтьев </a:t>
            </a:r>
          </a:p>
        </p:txBody>
      </p:sp>
      <p:pic>
        <p:nvPicPr>
          <p:cNvPr id="5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479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7076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Перечень </a:t>
            </a:r>
            <a:r>
              <a:rPr lang="ru-RU" sz="3200" dirty="0"/>
              <a:t>умений и навыков школьников в развитии естественнонаучной</a:t>
            </a:r>
            <a:br>
              <a:rPr lang="ru-RU" sz="3200" dirty="0"/>
            </a:br>
            <a:r>
              <a:rPr lang="ru-RU" sz="3200" dirty="0"/>
              <a:t>функциональной грамотности: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Использовать </a:t>
            </a:r>
            <a:r>
              <a:rPr lang="ru-RU" dirty="0"/>
              <a:t>естественнонаучные знания в жизненных ситуациях.</a:t>
            </a:r>
          </a:p>
          <a:p>
            <a:r>
              <a:rPr lang="ru-RU" dirty="0" smtClean="0"/>
              <a:t>Делать </a:t>
            </a:r>
            <a:r>
              <a:rPr lang="ru-RU" dirty="0"/>
              <a:t>выводы.</a:t>
            </a:r>
          </a:p>
          <a:p>
            <a:r>
              <a:rPr lang="ru-RU" dirty="0" smtClean="0"/>
              <a:t>Уметь </a:t>
            </a:r>
            <a:r>
              <a:rPr lang="ru-RU" dirty="0"/>
              <a:t>описывать, объяснять и прогнозировать естественнонаучные явления</a:t>
            </a:r>
          </a:p>
          <a:p>
            <a:r>
              <a:rPr lang="ru-RU" dirty="0" smtClean="0"/>
              <a:t>Понимать </a:t>
            </a:r>
            <a:r>
              <a:rPr lang="ru-RU" dirty="0"/>
              <a:t>методы научных исследований.</a:t>
            </a:r>
          </a:p>
          <a:p>
            <a:r>
              <a:rPr lang="ru-RU" dirty="0" smtClean="0"/>
              <a:t>Перечислять </a:t>
            </a:r>
            <a:r>
              <a:rPr lang="ru-RU" dirty="0"/>
              <a:t>явления, факты, события.</a:t>
            </a:r>
          </a:p>
          <a:p>
            <a:r>
              <a:rPr lang="ru-RU" dirty="0" smtClean="0"/>
              <a:t>Сравнивать </a:t>
            </a:r>
            <a:r>
              <a:rPr lang="ru-RU" dirty="0" err="1"/>
              <a:t>объекты,события,факты</a:t>
            </a:r>
            <a:r>
              <a:rPr lang="ru-RU" dirty="0"/>
              <a:t>.</a:t>
            </a:r>
          </a:p>
          <a:p>
            <a:r>
              <a:rPr lang="ru-RU" dirty="0" smtClean="0"/>
              <a:t>Характеризовать </a:t>
            </a:r>
            <a:r>
              <a:rPr lang="ru-RU" dirty="0" err="1"/>
              <a:t>объекты,события,факты</a:t>
            </a:r>
            <a:r>
              <a:rPr lang="ru-RU" dirty="0"/>
              <a:t>.</a:t>
            </a:r>
          </a:p>
          <a:p>
            <a:r>
              <a:rPr lang="ru-RU" dirty="0" smtClean="0"/>
              <a:t>Анализировать </a:t>
            </a:r>
            <a:r>
              <a:rPr lang="ru-RU" dirty="0"/>
              <a:t>события ,явления и т.д.</a:t>
            </a:r>
          </a:p>
          <a:p>
            <a:r>
              <a:rPr lang="ru-RU" dirty="0" smtClean="0"/>
              <a:t>Видеть </a:t>
            </a:r>
            <a:r>
              <a:rPr lang="ru-RU" dirty="0"/>
              <a:t>суть проблемы.</a:t>
            </a:r>
          </a:p>
          <a:p>
            <a:r>
              <a:rPr lang="ru-RU" dirty="0" smtClean="0"/>
              <a:t>Составлять </a:t>
            </a:r>
            <a:r>
              <a:rPr lang="ru-RU" dirty="0" err="1"/>
              <a:t>конспекты,планы</a:t>
            </a:r>
            <a:r>
              <a:rPr lang="ru-RU" dirty="0"/>
              <a:t> </a:t>
            </a:r>
            <a:r>
              <a:rPr lang="ru-RU" dirty="0" err="1"/>
              <a:t>ит.д</a:t>
            </a:r>
            <a:r>
              <a:rPr lang="ru-RU" dirty="0"/>
              <a:t>.</a:t>
            </a:r>
          </a:p>
        </p:txBody>
      </p:sp>
      <p:pic>
        <p:nvPicPr>
          <p:cNvPr id="4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21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Организация дополнительного образования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 flipV="1">
            <a:off x="8686800" y="6126163"/>
            <a:ext cx="205680" cy="11114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2060848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Теоретическая</a:t>
            </a:r>
          </a:p>
          <a:p>
            <a:pPr algn="ctr"/>
            <a:r>
              <a:rPr lang="ru-RU" sz="2800" dirty="0" smtClean="0"/>
              <a:t> часть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52120" y="2060847"/>
            <a:ext cx="2376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Практическая часть</a:t>
            </a:r>
            <a:endParaRPr lang="ru-RU" sz="28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1655676" y="3014955"/>
            <a:ext cx="720080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480212" y="3140968"/>
            <a:ext cx="720080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19572" y="4390365"/>
            <a:ext cx="2592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ЦДОД Интеллектуал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397200" y="4390365"/>
            <a:ext cx="26642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Школьный технопарк «</a:t>
            </a:r>
            <a:r>
              <a:rPr lang="ru-RU" sz="2800" dirty="0" err="1" smtClean="0"/>
              <a:t>Кванториум</a:t>
            </a:r>
            <a:r>
              <a:rPr lang="ru-RU" sz="2800" dirty="0" smtClean="0"/>
              <a:t>»</a:t>
            </a:r>
            <a:endParaRPr lang="ru-RU" sz="2800" dirty="0"/>
          </a:p>
        </p:txBody>
      </p:sp>
      <p:pic>
        <p:nvPicPr>
          <p:cNvPr id="13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42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Направления теоретической части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Олимпиадное движение в перечневых олимпиадах по химии (</a:t>
            </a:r>
            <a:r>
              <a:rPr lang="ru-RU" dirty="0" err="1" smtClean="0"/>
              <a:t>Всесибирская</a:t>
            </a:r>
            <a:r>
              <a:rPr lang="ru-RU" dirty="0" smtClean="0"/>
              <a:t> олимпиада школьников, олимпиада Ломоносов, МОШ, СПбГУ и </a:t>
            </a:r>
            <a:r>
              <a:rPr lang="ru-RU" dirty="0" err="1" smtClean="0"/>
              <a:t>др</a:t>
            </a:r>
            <a:r>
              <a:rPr lang="ru-RU" dirty="0" smtClean="0"/>
              <a:t>)</a:t>
            </a:r>
          </a:p>
          <a:p>
            <a:r>
              <a:rPr lang="ru-RU" dirty="0" smtClean="0"/>
              <a:t>Решение усложненных задач в формате ОГЭ/ЕГЭ</a:t>
            </a:r>
          </a:p>
        </p:txBody>
      </p:sp>
      <p:pic>
        <p:nvPicPr>
          <p:cNvPr id="5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581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4544" y="404664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Составляющая теоретической части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Изучение теории по общей, неорганической, органической, физической химии</a:t>
            </a:r>
          </a:p>
          <a:p>
            <a:r>
              <a:rPr lang="ru-RU" dirty="0" smtClean="0"/>
              <a:t>Изучение химического оборудования и начало аналитической химии</a:t>
            </a:r>
          </a:p>
          <a:p>
            <a:r>
              <a:rPr lang="ru-RU" dirty="0" smtClean="0"/>
              <a:t>Разбор скелета задач по химии (избыток/недостаток, системы, пластинка, атомистика) </a:t>
            </a:r>
            <a:endParaRPr lang="ru-RU" dirty="0"/>
          </a:p>
        </p:txBody>
      </p:sp>
      <p:pic>
        <p:nvPicPr>
          <p:cNvPr id="4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816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1143000"/>
          </a:xfrm>
        </p:spPr>
        <p:txBody>
          <a:bodyPr/>
          <a:lstStyle/>
          <a:p>
            <a:r>
              <a:rPr lang="ru-RU" dirty="0" smtClean="0"/>
              <a:t>Направления практической части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Олимпиадное движение в практических олимпиадах по химии ( «Шаг в будущее», «</a:t>
            </a:r>
            <a:r>
              <a:rPr lang="ru-RU" dirty="0" err="1" smtClean="0"/>
              <a:t>Нанотехнологии</a:t>
            </a:r>
            <a:r>
              <a:rPr lang="ru-RU" dirty="0" smtClean="0"/>
              <a:t> прорыв в будущее» и </a:t>
            </a:r>
            <a:r>
              <a:rPr lang="ru-RU" dirty="0" err="1" smtClean="0"/>
              <a:t>др</a:t>
            </a:r>
            <a:r>
              <a:rPr lang="ru-RU" dirty="0" smtClean="0"/>
              <a:t>)</a:t>
            </a:r>
          </a:p>
          <a:p>
            <a:r>
              <a:rPr lang="ru-RU" dirty="0" smtClean="0"/>
              <a:t>Решение комбинированных практических задач</a:t>
            </a:r>
            <a:endParaRPr lang="ru-RU" dirty="0"/>
          </a:p>
        </p:txBody>
      </p:sp>
      <p:pic>
        <p:nvPicPr>
          <p:cNvPr id="4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77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Составляющая практической части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Решение аналитических задач</a:t>
            </a:r>
          </a:p>
          <a:p>
            <a:r>
              <a:rPr lang="ru-RU" dirty="0" smtClean="0"/>
              <a:t>Решение расчетных задач</a:t>
            </a:r>
          </a:p>
          <a:p>
            <a:r>
              <a:rPr lang="ru-RU" dirty="0" smtClean="0"/>
              <a:t>Подготовка исследовательских проектов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2" descr="http://ds21.detkin-club.ru/images/ads/506%5B1%5D_55090deade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61" y="0"/>
            <a:ext cx="91963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pbs.twimg.com/profile_images/826498213276442624/WAJFYwc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400" y="5949280"/>
            <a:ext cx="921599" cy="87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856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546</Words>
  <Application>Microsoft Office PowerPoint</Application>
  <PresentationFormat>Экран (4:3)</PresentationFormat>
  <Paragraphs>82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Организация внеурочной деятельности по химии в рамках реализации ФГОС ООО и СОО по вопросам формирования и оценки функциональной грамотности учащихся</vt:lpstr>
      <vt:lpstr>Презентация PowerPoint</vt:lpstr>
      <vt:lpstr>Как понимать функциональную грамотность?</vt:lpstr>
      <vt:lpstr>Перечень умений и навыков школьников в развитии естественнонаучной функциональной грамотности:</vt:lpstr>
      <vt:lpstr>Организация дополнительного образования </vt:lpstr>
      <vt:lpstr>Направления теоретической части</vt:lpstr>
      <vt:lpstr>Составляющая теоретической части </vt:lpstr>
      <vt:lpstr>Направления практической части</vt:lpstr>
      <vt:lpstr>Составляющая практической части</vt:lpstr>
      <vt:lpstr>Охват детей по программам </vt:lpstr>
      <vt:lpstr>Презентация PowerPoint</vt:lpstr>
      <vt:lpstr>Презентация PowerPoint</vt:lpstr>
      <vt:lpstr>Способы вовлечения детей в дополнительное образование</vt:lpstr>
      <vt:lpstr>Результаты освоения программ </vt:lpstr>
      <vt:lpstr>Презентация PowerPoint</vt:lpstr>
      <vt:lpstr>Календарь мероприятий </vt:lpstr>
      <vt:lpstr>Презентация PowerPoint</vt:lpstr>
      <vt:lpstr>Презентация PowerPoint</vt:lpstr>
      <vt:lpstr>Контакты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внеурочной деятельности по химии в рамках реализации ФГОС ООО и СОО по вопросам формирования и оценки функциональной грамотности учащихся</dc:title>
  <dc:creator>123</dc:creator>
  <cp:lastModifiedBy>123</cp:lastModifiedBy>
  <cp:revision>10</cp:revision>
  <dcterms:created xsi:type="dcterms:W3CDTF">2023-02-13T07:22:35Z</dcterms:created>
  <dcterms:modified xsi:type="dcterms:W3CDTF">2023-02-13T11:22:35Z</dcterms:modified>
</cp:coreProperties>
</file>