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5" r:id="rId2"/>
    <p:sldId id="285" r:id="rId3"/>
    <p:sldId id="264" r:id="rId4"/>
    <p:sldId id="265" r:id="rId5"/>
    <p:sldId id="266" r:id="rId6"/>
    <p:sldId id="267" r:id="rId7"/>
    <p:sldId id="268" r:id="rId8"/>
    <p:sldId id="269" r:id="rId9"/>
    <p:sldId id="288" r:id="rId10"/>
    <p:sldId id="289" r:id="rId11"/>
    <p:sldId id="291" r:id="rId12"/>
    <p:sldId id="293" r:id="rId13"/>
    <p:sldId id="292" r:id="rId14"/>
    <p:sldId id="303" r:id="rId15"/>
    <p:sldId id="316" r:id="rId16"/>
    <p:sldId id="304" r:id="rId17"/>
    <p:sldId id="317" r:id="rId18"/>
    <p:sldId id="294" r:id="rId19"/>
    <p:sldId id="295" r:id="rId20"/>
    <p:sldId id="296" r:id="rId21"/>
    <p:sldId id="301" r:id="rId22"/>
    <p:sldId id="306" r:id="rId23"/>
    <p:sldId id="311" r:id="rId24"/>
    <p:sldId id="310" r:id="rId25"/>
    <p:sldId id="313" r:id="rId26"/>
    <p:sldId id="308" r:id="rId27"/>
    <p:sldId id="312" r:id="rId28"/>
    <p:sldId id="276" r:id="rId29"/>
    <p:sldId id="286" r:id="rId30"/>
    <p:sldId id="272" r:id="rId31"/>
    <p:sldId id="27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0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433FF1"/>
    <a:srgbClr val="FFFFCC"/>
    <a:srgbClr val="FFCCFF"/>
    <a:srgbClr val="2EB6D6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-186"/>
      </p:cViewPr>
      <p:guideLst>
        <p:guide orient="horz" pos="2160"/>
        <p:guide pos="3840"/>
        <p:guide orient="horz" pos="21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8A4AB-DD6A-4802-AE68-6A2C1489F468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2B660BD-3F64-4E9D-A333-FB1E68E289D2}">
      <dgm:prSet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dirty="0">
              <a:latin typeface="+mn-lt"/>
              <a:cs typeface="Times New Roman" panose="02020603050405020304" pitchFamily="18" charset="0"/>
            </a:rPr>
            <a:t>Всё супер, тема понятна, буду применять игры на уроках</a:t>
          </a:r>
        </a:p>
      </dgm:t>
    </dgm:pt>
    <dgm:pt modelId="{1C89BFC4-7F50-4C43-B29A-6A50D8F0570B}" type="parTrans" cxnId="{80290CEC-ECE2-49F9-ADE1-712FCE7361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CBDD7-C5B5-4832-B3DB-E52A5D5E0DD3}" type="sibTrans" cxnId="{80290CEC-ECE2-49F9-ADE1-712FCE7361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D192C-1DD8-4B79-8B4E-16CFFCCA901C}">
      <dgm:prSet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dirty="0">
              <a:latin typeface="+mn-lt"/>
              <a:cs typeface="Times New Roman" panose="02020603050405020304" pitchFamily="18" charset="0"/>
            </a:rPr>
            <a:t>Интересно, но надо еще подумать и доработать</a:t>
          </a:r>
        </a:p>
      </dgm:t>
    </dgm:pt>
    <dgm:pt modelId="{36A0FFAD-1105-41F5-918C-14EE6B9BBB09}" type="parTrans" cxnId="{2F73D1D1-95AD-4308-BCBD-06881060674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224D6-0D28-49DD-BADA-1D35A6AE03C8}" type="sibTrans" cxnId="{2F73D1D1-95AD-4308-BCBD-06881060674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88CDA-5982-45CE-B0DA-51D6447CF2D5}">
      <dgm:prSet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dirty="0">
              <a:latin typeface="+mn-lt"/>
              <a:cs typeface="Times New Roman" panose="02020603050405020304" pitchFamily="18" charset="0"/>
            </a:rPr>
            <a:t>Сложно, игровые технологии — это не моё</a:t>
          </a:r>
        </a:p>
      </dgm:t>
    </dgm:pt>
    <dgm:pt modelId="{292B6CD3-7B8C-42A1-9E60-E9CDDC311E56}" type="parTrans" cxnId="{7E70AEDE-744F-4C8F-B466-25FDC5ACC1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2CBD0-D66E-4954-8E92-14B8901E98BD}" type="sibTrans" cxnId="{7E70AEDE-744F-4C8F-B466-25FDC5ACC1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32D3E-72FE-401E-86A9-A11A850DA4E7}" type="pres">
      <dgm:prSet presAssocID="{F5E8A4AB-DD6A-4802-AE68-6A2C1489F4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E5B22-E5B7-4FD1-8E08-684330AFB57B}" type="pres">
      <dgm:prSet presAssocID="{42B660BD-3F64-4E9D-A333-FB1E68E289D2}" presName="parentText" presStyleLbl="node1" presStyleIdx="0" presStyleCnt="3" custLinFactY="-84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FFE0B-9F54-47C1-A251-4A9C4214CA62}" type="pres">
      <dgm:prSet presAssocID="{C52CBDD7-C5B5-4832-B3DB-E52A5D5E0DD3}" presName="spacer" presStyleCnt="0"/>
      <dgm:spPr/>
    </dgm:pt>
    <dgm:pt modelId="{9D5094B0-D8BB-400E-9887-30D9A6886225}" type="pres">
      <dgm:prSet presAssocID="{0E4D192C-1DD8-4B79-8B4E-16CFFCCA901C}" presName="parentText" presStyleLbl="node1" presStyleIdx="1" presStyleCnt="3" custLinFactY="29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74DA8-FA85-49E0-A6C7-AE556C1A5006}" type="pres">
      <dgm:prSet presAssocID="{E1E224D6-0D28-49DD-BADA-1D35A6AE03C8}" presName="spacer" presStyleCnt="0"/>
      <dgm:spPr/>
    </dgm:pt>
    <dgm:pt modelId="{76AD6663-0C73-4F20-8E26-C408C2D1E793}" type="pres">
      <dgm:prSet presAssocID="{67B88CDA-5982-45CE-B0DA-51D6447CF2D5}" presName="parentText" presStyleLbl="node1" presStyleIdx="2" presStyleCnt="3" custLinFactY="324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70AEDE-744F-4C8F-B466-25FDC5ACC193}" srcId="{F5E8A4AB-DD6A-4802-AE68-6A2C1489F468}" destId="{67B88CDA-5982-45CE-B0DA-51D6447CF2D5}" srcOrd="2" destOrd="0" parTransId="{292B6CD3-7B8C-42A1-9E60-E9CDDC311E56}" sibTransId="{CF42CBD0-D66E-4954-8E92-14B8901E98BD}"/>
    <dgm:cxn modelId="{362B3CD4-092A-4211-8B95-F20F54296D52}" type="presOf" srcId="{0E4D192C-1DD8-4B79-8B4E-16CFFCCA901C}" destId="{9D5094B0-D8BB-400E-9887-30D9A6886225}" srcOrd="0" destOrd="0" presId="urn:microsoft.com/office/officeart/2005/8/layout/vList2"/>
    <dgm:cxn modelId="{2B71CDF9-0391-44DB-A232-E6733630AE28}" type="presOf" srcId="{67B88CDA-5982-45CE-B0DA-51D6447CF2D5}" destId="{76AD6663-0C73-4F20-8E26-C408C2D1E793}" srcOrd="0" destOrd="0" presId="urn:microsoft.com/office/officeart/2005/8/layout/vList2"/>
    <dgm:cxn modelId="{51FB28CC-EA8D-4003-94C9-A178EAFE4B91}" type="presOf" srcId="{42B660BD-3F64-4E9D-A333-FB1E68E289D2}" destId="{D97E5B22-E5B7-4FD1-8E08-684330AFB57B}" srcOrd="0" destOrd="0" presId="urn:microsoft.com/office/officeart/2005/8/layout/vList2"/>
    <dgm:cxn modelId="{80290CEC-ECE2-49F9-ADE1-712FCE7361C1}" srcId="{F5E8A4AB-DD6A-4802-AE68-6A2C1489F468}" destId="{42B660BD-3F64-4E9D-A333-FB1E68E289D2}" srcOrd="0" destOrd="0" parTransId="{1C89BFC4-7F50-4C43-B29A-6A50D8F0570B}" sibTransId="{C52CBDD7-C5B5-4832-B3DB-E52A5D5E0DD3}"/>
    <dgm:cxn modelId="{2F73D1D1-95AD-4308-BCBD-06881060674D}" srcId="{F5E8A4AB-DD6A-4802-AE68-6A2C1489F468}" destId="{0E4D192C-1DD8-4B79-8B4E-16CFFCCA901C}" srcOrd="1" destOrd="0" parTransId="{36A0FFAD-1105-41F5-918C-14EE6B9BBB09}" sibTransId="{E1E224D6-0D28-49DD-BADA-1D35A6AE03C8}"/>
    <dgm:cxn modelId="{7C454D21-F316-44DF-935C-946C766B73A8}" type="presOf" srcId="{F5E8A4AB-DD6A-4802-AE68-6A2C1489F468}" destId="{D6332D3E-72FE-401E-86A9-A11A850DA4E7}" srcOrd="0" destOrd="0" presId="urn:microsoft.com/office/officeart/2005/8/layout/vList2"/>
    <dgm:cxn modelId="{DB8EEFB1-16BE-4DB6-8590-BA51D0EA2116}" type="presParOf" srcId="{D6332D3E-72FE-401E-86A9-A11A850DA4E7}" destId="{D97E5B22-E5B7-4FD1-8E08-684330AFB57B}" srcOrd="0" destOrd="0" presId="urn:microsoft.com/office/officeart/2005/8/layout/vList2"/>
    <dgm:cxn modelId="{7A8D972C-6868-42C7-A491-A54732E0CCA0}" type="presParOf" srcId="{D6332D3E-72FE-401E-86A9-A11A850DA4E7}" destId="{EDFFFE0B-9F54-47C1-A251-4A9C4214CA62}" srcOrd="1" destOrd="0" presId="urn:microsoft.com/office/officeart/2005/8/layout/vList2"/>
    <dgm:cxn modelId="{3D81661B-23AB-4D28-8001-2419A4B5D88F}" type="presParOf" srcId="{D6332D3E-72FE-401E-86A9-A11A850DA4E7}" destId="{9D5094B0-D8BB-400E-9887-30D9A6886225}" srcOrd="2" destOrd="0" presId="urn:microsoft.com/office/officeart/2005/8/layout/vList2"/>
    <dgm:cxn modelId="{9641E21E-5190-4F8A-8867-DA29D3A4880F}" type="presParOf" srcId="{D6332D3E-72FE-401E-86A9-A11A850DA4E7}" destId="{A0E74DA8-FA85-49E0-A6C7-AE556C1A5006}" srcOrd="3" destOrd="0" presId="urn:microsoft.com/office/officeart/2005/8/layout/vList2"/>
    <dgm:cxn modelId="{4103DDE0-E734-400E-9DCF-3E17B00F2380}" type="presParOf" srcId="{D6332D3E-72FE-401E-86A9-A11A850DA4E7}" destId="{76AD6663-0C73-4F20-8E26-C408C2D1E7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5D9FF4-4ED6-4D66-BDE0-A8B8C635A6FF}" type="doc">
      <dgm:prSet loTypeId="urn:microsoft.com/office/officeart/2005/8/layout/hProcess11" loCatId="process" qsTypeId="urn:microsoft.com/office/officeart/2005/8/quickstyle/simple1" qsCatId="simple" csTypeId="urn:microsoft.com/office/officeart/2005/8/colors/accent2_4" csCatId="accent2" phldr="1"/>
      <dgm:spPr/>
    </dgm:pt>
    <dgm:pt modelId="{3EC3900E-0E00-4F68-98DB-0E47666A7257}">
      <dgm:prSet phldrT="[Текст]" custT="1"/>
      <dgm:spPr/>
      <dgm:t>
        <a:bodyPr/>
        <a:lstStyle/>
        <a:p>
          <a:endParaRPr lang="ru-RU" sz="8000" dirty="0"/>
        </a:p>
        <a:p>
          <a:r>
            <a:rPr lang="ru-RU" sz="8000" dirty="0"/>
            <a:t>-</a:t>
          </a:r>
        </a:p>
      </dgm:t>
    </dgm:pt>
    <dgm:pt modelId="{3462F8CF-E95D-4D94-82E1-5B81080B6CD5}" type="parTrans" cxnId="{31B89B56-065C-47DA-9441-EA458EBFA58F}">
      <dgm:prSet/>
      <dgm:spPr/>
      <dgm:t>
        <a:bodyPr/>
        <a:lstStyle/>
        <a:p>
          <a:endParaRPr lang="ru-RU"/>
        </a:p>
      </dgm:t>
    </dgm:pt>
    <dgm:pt modelId="{7715426B-9D1C-4463-80BA-BF5547AE3EE8}" type="sibTrans" cxnId="{31B89B56-065C-47DA-9441-EA458EBFA58F}">
      <dgm:prSet/>
      <dgm:spPr/>
      <dgm:t>
        <a:bodyPr/>
        <a:lstStyle/>
        <a:p>
          <a:endParaRPr lang="ru-RU"/>
        </a:p>
      </dgm:t>
    </dgm:pt>
    <dgm:pt modelId="{887EA46D-DC7B-4056-9C18-F1F907E19908}">
      <dgm:prSet phldrT="[Текст]" custT="1"/>
      <dgm:spPr/>
      <dgm:t>
        <a:bodyPr/>
        <a:lstStyle/>
        <a:p>
          <a:r>
            <a:rPr lang="ru-RU" sz="6000" dirty="0"/>
            <a:t>+</a:t>
          </a:r>
        </a:p>
      </dgm:t>
    </dgm:pt>
    <dgm:pt modelId="{7F168747-EBAA-4295-841B-834FB0AAEC83}" type="sibTrans" cxnId="{E7F70305-2B0B-4F7D-A57F-63F0C9CEFD61}">
      <dgm:prSet/>
      <dgm:spPr/>
      <dgm:t>
        <a:bodyPr/>
        <a:lstStyle/>
        <a:p>
          <a:endParaRPr lang="ru-RU"/>
        </a:p>
      </dgm:t>
    </dgm:pt>
    <dgm:pt modelId="{B23BED04-EC51-451A-BA39-B2F339BA77B5}" type="parTrans" cxnId="{E7F70305-2B0B-4F7D-A57F-63F0C9CEFD61}">
      <dgm:prSet/>
      <dgm:spPr/>
      <dgm:t>
        <a:bodyPr/>
        <a:lstStyle/>
        <a:p>
          <a:endParaRPr lang="ru-RU"/>
        </a:p>
      </dgm:t>
    </dgm:pt>
    <dgm:pt modelId="{F2BF0DED-8D37-49DC-9016-C4AFC9441688}">
      <dgm:prSet phldrT="[Текст]" phldr="1"/>
      <dgm:spPr/>
      <dgm:t>
        <a:bodyPr/>
        <a:lstStyle/>
        <a:p>
          <a:endParaRPr lang="ru-RU" dirty="0"/>
        </a:p>
      </dgm:t>
    </dgm:pt>
    <dgm:pt modelId="{3DACC5B4-3CB7-4EDB-A1C7-BEBD3DD1564F}" type="sibTrans" cxnId="{1749DFF3-4B2F-479B-9A5A-B6E40905A56F}">
      <dgm:prSet/>
      <dgm:spPr/>
      <dgm:t>
        <a:bodyPr/>
        <a:lstStyle/>
        <a:p>
          <a:endParaRPr lang="ru-RU"/>
        </a:p>
      </dgm:t>
    </dgm:pt>
    <dgm:pt modelId="{FD74386F-64D6-47E0-B781-F3CB0ED9112C}" type="parTrans" cxnId="{1749DFF3-4B2F-479B-9A5A-B6E40905A56F}">
      <dgm:prSet/>
      <dgm:spPr/>
      <dgm:t>
        <a:bodyPr/>
        <a:lstStyle/>
        <a:p>
          <a:endParaRPr lang="ru-RU"/>
        </a:p>
      </dgm:t>
    </dgm:pt>
    <dgm:pt modelId="{527BEC3B-73D0-4815-B95F-767435CC4C40}" type="pres">
      <dgm:prSet presAssocID="{535D9FF4-4ED6-4D66-BDE0-A8B8C635A6FF}" presName="Name0" presStyleCnt="0">
        <dgm:presLayoutVars>
          <dgm:dir/>
          <dgm:resizeHandles val="exact"/>
        </dgm:presLayoutVars>
      </dgm:prSet>
      <dgm:spPr/>
    </dgm:pt>
    <dgm:pt modelId="{0794E44D-82B3-490F-9B82-2CF182191850}" type="pres">
      <dgm:prSet presAssocID="{535D9FF4-4ED6-4D66-BDE0-A8B8C635A6FF}" presName="arrow" presStyleLbl="bgShp" presStyleIdx="0" presStyleCnt="1" custScaleX="85470" custScaleY="58877" custLinFactNeighborX="-17" custLinFactNeighborY="-13416"/>
      <dgm:spPr>
        <a:solidFill>
          <a:srgbClr val="2EB6D6"/>
        </a:solidFill>
      </dgm:spPr>
    </dgm:pt>
    <dgm:pt modelId="{F949DC2A-6624-424B-A5CB-4B1C5EC9C6A9}" type="pres">
      <dgm:prSet presAssocID="{535D9FF4-4ED6-4D66-BDE0-A8B8C635A6FF}" presName="points" presStyleCnt="0"/>
      <dgm:spPr/>
    </dgm:pt>
    <dgm:pt modelId="{66F3BA2A-57E6-44C8-9D37-DC99CD3B52E7}" type="pres">
      <dgm:prSet presAssocID="{3EC3900E-0E00-4F68-98DB-0E47666A7257}" presName="compositeA" presStyleCnt="0"/>
      <dgm:spPr/>
    </dgm:pt>
    <dgm:pt modelId="{0439663E-8B40-4E6A-B845-4A52BE16FB62}" type="pres">
      <dgm:prSet presAssocID="{3EC3900E-0E00-4F68-98DB-0E47666A7257}" presName="textA" presStyleLbl="revTx" presStyleIdx="0" presStyleCnt="3" custScaleY="77664" custLinFactNeighborX="12446" custLinFactNeighborY="67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27D4-C415-4C2F-970C-80002882D49B}" type="pres">
      <dgm:prSet presAssocID="{3EC3900E-0E00-4F68-98DB-0E47666A7257}" presName="circleA" presStyleLbl="node1" presStyleIdx="0" presStyleCnt="3"/>
      <dgm:spPr/>
    </dgm:pt>
    <dgm:pt modelId="{677611E0-9798-413B-A1A4-8F9529C9ECD0}" type="pres">
      <dgm:prSet presAssocID="{3EC3900E-0E00-4F68-98DB-0E47666A7257}" presName="spaceA" presStyleCnt="0"/>
      <dgm:spPr/>
    </dgm:pt>
    <dgm:pt modelId="{28865F49-B1B3-4AB0-BEB5-3C8C50CF699C}" type="pres">
      <dgm:prSet presAssocID="{7715426B-9D1C-4463-80BA-BF5547AE3EE8}" presName="space" presStyleCnt="0"/>
      <dgm:spPr/>
    </dgm:pt>
    <dgm:pt modelId="{4E3F2BAC-EACD-4D94-B5CE-34CBCED1DC5D}" type="pres">
      <dgm:prSet presAssocID="{F2BF0DED-8D37-49DC-9016-C4AFC9441688}" presName="compositeB" presStyleCnt="0"/>
      <dgm:spPr/>
    </dgm:pt>
    <dgm:pt modelId="{7064A5FD-C691-4681-A41B-A39712FA0FEA}" type="pres">
      <dgm:prSet presAssocID="{F2BF0DED-8D37-49DC-9016-C4AFC9441688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BC6DB-BB9B-4EE8-9570-BE5919EAC44E}" type="pres">
      <dgm:prSet presAssocID="{F2BF0DED-8D37-49DC-9016-C4AFC9441688}" presName="circleB" presStyleLbl="node1" presStyleIdx="1" presStyleCnt="3"/>
      <dgm:spPr/>
    </dgm:pt>
    <dgm:pt modelId="{63377622-FE97-4595-9F03-65DB3B071C5C}" type="pres">
      <dgm:prSet presAssocID="{F2BF0DED-8D37-49DC-9016-C4AFC9441688}" presName="spaceB" presStyleCnt="0"/>
      <dgm:spPr/>
    </dgm:pt>
    <dgm:pt modelId="{8DEE202B-8FC9-4680-91F1-6E6768EEB1B4}" type="pres">
      <dgm:prSet presAssocID="{3DACC5B4-3CB7-4EDB-A1C7-BEBD3DD1564F}" presName="space" presStyleCnt="0"/>
      <dgm:spPr/>
    </dgm:pt>
    <dgm:pt modelId="{AEC3B3EE-38AE-4D71-86B1-41ECB56DB691}" type="pres">
      <dgm:prSet presAssocID="{887EA46D-DC7B-4056-9C18-F1F907E19908}" presName="compositeA" presStyleCnt="0"/>
      <dgm:spPr/>
    </dgm:pt>
    <dgm:pt modelId="{EE7A86EC-CF9F-4D30-A10D-F2EC03FC4173}" type="pres">
      <dgm:prSet presAssocID="{887EA46D-DC7B-4056-9C18-F1F907E19908}" presName="textA" presStyleLbl="revTx" presStyleIdx="2" presStyleCnt="3" custLinFactNeighborX="3365" custLinFactNeighborY="7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25439-25FF-419F-970C-A15A79C581BE}" type="pres">
      <dgm:prSet presAssocID="{887EA46D-DC7B-4056-9C18-F1F907E19908}" presName="circleA" presStyleLbl="node1" presStyleIdx="2" presStyleCnt="3"/>
      <dgm:spPr/>
    </dgm:pt>
    <dgm:pt modelId="{0A9036C5-37A0-477C-98A1-173683003716}" type="pres">
      <dgm:prSet presAssocID="{887EA46D-DC7B-4056-9C18-F1F907E19908}" presName="spaceA" presStyleCnt="0"/>
      <dgm:spPr/>
    </dgm:pt>
  </dgm:ptLst>
  <dgm:cxnLst>
    <dgm:cxn modelId="{19B4465F-FF10-4022-9CC5-C2A29F6B98D9}" type="presOf" srcId="{F2BF0DED-8D37-49DC-9016-C4AFC9441688}" destId="{7064A5FD-C691-4681-A41B-A39712FA0FEA}" srcOrd="0" destOrd="0" presId="urn:microsoft.com/office/officeart/2005/8/layout/hProcess11"/>
    <dgm:cxn modelId="{25D28675-22EE-427C-8EFB-4ACE7547DF1D}" type="presOf" srcId="{3EC3900E-0E00-4F68-98DB-0E47666A7257}" destId="{0439663E-8B40-4E6A-B845-4A52BE16FB62}" srcOrd="0" destOrd="0" presId="urn:microsoft.com/office/officeart/2005/8/layout/hProcess11"/>
    <dgm:cxn modelId="{E50E870A-0397-4D9D-A219-E64EA41CD4DD}" type="presOf" srcId="{535D9FF4-4ED6-4D66-BDE0-A8B8C635A6FF}" destId="{527BEC3B-73D0-4815-B95F-767435CC4C40}" srcOrd="0" destOrd="0" presId="urn:microsoft.com/office/officeart/2005/8/layout/hProcess11"/>
    <dgm:cxn modelId="{31B89B56-065C-47DA-9441-EA458EBFA58F}" srcId="{535D9FF4-4ED6-4D66-BDE0-A8B8C635A6FF}" destId="{3EC3900E-0E00-4F68-98DB-0E47666A7257}" srcOrd="0" destOrd="0" parTransId="{3462F8CF-E95D-4D94-82E1-5B81080B6CD5}" sibTransId="{7715426B-9D1C-4463-80BA-BF5547AE3EE8}"/>
    <dgm:cxn modelId="{1749DFF3-4B2F-479B-9A5A-B6E40905A56F}" srcId="{535D9FF4-4ED6-4D66-BDE0-A8B8C635A6FF}" destId="{F2BF0DED-8D37-49DC-9016-C4AFC9441688}" srcOrd="1" destOrd="0" parTransId="{FD74386F-64D6-47E0-B781-F3CB0ED9112C}" sibTransId="{3DACC5B4-3CB7-4EDB-A1C7-BEBD3DD1564F}"/>
    <dgm:cxn modelId="{7294B5A5-077D-40F7-B333-6540F15D42F1}" type="presOf" srcId="{887EA46D-DC7B-4056-9C18-F1F907E19908}" destId="{EE7A86EC-CF9F-4D30-A10D-F2EC03FC4173}" srcOrd="0" destOrd="0" presId="urn:microsoft.com/office/officeart/2005/8/layout/hProcess11"/>
    <dgm:cxn modelId="{E7F70305-2B0B-4F7D-A57F-63F0C9CEFD61}" srcId="{535D9FF4-4ED6-4D66-BDE0-A8B8C635A6FF}" destId="{887EA46D-DC7B-4056-9C18-F1F907E19908}" srcOrd="2" destOrd="0" parTransId="{B23BED04-EC51-451A-BA39-B2F339BA77B5}" sibTransId="{7F168747-EBAA-4295-841B-834FB0AAEC83}"/>
    <dgm:cxn modelId="{FD8A831E-70CF-4755-8F83-624943B015A3}" type="presParOf" srcId="{527BEC3B-73D0-4815-B95F-767435CC4C40}" destId="{0794E44D-82B3-490F-9B82-2CF182191850}" srcOrd="0" destOrd="0" presId="urn:microsoft.com/office/officeart/2005/8/layout/hProcess11"/>
    <dgm:cxn modelId="{5BFA9335-734A-47BF-B870-674E141FFC52}" type="presParOf" srcId="{527BEC3B-73D0-4815-B95F-767435CC4C40}" destId="{F949DC2A-6624-424B-A5CB-4B1C5EC9C6A9}" srcOrd="1" destOrd="0" presId="urn:microsoft.com/office/officeart/2005/8/layout/hProcess11"/>
    <dgm:cxn modelId="{2255EE5E-9DF8-4220-875F-E77DDF53B6A2}" type="presParOf" srcId="{F949DC2A-6624-424B-A5CB-4B1C5EC9C6A9}" destId="{66F3BA2A-57E6-44C8-9D37-DC99CD3B52E7}" srcOrd="0" destOrd="0" presId="urn:microsoft.com/office/officeart/2005/8/layout/hProcess11"/>
    <dgm:cxn modelId="{1358FAD0-E956-4696-86D8-D02BBB3FB464}" type="presParOf" srcId="{66F3BA2A-57E6-44C8-9D37-DC99CD3B52E7}" destId="{0439663E-8B40-4E6A-B845-4A52BE16FB62}" srcOrd="0" destOrd="0" presId="urn:microsoft.com/office/officeart/2005/8/layout/hProcess11"/>
    <dgm:cxn modelId="{F5916AB2-CCF2-478A-93E6-E1EEDAFDCAAF}" type="presParOf" srcId="{66F3BA2A-57E6-44C8-9D37-DC99CD3B52E7}" destId="{A99327D4-C415-4C2F-970C-80002882D49B}" srcOrd="1" destOrd="0" presId="urn:microsoft.com/office/officeart/2005/8/layout/hProcess11"/>
    <dgm:cxn modelId="{51CAE9D9-1C20-48E4-A66E-1BB54E36963B}" type="presParOf" srcId="{66F3BA2A-57E6-44C8-9D37-DC99CD3B52E7}" destId="{677611E0-9798-413B-A1A4-8F9529C9ECD0}" srcOrd="2" destOrd="0" presId="urn:microsoft.com/office/officeart/2005/8/layout/hProcess11"/>
    <dgm:cxn modelId="{DD719D98-253E-4CCD-A54B-7243E3E75E3F}" type="presParOf" srcId="{F949DC2A-6624-424B-A5CB-4B1C5EC9C6A9}" destId="{28865F49-B1B3-4AB0-BEB5-3C8C50CF699C}" srcOrd="1" destOrd="0" presId="urn:microsoft.com/office/officeart/2005/8/layout/hProcess11"/>
    <dgm:cxn modelId="{A61B0914-32C9-45AC-8277-BCF436EEE9EA}" type="presParOf" srcId="{F949DC2A-6624-424B-A5CB-4B1C5EC9C6A9}" destId="{4E3F2BAC-EACD-4D94-B5CE-34CBCED1DC5D}" srcOrd="2" destOrd="0" presId="urn:microsoft.com/office/officeart/2005/8/layout/hProcess11"/>
    <dgm:cxn modelId="{4A40E670-5916-49C7-B54B-A0196F62811A}" type="presParOf" srcId="{4E3F2BAC-EACD-4D94-B5CE-34CBCED1DC5D}" destId="{7064A5FD-C691-4681-A41B-A39712FA0FEA}" srcOrd="0" destOrd="0" presId="urn:microsoft.com/office/officeart/2005/8/layout/hProcess11"/>
    <dgm:cxn modelId="{D29F8A20-BF10-47CB-953E-EE4341D993CD}" type="presParOf" srcId="{4E3F2BAC-EACD-4D94-B5CE-34CBCED1DC5D}" destId="{A12BC6DB-BB9B-4EE8-9570-BE5919EAC44E}" srcOrd="1" destOrd="0" presId="urn:microsoft.com/office/officeart/2005/8/layout/hProcess11"/>
    <dgm:cxn modelId="{BDA50BA6-12FC-4B4E-B6E9-86BB2668C922}" type="presParOf" srcId="{4E3F2BAC-EACD-4D94-B5CE-34CBCED1DC5D}" destId="{63377622-FE97-4595-9F03-65DB3B071C5C}" srcOrd="2" destOrd="0" presId="urn:microsoft.com/office/officeart/2005/8/layout/hProcess11"/>
    <dgm:cxn modelId="{4E4B6E11-23D5-4679-813F-B2A1EC669452}" type="presParOf" srcId="{F949DC2A-6624-424B-A5CB-4B1C5EC9C6A9}" destId="{8DEE202B-8FC9-4680-91F1-6E6768EEB1B4}" srcOrd="3" destOrd="0" presId="urn:microsoft.com/office/officeart/2005/8/layout/hProcess11"/>
    <dgm:cxn modelId="{C2CB4CA5-F140-476E-9EBC-BF170AB05569}" type="presParOf" srcId="{F949DC2A-6624-424B-A5CB-4B1C5EC9C6A9}" destId="{AEC3B3EE-38AE-4D71-86B1-41ECB56DB691}" srcOrd="4" destOrd="0" presId="urn:microsoft.com/office/officeart/2005/8/layout/hProcess11"/>
    <dgm:cxn modelId="{14FFBB37-1712-4DBB-9A21-6C276882FE7A}" type="presParOf" srcId="{AEC3B3EE-38AE-4D71-86B1-41ECB56DB691}" destId="{EE7A86EC-CF9F-4D30-A10D-F2EC03FC4173}" srcOrd="0" destOrd="0" presId="urn:microsoft.com/office/officeart/2005/8/layout/hProcess11"/>
    <dgm:cxn modelId="{170AE7CB-2477-4E92-8774-72EDD8E595E2}" type="presParOf" srcId="{AEC3B3EE-38AE-4D71-86B1-41ECB56DB691}" destId="{90D25439-25FF-419F-970C-A15A79C581BE}" srcOrd="1" destOrd="0" presId="urn:microsoft.com/office/officeart/2005/8/layout/hProcess11"/>
    <dgm:cxn modelId="{A3CB8024-2609-4416-A699-2AC5121A2071}" type="presParOf" srcId="{AEC3B3EE-38AE-4D71-86B1-41ECB56DB691}" destId="{0A9036C5-37A0-477C-98A1-17368300371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E5B22-E5B7-4FD1-8E08-684330AFB57B}">
      <dsp:nvSpPr>
        <dsp:cNvPr id="0" name=""/>
        <dsp:cNvSpPr/>
      </dsp:nvSpPr>
      <dsp:spPr>
        <a:xfrm>
          <a:off x="0" y="273599"/>
          <a:ext cx="5567872" cy="1272960"/>
        </a:xfrm>
        <a:prstGeom prst="roundRect">
          <a:avLst/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+mn-lt"/>
              <a:cs typeface="Times New Roman" panose="02020603050405020304" pitchFamily="18" charset="0"/>
            </a:rPr>
            <a:t>Всё супер, тема понятна, буду применять игры на уроках</a:t>
          </a:r>
        </a:p>
      </dsp:txBody>
      <dsp:txXfrm>
        <a:off x="62141" y="335740"/>
        <a:ext cx="5443590" cy="1148678"/>
      </dsp:txXfrm>
    </dsp:sp>
    <dsp:sp modelId="{9D5094B0-D8BB-400E-9887-30D9A6886225}">
      <dsp:nvSpPr>
        <dsp:cNvPr id="0" name=""/>
        <dsp:cNvSpPr/>
      </dsp:nvSpPr>
      <dsp:spPr>
        <a:xfrm>
          <a:off x="0" y="1967214"/>
          <a:ext cx="5567872" cy="1272960"/>
        </a:xfrm>
        <a:prstGeom prst="round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+mn-lt"/>
              <a:cs typeface="Times New Roman" panose="02020603050405020304" pitchFamily="18" charset="0"/>
            </a:rPr>
            <a:t>Интересно, но надо еще подумать и доработать</a:t>
          </a:r>
        </a:p>
      </dsp:txBody>
      <dsp:txXfrm>
        <a:off x="62141" y="2029355"/>
        <a:ext cx="5443590" cy="1148678"/>
      </dsp:txXfrm>
    </dsp:sp>
    <dsp:sp modelId="{76AD6663-0C73-4F20-8E26-C408C2D1E793}">
      <dsp:nvSpPr>
        <dsp:cNvPr id="0" name=""/>
        <dsp:cNvSpPr/>
      </dsp:nvSpPr>
      <dsp:spPr>
        <a:xfrm>
          <a:off x="0" y="3675616"/>
          <a:ext cx="5567872" cy="1272960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+mn-lt"/>
              <a:cs typeface="Times New Roman" panose="02020603050405020304" pitchFamily="18" charset="0"/>
            </a:rPr>
            <a:t>Сложно, игровые технологии — это не моё</a:t>
          </a:r>
        </a:p>
      </dsp:txBody>
      <dsp:txXfrm>
        <a:off x="62141" y="3737757"/>
        <a:ext cx="5443590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4E44D-82B3-490F-9B82-2CF182191850}">
      <dsp:nvSpPr>
        <dsp:cNvPr id="0" name=""/>
        <dsp:cNvSpPr/>
      </dsp:nvSpPr>
      <dsp:spPr>
        <a:xfrm>
          <a:off x="569822" y="404695"/>
          <a:ext cx="4485202" cy="290061"/>
        </a:xfrm>
        <a:prstGeom prst="notchedRightArrow">
          <a:avLst/>
        </a:prstGeom>
        <a:solidFill>
          <a:srgbClr val="2EB6D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9663E-8B40-4E6A-B845-4A52BE16FB62}">
      <dsp:nvSpPr>
        <dsp:cNvPr id="0" name=""/>
        <dsp:cNvSpPr/>
      </dsp:nvSpPr>
      <dsp:spPr>
        <a:xfrm>
          <a:off x="381208" y="358353"/>
          <a:ext cx="1522035" cy="38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0" tIns="568960" rIns="568960" bIns="568960" numCol="1" spcCol="1270" anchor="b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0" kern="1200" dirty="0"/>
        </a:p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kern="1200" dirty="0"/>
            <a:t>-</a:t>
          </a:r>
        </a:p>
      </dsp:txBody>
      <dsp:txXfrm>
        <a:off x="381208" y="358353"/>
        <a:ext cx="1522035" cy="382616"/>
      </dsp:txXfrm>
    </dsp:sp>
    <dsp:sp modelId="{A99327D4-C415-4C2F-970C-80002882D49B}">
      <dsp:nvSpPr>
        <dsp:cNvPr id="0" name=""/>
        <dsp:cNvSpPr/>
      </dsp:nvSpPr>
      <dsp:spPr>
        <a:xfrm>
          <a:off x="891211" y="526728"/>
          <a:ext cx="123164" cy="123164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4A5FD-C691-4681-A41B-A39712FA0FEA}">
      <dsp:nvSpPr>
        <dsp:cNvPr id="0" name=""/>
        <dsp:cNvSpPr/>
      </dsp:nvSpPr>
      <dsp:spPr>
        <a:xfrm>
          <a:off x="1789912" y="738984"/>
          <a:ext cx="1522035" cy="49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789912" y="738984"/>
        <a:ext cx="1522035" cy="492656"/>
      </dsp:txXfrm>
    </dsp:sp>
    <dsp:sp modelId="{A12BC6DB-BB9B-4EE8-9570-BE5919EAC44E}">
      <dsp:nvSpPr>
        <dsp:cNvPr id="0" name=""/>
        <dsp:cNvSpPr/>
      </dsp:nvSpPr>
      <dsp:spPr>
        <a:xfrm>
          <a:off x="2489348" y="554238"/>
          <a:ext cx="123164" cy="123164"/>
        </a:xfrm>
        <a:prstGeom prst="ellipse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A86EC-CF9F-4D30-A10D-F2EC03FC4173}">
      <dsp:nvSpPr>
        <dsp:cNvPr id="0" name=""/>
        <dsp:cNvSpPr/>
      </dsp:nvSpPr>
      <dsp:spPr>
        <a:xfrm>
          <a:off x="3439266" y="364289"/>
          <a:ext cx="1522035" cy="49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426720" numCol="1" spcCol="1270" anchor="b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/>
            <a:t>+</a:t>
          </a:r>
        </a:p>
      </dsp:txBody>
      <dsp:txXfrm>
        <a:off x="3439266" y="364289"/>
        <a:ext cx="1522035" cy="492656"/>
      </dsp:txXfrm>
    </dsp:sp>
    <dsp:sp modelId="{90D25439-25FF-419F-970C-A15A79C581BE}">
      <dsp:nvSpPr>
        <dsp:cNvPr id="0" name=""/>
        <dsp:cNvSpPr/>
      </dsp:nvSpPr>
      <dsp:spPr>
        <a:xfrm>
          <a:off x="4087486" y="554238"/>
          <a:ext cx="123164" cy="123164"/>
        </a:xfrm>
        <a:prstGeom prst="ellipse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ABA8D-323B-46A3-8B67-4E938C4D0591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3F053-7572-4A22-95B6-E0B81E8B8B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66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537E-0163-4FC1-BAE6-1AF2940162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9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61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23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39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54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4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58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71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97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92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C39D4-320A-42BB-BD00-28A99C9CB0D0}" type="datetimeFigureOut">
              <a:rPr lang="ru-RU" smtClean="0"/>
              <a:t>21.05.2026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D0646-DE7E-4BC5-8791-EDB8C41D7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99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4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>
            <a:extLst>
              <a:ext uri="{FF2B5EF4-FFF2-40B4-BE49-F238E27FC236}">
                <a16:creationId xmlns:a16="http://schemas.microsoft.com/office/drawing/2014/main" id="{47DC9E0E-7A8A-4212-BDAA-912044CF04F4}"/>
              </a:ext>
            </a:extLst>
          </p:cNvPr>
          <p:cNvSpPr txBox="1">
            <a:spLocks/>
          </p:cNvSpPr>
          <p:nvPr/>
        </p:nvSpPr>
        <p:spPr bwMode="auto">
          <a:xfrm>
            <a:off x="6324599" y="3754814"/>
            <a:ext cx="261722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6600" dirty="0" err="1">
                <a:solidFill>
                  <a:schemeClr val="accent5">
                    <a:lumMod val="75000"/>
                  </a:schemeClr>
                </a:solidFill>
              </a:rPr>
              <a:t>адист</a:t>
            </a:r>
            <a:endParaRPr lang="ru-RU" alt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536" name="Содержимое 2">
            <a:extLst>
              <a:ext uri="{FF2B5EF4-FFF2-40B4-BE49-F238E27FC236}">
                <a16:creationId xmlns:a16="http://schemas.microsoft.com/office/drawing/2014/main" id="{29B72F3E-ABB8-4CD5-89EE-F9730230AEA1}"/>
              </a:ext>
            </a:extLst>
          </p:cNvPr>
          <p:cNvSpPr txBox="1">
            <a:spLocks/>
          </p:cNvSpPr>
          <p:nvPr/>
        </p:nvSpPr>
        <p:spPr bwMode="auto">
          <a:xfrm>
            <a:off x="6324600" y="44958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6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83FB1-756C-4591-917A-CA70201D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4" y="-152400"/>
            <a:ext cx="839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6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62FD43-AF9C-4133-B8E6-7855FAD91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670" y="3738338"/>
            <a:ext cx="66396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7000" dirty="0">
                <a:solidFill>
                  <a:srgbClr val="C00000"/>
                </a:solidFill>
                <a:latin typeface="Comic Sans MS" panose="030F0702030302020204" pitchFamily="66" charset="0"/>
              </a:rPr>
              <a:t>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BFA03-5A27-421B-AB9B-9BF700CC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055" y="1448738"/>
            <a:ext cx="711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7000" dirty="0">
                <a:solidFill>
                  <a:srgbClr val="C00000"/>
                </a:solidFill>
                <a:latin typeface="Comic Sans MS" panose="030F0702030302020204" pitchFamily="66" charset="0"/>
              </a:rPr>
              <a:t>и</a:t>
            </a:r>
            <a:endParaRPr lang="ru-RU" altLang="ru-RU" sz="70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877F3-0A12-4DEE-9B3A-7A51EAF40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628" y="2618289"/>
            <a:ext cx="711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7000" dirty="0">
                <a:solidFill>
                  <a:srgbClr val="C00000"/>
                </a:solidFill>
                <a:latin typeface="Comic Sans MS" panose="030F0702030302020204" pitchFamily="66" charset="0"/>
              </a:rPr>
              <a:t>г</a:t>
            </a:r>
            <a:endParaRPr lang="ru-RU" altLang="ru-RU" sz="70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79524D-5F86-41A6-BA4F-4C5553FF4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668" y="4771390"/>
            <a:ext cx="6447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7000" dirty="0">
                <a:solidFill>
                  <a:srgbClr val="C00000"/>
                </a:solidFill>
                <a:latin typeface="Comic Sans MS" panose="030F0702030302020204" pitchFamily="66" charset="0"/>
              </a:rPr>
              <a:t>а</a:t>
            </a:r>
          </a:p>
        </p:txBody>
      </p:sp>
      <p:sp>
        <p:nvSpPr>
          <p:cNvPr id="23" name="Содержимое 2">
            <a:extLst>
              <a:ext uri="{FF2B5EF4-FFF2-40B4-BE49-F238E27FC236}">
                <a16:creationId xmlns:a16="http://schemas.microsoft.com/office/drawing/2014/main" id="{94E0BCB1-EC7B-4836-BD1B-263961B76A09}"/>
              </a:ext>
            </a:extLst>
          </p:cNvPr>
          <p:cNvSpPr txBox="1">
            <a:spLocks/>
          </p:cNvSpPr>
          <p:nvPr/>
        </p:nvSpPr>
        <p:spPr bwMode="auto">
          <a:xfrm>
            <a:off x="5577446" y="2618289"/>
            <a:ext cx="274864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6600" dirty="0" err="1">
                <a:solidFill>
                  <a:schemeClr val="accent5">
                    <a:lumMod val="75000"/>
                  </a:schemeClr>
                </a:solidFill>
              </a:rPr>
              <a:t>румер</a:t>
            </a:r>
            <a:endParaRPr lang="ru-RU" alt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85311A1B-46F2-4455-B415-F98ECF6C3B0A}"/>
              </a:ext>
            </a:extLst>
          </p:cNvPr>
          <p:cNvSpPr txBox="1">
            <a:spLocks/>
          </p:cNvSpPr>
          <p:nvPr/>
        </p:nvSpPr>
        <p:spPr bwMode="auto">
          <a:xfrm>
            <a:off x="4955242" y="1483844"/>
            <a:ext cx="29662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6600" dirty="0" err="1">
                <a:solidFill>
                  <a:schemeClr val="accent5">
                    <a:lumMod val="75000"/>
                  </a:schemeClr>
                </a:solidFill>
              </a:rPr>
              <a:t>сторик</a:t>
            </a:r>
            <a:endParaRPr lang="ru-RU" alt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B91B187C-6B75-4E31-873F-D8259B6A5A48}"/>
              </a:ext>
            </a:extLst>
          </p:cNvPr>
          <p:cNvSpPr txBox="1">
            <a:spLocks/>
          </p:cNvSpPr>
          <p:nvPr/>
        </p:nvSpPr>
        <p:spPr bwMode="auto">
          <a:xfrm>
            <a:off x="7082258" y="4817188"/>
            <a:ext cx="255340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6600" dirty="0" err="1">
                <a:solidFill>
                  <a:schemeClr val="accent5">
                    <a:lumMod val="75000"/>
                  </a:schemeClr>
                </a:solidFill>
              </a:rPr>
              <a:t>ктер</a:t>
            </a:r>
            <a:endParaRPr lang="ru-RU" alt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6E00E8-8663-4A58-BD8D-D67F06C02B57}"/>
              </a:ext>
            </a:extLst>
          </p:cNvPr>
          <p:cNvSpPr/>
          <p:nvPr/>
        </p:nvSpPr>
        <p:spPr>
          <a:xfrm>
            <a:off x="3871267" y="224688"/>
            <a:ext cx="4615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Угадай слово</a:t>
            </a:r>
          </a:p>
        </p:txBody>
      </p:sp>
    </p:spTree>
    <p:extLst>
      <p:ext uri="{BB962C8B-B14F-4D97-AF65-F5344CB8AC3E}">
        <p14:creationId xmlns:p14="http://schemas.microsoft.com/office/powerpoint/2010/main" val="42791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12" grpId="0"/>
      <p:bldP spid="18" grpId="0"/>
      <p:bldP spid="21" grpId="0"/>
      <p:bldP spid="22" grpId="0"/>
      <p:bldP spid="2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  <a:cs typeface="Times New Roman" panose="02020603050405020304" pitchFamily="18" charset="0"/>
              </a:rPr>
              <a:t>Интерактивные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>
                <a:cs typeface="Times New Roman" panose="02020603050405020304" pitchFamily="18" charset="0"/>
              </a:rPr>
              <a:t>— это формат активности, в котором игрок напрямую влияет на сюжет, игровой процесс или окружение, получая от системы мгновенный обратный ответ.</a:t>
            </a:r>
          </a:p>
          <a:p>
            <a:pPr marL="0" indent="0" algn="ctr">
              <a:buNone/>
            </a:pPr>
            <a:endParaRPr lang="ru-RU" sz="4000" i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i="1" dirty="0">
                <a:cs typeface="Times New Roman" panose="02020603050405020304" pitchFamily="18" charset="0"/>
              </a:rPr>
              <a:t>Интерактивность (от английского </a:t>
            </a:r>
            <a:r>
              <a:rPr lang="ru-RU" sz="4000" i="1" dirty="0" err="1">
                <a:cs typeface="Times New Roman" panose="02020603050405020304" pitchFamily="18" charset="0"/>
              </a:rPr>
              <a:t>interaction</a:t>
            </a:r>
            <a:r>
              <a:rPr lang="ru-RU" sz="4000" i="1" dirty="0">
                <a:cs typeface="Times New Roman" panose="02020603050405020304" pitchFamily="18" charset="0"/>
              </a:rPr>
              <a:t> - «взаимодействие»)</a:t>
            </a:r>
          </a:p>
        </p:txBody>
      </p:sp>
    </p:spTree>
    <p:extLst>
      <p:ext uri="{BB962C8B-B14F-4D97-AF65-F5344CB8AC3E}">
        <p14:creationId xmlns:p14="http://schemas.microsoft.com/office/powerpoint/2010/main" val="9167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208" r="6149" b="592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382" y="188640"/>
            <a:ext cx="1113389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МИР ПРОФЕССИЙ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2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>
          <a:xfrm rot="20434645">
            <a:off x="438151" y="1058863"/>
            <a:ext cx="10972800" cy="50974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altLang="ru-RU" sz="1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</a:t>
            </a:r>
            <a:r>
              <a:rPr lang="ru-RU" altLang="ru-RU" sz="1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2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/>
          <a:stretch/>
        </p:blipFill>
        <p:spPr bwMode="auto">
          <a:xfrm>
            <a:off x="24971" y="0"/>
            <a:ext cx="12190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79" t="15721" r="34111" b="35640"/>
          <a:stretch/>
        </p:blipFill>
        <p:spPr bwMode="auto">
          <a:xfrm>
            <a:off x="1588" y="1028733"/>
            <a:ext cx="3360373" cy="41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3659" y="1629195"/>
            <a:ext cx="6336704" cy="248273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5300" b="1" dirty="0" err="1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озгва</a:t>
            </a:r>
            <a:endParaRPr lang="ru-RU" sz="153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8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6443" r="15654" b="22112"/>
          <a:stretch/>
        </p:blipFill>
        <p:spPr bwMode="auto">
          <a:xfrm>
            <a:off x="-14458" y="0"/>
            <a:ext cx="12206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60" y="1318022"/>
            <a:ext cx="11617291" cy="37343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1700" b="1" dirty="0" smtClean="0">
                <a:solidFill>
                  <a:srgbClr val="002060"/>
                </a:solidFill>
              </a:rPr>
              <a:t>Тур </a:t>
            </a:r>
            <a:endParaRPr lang="ru-RU" sz="11700" b="1" dirty="0">
              <a:solidFill>
                <a:srgbClr val="002060"/>
              </a:solidFill>
            </a:endParaRPr>
          </a:p>
          <a:p>
            <a:pPr algn="ctr"/>
            <a:r>
              <a:rPr lang="ru-RU" sz="11700" b="1" dirty="0">
                <a:solidFill>
                  <a:srgbClr val="002060"/>
                </a:solidFill>
              </a:rPr>
              <a:t>КИНО И МУЗЫКА</a:t>
            </a:r>
          </a:p>
        </p:txBody>
      </p:sp>
    </p:spTree>
    <p:extLst>
      <p:ext uri="{BB962C8B-B14F-4D97-AF65-F5344CB8AC3E}">
        <p14:creationId xmlns:p14="http://schemas.microsoft.com/office/powerpoint/2010/main" val="20273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6443" r="15654" b="22112"/>
          <a:stretch/>
        </p:blipFill>
        <p:spPr bwMode="auto">
          <a:xfrm>
            <a:off x="-14458" y="0"/>
            <a:ext cx="12206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60" y="1318022"/>
            <a:ext cx="11617291" cy="418575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Этот специалист в </a:t>
            </a:r>
            <a:r>
              <a:rPr lang="ru-RU" sz="4400" b="1" dirty="0" err="1">
                <a:solidFill>
                  <a:srgbClr val="002060"/>
                </a:solidFill>
              </a:rPr>
              <a:t>digital</a:t>
            </a:r>
            <a:r>
              <a:rPr lang="ru-RU" sz="4400" b="1" dirty="0">
                <a:solidFill>
                  <a:srgbClr val="002060"/>
                </a:solidFill>
              </a:rPr>
              <a:t>-индустрии отвечает за аудио-атмосферу. Он не пишет музыку (он не композитор), а создаёт, записывает и обрабатывает абсолютно все шумы, шорохи, интерфейсные клики и спецэффекты.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Как </a:t>
            </a:r>
            <a:r>
              <a:rPr lang="ru-RU" sz="4400" b="1" dirty="0">
                <a:solidFill>
                  <a:srgbClr val="002060"/>
                </a:solidFill>
              </a:rPr>
              <a:t>называется его профессия?</a:t>
            </a:r>
          </a:p>
        </p:txBody>
      </p:sp>
    </p:spTree>
    <p:extLst>
      <p:ext uri="{BB962C8B-B14F-4D97-AF65-F5344CB8AC3E}">
        <p14:creationId xmlns:p14="http://schemas.microsoft.com/office/powerpoint/2010/main" val="32999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/>
          <a:stretch/>
        </p:blipFill>
        <p:spPr bwMode="auto">
          <a:xfrm>
            <a:off x="24971" y="0"/>
            <a:ext cx="12190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797" y="3969060"/>
            <a:ext cx="7008779" cy="2585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8000" b="1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Сверим-ка мозги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54443" y="274639"/>
            <a:ext cx="3360000" cy="3360000"/>
            <a:chOff x="2951784" y="861522"/>
            <a:chExt cx="3240432" cy="324000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2951784" y="861522"/>
              <a:ext cx="3240432" cy="324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572000" y="861522"/>
              <a:ext cx="0" cy="171022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Кольцо 7"/>
          <p:cNvSpPr/>
          <p:nvPr/>
        </p:nvSpPr>
        <p:spPr>
          <a:xfrm>
            <a:off x="620147" y="274639"/>
            <a:ext cx="3360000" cy="3360000"/>
          </a:xfrm>
          <a:prstGeom prst="donut">
            <a:avLst>
              <a:gd name="adj" fmla="val 13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6443" r="15654" b="22112"/>
          <a:stretch/>
        </p:blipFill>
        <p:spPr bwMode="auto">
          <a:xfrm>
            <a:off x="-14458" y="0"/>
            <a:ext cx="12206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870" y="2032397"/>
            <a:ext cx="11617291" cy="23390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</a:rPr>
              <a:t>Саунд-дизайнер (</a:t>
            </a:r>
            <a:r>
              <a:rPr lang="en-US" sz="7200" b="1" dirty="0">
                <a:solidFill>
                  <a:srgbClr val="002060"/>
                </a:solidFill>
              </a:rPr>
              <a:t>Sound Designer / </a:t>
            </a:r>
            <a:r>
              <a:rPr lang="ru-RU" sz="7200" b="1" dirty="0">
                <a:solidFill>
                  <a:srgbClr val="002060"/>
                </a:solidFill>
              </a:rPr>
              <a:t>звукорежиссер)</a:t>
            </a:r>
          </a:p>
        </p:txBody>
      </p:sp>
    </p:spTree>
    <p:extLst>
      <p:ext uri="{BB962C8B-B14F-4D97-AF65-F5344CB8AC3E}">
        <p14:creationId xmlns:p14="http://schemas.microsoft.com/office/powerpoint/2010/main" val="27709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6443" r="15654" b="22112"/>
          <a:stretch/>
        </p:blipFill>
        <p:spPr bwMode="auto">
          <a:xfrm>
            <a:off x="-14458" y="0"/>
            <a:ext cx="12206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5627" y="2180862"/>
            <a:ext cx="7296811" cy="373435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1700" b="1" dirty="0">
                <a:solidFill>
                  <a:srgbClr val="002060"/>
                </a:solidFill>
              </a:rPr>
              <a:t> Тур </a:t>
            </a:r>
          </a:p>
          <a:p>
            <a:pPr algn="ctr"/>
            <a:r>
              <a:rPr lang="ru-RU" sz="11700" b="1" dirty="0">
                <a:solidFill>
                  <a:srgbClr val="002060"/>
                </a:solidFill>
              </a:rPr>
              <a:t>БЛИЦ</a:t>
            </a:r>
          </a:p>
        </p:txBody>
      </p:sp>
    </p:spTree>
    <p:extLst>
      <p:ext uri="{BB962C8B-B14F-4D97-AF65-F5344CB8AC3E}">
        <p14:creationId xmlns:p14="http://schemas.microsoft.com/office/powerpoint/2010/main" val="25028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6443" r="15654" b="22112"/>
          <a:stretch/>
        </p:blipFill>
        <p:spPr bwMode="auto">
          <a:xfrm>
            <a:off x="-14458" y="0"/>
            <a:ext cx="12206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470176" y="2564904"/>
            <a:ext cx="12192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69419" y="2852936"/>
            <a:ext cx="8544948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5900" b="1" dirty="0">
                <a:solidFill>
                  <a:srgbClr val="002060"/>
                </a:solidFill>
              </a:rPr>
              <a:t>Главное орудие хоккеиста – это …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0039740" y="380696"/>
            <a:ext cx="1536000" cy="1536000"/>
            <a:chOff x="2951784" y="861522"/>
            <a:chExt cx="3240432" cy="3240000"/>
          </a:xfrm>
        </p:grpSpPr>
        <p:sp>
          <p:nvSpPr>
            <p:cNvPr id="11" name="Блок-схема: узел 10"/>
            <p:cNvSpPr/>
            <p:nvPr/>
          </p:nvSpPr>
          <p:spPr>
            <a:xfrm>
              <a:off x="2951784" y="861522"/>
              <a:ext cx="3240432" cy="324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72000" y="861522"/>
              <a:ext cx="0" cy="171022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Кольцо 12"/>
          <p:cNvSpPr/>
          <p:nvPr/>
        </p:nvSpPr>
        <p:spPr>
          <a:xfrm>
            <a:off x="10046400" y="380696"/>
            <a:ext cx="1536000" cy="1536000"/>
          </a:xfrm>
          <a:prstGeom prst="donut">
            <a:avLst>
              <a:gd name="adj" fmla="val 13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40743"/>
            <a:ext cx="9144000" cy="338062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игровых технологий в системе профориентационных мероприятий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0981" y="4921879"/>
            <a:ext cx="6531714" cy="165576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Подготовили: Федорова Л.М., Мусиенко О.А.,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Тетькова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Н.А., преподаватели, Пальянова Л.А., педагог-психолог МБОУ «СТШ»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6443" r="15654" b="22112"/>
          <a:stretch/>
        </p:blipFill>
        <p:spPr bwMode="auto">
          <a:xfrm>
            <a:off x="-14458" y="0"/>
            <a:ext cx="12206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470176" y="2564904"/>
            <a:ext cx="12192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69419" y="2852936"/>
            <a:ext cx="8544948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5900" b="1" dirty="0">
                <a:solidFill>
                  <a:srgbClr val="002060"/>
                </a:solidFill>
              </a:rPr>
              <a:t>Как называется врач, который лечит детей?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0039740" y="380696"/>
            <a:ext cx="1536000" cy="1536000"/>
            <a:chOff x="2951784" y="861522"/>
            <a:chExt cx="3240432" cy="3240000"/>
          </a:xfrm>
        </p:grpSpPr>
        <p:sp>
          <p:nvSpPr>
            <p:cNvPr id="11" name="Блок-схема: узел 10"/>
            <p:cNvSpPr/>
            <p:nvPr/>
          </p:nvSpPr>
          <p:spPr>
            <a:xfrm>
              <a:off x="2951784" y="861522"/>
              <a:ext cx="3240432" cy="324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572000" y="861522"/>
              <a:ext cx="0" cy="171022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Кольцо 12"/>
          <p:cNvSpPr/>
          <p:nvPr/>
        </p:nvSpPr>
        <p:spPr>
          <a:xfrm>
            <a:off x="10046400" y="380696"/>
            <a:ext cx="1536000" cy="1536000"/>
          </a:xfrm>
          <a:prstGeom prst="donut">
            <a:avLst>
              <a:gd name="adj" fmla="val 13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/>
          <a:stretch/>
        </p:blipFill>
        <p:spPr bwMode="auto">
          <a:xfrm>
            <a:off x="24971" y="0"/>
            <a:ext cx="12190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797" y="3969060"/>
            <a:ext cx="7008779" cy="25853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8000" b="1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Сверим-ка мозги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54443" y="274639"/>
            <a:ext cx="3360000" cy="3360000"/>
            <a:chOff x="2951784" y="861522"/>
            <a:chExt cx="3240432" cy="324000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2951784" y="861522"/>
              <a:ext cx="3240432" cy="324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572000" y="861522"/>
              <a:ext cx="0" cy="171022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Кольцо 7"/>
          <p:cNvSpPr/>
          <p:nvPr/>
        </p:nvSpPr>
        <p:spPr>
          <a:xfrm>
            <a:off x="620147" y="274639"/>
            <a:ext cx="3360000" cy="3360000"/>
          </a:xfrm>
          <a:prstGeom prst="donut">
            <a:avLst>
              <a:gd name="adj" fmla="val 13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508375" y="358776"/>
            <a:ext cx="5950244" cy="1325563"/>
          </a:xfrm>
        </p:spPr>
        <p:txBody>
          <a:bodyPr>
            <a:noAutofit/>
          </a:bodyPr>
          <a:lstStyle/>
          <a:p>
            <a:r>
              <a:rPr lang="ru-RU" altLang="ru-RU" sz="6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Игра «Карьера»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9" b="9564"/>
          <a:stretch>
            <a:fillRect/>
          </a:stretch>
        </p:blipFill>
        <p:spPr bwMode="auto">
          <a:xfrm>
            <a:off x="0" y="0"/>
            <a:ext cx="122087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9"/>
          <p:cNvSpPr txBox="1">
            <a:spLocks noChangeArrowheads="1"/>
          </p:cNvSpPr>
          <p:nvPr/>
        </p:nvSpPr>
        <p:spPr bwMode="auto">
          <a:xfrm>
            <a:off x="340336" y="5146187"/>
            <a:ext cx="983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Учитель</a:t>
            </a:r>
          </a:p>
        </p:txBody>
      </p:sp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2566014" y="4422716"/>
            <a:ext cx="1189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Методист</a:t>
            </a:r>
          </a:p>
        </p:txBody>
      </p:sp>
      <p:sp>
        <p:nvSpPr>
          <p:cNvPr id="34822" name="TextBox 12"/>
          <p:cNvSpPr txBox="1">
            <a:spLocks noChangeArrowheads="1"/>
          </p:cNvSpPr>
          <p:nvPr/>
        </p:nvSpPr>
        <p:spPr bwMode="auto">
          <a:xfrm>
            <a:off x="4642338" y="3533775"/>
            <a:ext cx="1416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Завуч</a:t>
            </a:r>
          </a:p>
        </p:txBody>
      </p:sp>
      <p:sp>
        <p:nvSpPr>
          <p:cNvPr id="34823" name="TextBox 13"/>
          <p:cNvSpPr txBox="1">
            <a:spLocks noChangeArrowheads="1"/>
          </p:cNvSpPr>
          <p:nvPr/>
        </p:nvSpPr>
        <p:spPr bwMode="auto">
          <a:xfrm>
            <a:off x="6692922" y="2882536"/>
            <a:ext cx="1485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Директор </a:t>
            </a:r>
            <a:r>
              <a:rPr lang="ru-RU" altLang="ru-RU" sz="1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ОУ</a:t>
            </a:r>
            <a:endParaRPr lang="ru-RU" altLang="ru-RU" sz="18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4824" name="TextBox 14"/>
          <p:cNvSpPr txBox="1">
            <a:spLocks noChangeArrowheads="1"/>
          </p:cNvSpPr>
          <p:nvPr/>
        </p:nvSpPr>
        <p:spPr bwMode="auto">
          <a:xfrm>
            <a:off x="8664087" y="1981446"/>
            <a:ext cx="1567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Директор ДО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      города</a:t>
            </a:r>
          </a:p>
        </p:txBody>
      </p:sp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10603319" y="1189282"/>
            <a:ext cx="15678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anose="03060802040406070304" pitchFamily="66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Директор ДО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округа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115662" y="186884"/>
            <a:ext cx="59502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 smtClean="0">
                <a:latin typeface="+mn-lt"/>
                <a:cs typeface="Times New Roman" panose="02020603050405020304" pitchFamily="18" charset="0"/>
              </a:rPr>
              <a:t>Игра «Карьера»</a:t>
            </a:r>
            <a:endParaRPr lang="ru-RU" altLang="ru-RU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925" y="66040"/>
            <a:ext cx="7667625" cy="142938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  <a:cs typeface="Times New Roman" panose="02020603050405020304" pitchFamily="18" charset="0"/>
              </a:rPr>
              <a:t>Игровые технологии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19" y="3753772"/>
            <a:ext cx="3340904" cy="33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9839" y="1860306"/>
            <a:ext cx="95268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cs typeface="Times New Roman" panose="02020603050405020304" pitchFamily="18" charset="0"/>
              </a:rPr>
              <a:t>- </a:t>
            </a:r>
            <a:r>
              <a:rPr lang="ru-RU" sz="4400" dirty="0" smtClean="0">
                <a:cs typeface="Times New Roman" panose="02020603050405020304" pitchFamily="18" charset="0"/>
              </a:rPr>
              <a:t>это </a:t>
            </a:r>
            <a:r>
              <a:rPr lang="ru-RU" sz="4400" dirty="0">
                <a:cs typeface="Times New Roman" panose="02020603050405020304" pitchFamily="18" charset="0"/>
              </a:rPr>
              <a:t>методы и приемы, использующие игровые элементы в обучении и воспитании </a:t>
            </a:r>
            <a:r>
              <a:rPr lang="ru-RU" sz="4400" dirty="0" smtClean="0">
                <a:cs typeface="Times New Roman" panose="02020603050405020304" pitchFamily="18" charset="0"/>
              </a:rPr>
              <a:t>(</a:t>
            </a:r>
            <a:r>
              <a:rPr lang="ru-RU" sz="4400" dirty="0">
                <a:cs typeface="Times New Roman" panose="02020603050405020304" pitchFamily="18" charset="0"/>
              </a:rPr>
              <a:t>обучение через игру</a:t>
            </a:r>
            <a:r>
              <a:rPr lang="ru-RU" sz="4400" dirty="0" smtClean="0">
                <a:cs typeface="Times New Roman" panose="02020603050405020304" pitchFamily="18" charset="0"/>
              </a:rPr>
              <a:t>)</a:t>
            </a:r>
            <a:endParaRPr lang="ru-RU" sz="4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58" y="77336"/>
            <a:ext cx="10962641" cy="66602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использования игровых технологий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7024" y="796342"/>
            <a:ext cx="4165306" cy="8296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5B90F85-DE76-4CAC-A04E-6AE39F34F83C}"/>
              </a:ext>
            </a:extLst>
          </p:cNvPr>
          <p:cNvSpPr/>
          <p:nvPr/>
        </p:nvSpPr>
        <p:spPr>
          <a:xfrm>
            <a:off x="596891" y="1929773"/>
            <a:ext cx="4264669" cy="10701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r>
              <a:rPr lang="ru-RU" sz="2400" b="1" dirty="0">
                <a:solidFill>
                  <a:schemeClr val="tx1"/>
                </a:solidFill>
              </a:rPr>
              <a:t>Обучать без скуки →                                         </a:t>
            </a:r>
            <a:r>
              <a:rPr lang="ru-RU" sz="2200" dirty="0">
                <a:solidFill>
                  <a:schemeClr val="tx1"/>
                </a:solidFill>
              </a:rPr>
              <a:t>отработка навыков, повторение, закрепление навыков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EE8708C-836B-4142-AC3C-ABA0A0FA99B6}"/>
              </a:ext>
            </a:extLst>
          </p:cNvPr>
          <p:cNvSpPr/>
          <p:nvPr/>
        </p:nvSpPr>
        <p:spPr>
          <a:xfrm>
            <a:off x="4159667" y="890596"/>
            <a:ext cx="387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Зачем это педагогу?</a:t>
            </a:r>
            <a:endParaRPr lang="ru-RU" sz="3200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8DBDBC1-25F2-4761-94C7-560FDAC76C5D}"/>
              </a:ext>
            </a:extLst>
          </p:cNvPr>
          <p:cNvSpPr/>
          <p:nvPr/>
        </p:nvSpPr>
        <p:spPr>
          <a:xfrm>
            <a:off x="5302933" y="5330600"/>
            <a:ext cx="5207000" cy="11669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         Создать «точку радости»</a:t>
            </a:r>
            <a: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</a:p>
          <a:p>
            <a:pPr lvl="0" algn="ctr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ребёнок хочет вернуться на занятие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16B58CB-DAEB-4532-A775-FB0C21F44C6F}"/>
              </a:ext>
            </a:extLst>
          </p:cNvPr>
          <p:cNvSpPr/>
          <p:nvPr/>
        </p:nvSpPr>
        <p:spPr>
          <a:xfrm>
            <a:off x="2424847" y="3622025"/>
            <a:ext cx="4478873" cy="12016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Снимать напряжение→ </a:t>
            </a: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после контрольной, в конце недели, перед каникулами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F4B95D-F0D9-40B1-ABA7-0D8B9CD4DC70}"/>
              </a:ext>
            </a:extLst>
          </p:cNvPr>
          <p:cNvSpPr/>
          <p:nvPr/>
        </p:nvSpPr>
        <p:spPr>
          <a:xfrm>
            <a:off x="5989302" y="1990060"/>
            <a:ext cx="3965793" cy="107015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tx1"/>
                </a:solidFill>
              </a:rPr>
              <a:t>Сплотить группу→ </a:t>
            </a: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chemeClr val="tx1"/>
                </a:solidFill>
              </a:rPr>
              <a:t>новички адаптируются, снижается агрессия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032668-BA69-407C-BB1B-9A120221197D}"/>
              </a:ext>
            </a:extLst>
          </p:cNvPr>
          <p:cNvSpPr/>
          <p:nvPr/>
        </p:nvSpPr>
        <p:spPr>
          <a:xfrm>
            <a:off x="8085808" y="3522265"/>
            <a:ext cx="3836952" cy="13013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tx1"/>
                </a:solidFill>
              </a:rPr>
              <a:t>Развивать гибкость ума→ </a:t>
            </a: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chemeClr val="tx1"/>
                </a:solidFill>
              </a:rPr>
              <a:t>нестандартные задачи, быстрая смена правил</a:t>
            </a:r>
          </a:p>
        </p:txBody>
      </p:sp>
      <p:pic>
        <p:nvPicPr>
          <p:cNvPr id="2052" name="Picture 4" descr="Эмодзи Смайли Педагог-профессор школы, Эмодзи, смайлик, мультфильм png |  PNGEgg">
            <a:extLst>
              <a:ext uri="{FF2B5EF4-FFF2-40B4-BE49-F238E27FC236}">
                <a16:creationId xmlns:a16="http://schemas.microsoft.com/office/drawing/2014/main" id="{19EE75A6-F267-4FA0-8AB2-21F61766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037" y="591871"/>
            <a:ext cx="1584723" cy="15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20">
            <a:extLst>
              <a:ext uri="{FF2B5EF4-FFF2-40B4-BE49-F238E27FC236}">
                <a16:creationId xmlns:a16="http://schemas.microsoft.com/office/drawing/2014/main" id="{91FF177A-13F4-4B1A-B6F2-343BEE3E3353}"/>
              </a:ext>
            </a:extLst>
          </p:cNvPr>
          <p:cNvSpPr/>
          <p:nvPr/>
        </p:nvSpPr>
        <p:spPr>
          <a:xfrm>
            <a:off x="888023" y="5330599"/>
            <a:ext cx="4176346" cy="116691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Получить мгновенную обратную связь → </a:t>
            </a: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информация о понимании 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87791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Что развивается в игре</a:t>
            </a:r>
            <a:endParaRPr lang="ru-RU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23638" y="1031369"/>
            <a:ext cx="4572001" cy="8296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C5F800-481D-48BA-B088-99428849F4E6}"/>
              </a:ext>
            </a:extLst>
          </p:cNvPr>
          <p:cNvSpPr/>
          <p:nvPr/>
        </p:nvSpPr>
        <p:spPr>
          <a:xfrm>
            <a:off x="4285144" y="1122791"/>
            <a:ext cx="4332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Что получают дети?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8DBDBC1-25F2-4761-94C7-560FDAC76C5D}"/>
              </a:ext>
            </a:extLst>
          </p:cNvPr>
          <p:cNvSpPr/>
          <p:nvPr/>
        </p:nvSpPr>
        <p:spPr>
          <a:xfrm>
            <a:off x="228282" y="2042656"/>
            <a:ext cx="4526598" cy="115174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Когнитивные способности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Внимание, память, </a:t>
            </a: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мышление,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речь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032668-BA69-407C-BB1B-9A120221197D}"/>
              </a:ext>
            </a:extLst>
          </p:cNvPr>
          <p:cNvSpPr/>
          <p:nvPr/>
        </p:nvSpPr>
        <p:spPr>
          <a:xfrm>
            <a:off x="5585459" y="3574296"/>
            <a:ext cx="4373880" cy="15157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tx1"/>
                </a:solidFill>
              </a:rPr>
              <a:t>Социальные навыки</a:t>
            </a: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</a:rPr>
              <a:t>Работа в паре, договариваться, проигрывать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E00E6D4-B2F6-46B9-A64F-2E12A4D6274D}"/>
              </a:ext>
            </a:extLst>
          </p:cNvPr>
          <p:cNvSpPr/>
          <p:nvPr/>
        </p:nvSpPr>
        <p:spPr>
          <a:xfrm>
            <a:off x="5402579" y="2041194"/>
            <a:ext cx="5275580" cy="124251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tx1"/>
                </a:solidFill>
              </a:rPr>
              <a:t>Эмоции</a:t>
            </a: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</a:rPr>
              <a:t>Позитивное отношение к обучению, снижение тревожности</a:t>
            </a:r>
          </a:p>
        </p:txBody>
      </p:sp>
      <p:pic>
        <p:nvPicPr>
          <p:cNvPr id="8196" name="Picture 4" descr="Стикеры Ученик — бесплатные стикеры образование">
            <a:extLst>
              <a:ext uri="{FF2B5EF4-FFF2-40B4-BE49-F238E27FC236}">
                <a16:creationId xmlns:a16="http://schemas.microsoft.com/office/drawing/2014/main" id="{DA5AB475-8A16-4252-AA3E-DA1CADF3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42" y="242967"/>
            <a:ext cx="2198119" cy="17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8">
            <a:extLst>
              <a:ext uri="{FF2B5EF4-FFF2-40B4-BE49-F238E27FC236}">
                <a16:creationId xmlns:a16="http://schemas.microsoft.com/office/drawing/2014/main" id="{D001EA56-DED0-48CE-891D-E633B8C3C0C1}"/>
              </a:ext>
            </a:extLst>
          </p:cNvPr>
          <p:cNvSpPr/>
          <p:nvPr/>
        </p:nvSpPr>
        <p:spPr>
          <a:xfrm>
            <a:off x="1055076" y="3745524"/>
            <a:ext cx="4114801" cy="123267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en-US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ru-RU" sz="24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oft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skills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(коммуникация, решение проблем, работа в команде)</a:t>
            </a:r>
          </a:p>
        </p:txBody>
      </p:sp>
      <p:sp>
        <p:nvSpPr>
          <p:cNvPr id="16" name="Прямоугольник: скругленные углы 14">
            <a:extLst>
              <a:ext uri="{FF2B5EF4-FFF2-40B4-BE49-F238E27FC236}">
                <a16:creationId xmlns:a16="http://schemas.microsoft.com/office/drawing/2014/main" id="{38DBDBC1-25F2-4761-94C7-560FDAC76C5D}"/>
              </a:ext>
            </a:extLst>
          </p:cNvPr>
          <p:cNvSpPr/>
          <p:nvPr/>
        </p:nvSpPr>
        <p:spPr>
          <a:xfrm>
            <a:off x="2424623" y="5529328"/>
            <a:ext cx="6770661" cy="9934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езопасное 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пространство для ошибки </a:t>
            </a:r>
            <a:endParaRPr lang="ru-RU" sz="2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0" algn="ctr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 игре можно проиграть и попробовать снова)</a:t>
            </a:r>
          </a:p>
        </p:txBody>
      </p:sp>
    </p:spTree>
    <p:extLst>
      <p:ext uri="{BB962C8B-B14F-4D97-AF65-F5344CB8AC3E}">
        <p14:creationId xmlns:p14="http://schemas.microsoft.com/office/powerpoint/2010/main" val="3635176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679" y="329372"/>
            <a:ext cx="10515600" cy="6587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latin typeface="+mn-lt"/>
                <a:cs typeface="Times New Roman" panose="02020603050405020304" pitchFamily="18" charset="0"/>
              </a:rPr>
              <a:t>Игровые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6854" y="846526"/>
            <a:ext cx="3515066" cy="8296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6527507" y="909312"/>
            <a:ext cx="4572001" cy="82965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5B90F85-DE76-4CAC-A04E-6AE39F34F83C}"/>
              </a:ext>
            </a:extLst>
          </p:cNvPr>
          <p:cNvSpPr/>
          <p:nvPr/>
        </p:nvSpPr>
        <p:spPr>
          <a:xfrm>
            <a:off x="348127" y="1954545"/>
            <a:ext cx="3583793" cy="88491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Четкие правила и понятный финал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C5F800-481D-48BA-B088-99428849F4E6}"/>
              </a:ext>
            </a:extLst>
          </p:cNvPr>
          <p:cNvSpPr/>
          <p:nvPr/>
        </p:nvSpPr>
        <p:spPr>
          <a:xfrm>
            <a:off x="7668424" y="946297"/>
            <a:ext cx="25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Ограничения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EE8708C-836B-4142-AC3C-ABA0A0FA99B6}"/>
              </a:ext>
            </a:extLst>
          </p:cNvPr>
          <p:cNvSpPr/>
          <p:nvPr/>
        </p:nvSpPr>
        <p:spPr>
          <a:xfrm>
            <a:off x="696109" y="944404"/>
            <a:ext cx="2985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cs typeface="Times New Roman" panose="02020603050405020304" pitchFamily="18" charset="0"/>
              </a:rPr>
              <a:t>Правила успеха</a:t>
            </a:r>
            <a:endParaRPr lang="ru-RU" sz="3200" b="1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8DBDBC1-25F2-4761-94C7-560FDAC76C5D}"/>
              </a:ext>
            </a:extLst>
          </p:cNvPr>
          <p:cNvSpPr/>
          <p:nvPr/>
        </p:nvSpPr>
        <p:spPr>
          <a:xfrm>
            <a:off x="5806492" y="5869882"/>
            <a:ext cx="6270162" cy="9274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0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   Дать выбор (игровой режим не должен быть принудительным)</a:t>
            </a:r>
          </a:p>
          <a:p>
            <a:pPr lvl="0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CBD971C-A5A1-4DC4-984A-F9D880CC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13" y="5923131"/>
            <a:ext cx="289508" cy="4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2CD7BF7-1469-4F4A-B241-2DFC45E7A02F}"/>
              </a:ext>
            </a:extLst>
          </p:cNvPr>
          <p:cNvSpPr/>
          <p:nvPr/>
        </p:nvSpPr>
        <p:spPr>
          <a:xfrm>
            <a:off x="5741012" y="1940125"/>
            <a:ext cx="6144983" cy="55842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Не подменять учёбу развлечением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D5E27B8-3699-4530-94BD-68FC202A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61" y="2036436"/>
            <a:ext cx="289508" cy="4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ACB02B5-9819-4D95-89E0-5C0CBE41F7A3}"/>
              </a:ext>
            </a:extLst>
          </p:cNvPr>
          <p:cNvSpPr/>
          <p:nvPr/>
        </p:nvSpPr>
        <p:spPr>
          <a:xfrm>
            <a:off x="5741013" y="2827550"/>
            <a:ext cx="6144983" cy="5346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Дозировать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242182A-714E-47F0-9D66-D44BC1C4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07" y="3762272"/>
            <a:ext cx="289508" cy="4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8B6A42C-35AF-4243-A9BF-A9FFDEB2FFE0}"/>
              </a:ext>
            </a:extLst>
          </p:cNvPr>
          <p:cNvSpPr/>
          <p:nvPr/>
        </p:nvSpPr>
        <p:spPr>
          <a:xfrm>
            <a:off x="5773307" y="3670322"/>
            <a:ext cx="6144983" cy="69643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Соблюдать и связь с реальными результатами обучения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47640E6-11B8-40FF-8AAF-A6B2513E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61" y="3691151"/>
            <a:ext cx="376813" cy="4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085FD13-D224-4CA0-A98B-D07D0A4FDB58}"/>
              </a:ext>
            </a:extLst>
          </p:cNvPr>
          <p:cNvSpPr/>
          <p:nvPr/>
        </p:nvSpPr>
        <p:spPr>
          <a:xfrm>
            <a:off x="5743389" y="4674927"/>
            <a:ext cx="6144983" cy="9274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77950">
              <a:spcBef>
                <a:spcPct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Не перегружать соревнованием (сделать упор на личностный прогресс)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18D5112-56F0-4080-8A4D-FDFFF0DE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31" y="4865277"/>
            <a:ext cx="376813" cy="4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6AF1FC1-6A2A-4F6F-87D8-D1E35BF1EA61}"/>
              </a:ext>
            </a:extLst>
          </p:cNvPr>
          <p:cNvSpPr/>
          <p:nvPr/>
        </p:nvSpPr>
        <p:spPr>
          <a:xfrm>
            <a:off x="325241" y="2958164"/>
            <a:ext cx="3583793" cy="10603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Все ученики – участники, а не зрители!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0B4EA89-3A3F-4D2B-944A-25537624CF92}"/>
              </a:ext>
            </a:extLst>
          </p:cNvPr>
          <p:cNvSpPr/>
          <p:nvPr/>
        </p:nvSpPr>
        <p:spPr>
          <a:xfrm>
            <a:off x="258200" y="4227525"/>
            <a:ext cx="3583793" cy="106037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Обязательный разбор игры (рефлексия)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316E9D0-5499-4284-A21A-1B05F19C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48" y="2831254"/>
            <a:ext cx="376813" cy="4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76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5DEE5F-5208-4449-AE19-AA3653DEDFED}"/>
              </a:ext>
            </a:extLst>
          </p:cNvPr>
          <p:cNvSpPr/>
          <p:nvPr/>
        </p:nvSpPr>
        <p:spPr>
          <a:xfrm>
            <a:off x="1562099" y="489297"/>
            <a:ext cx="10201275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cs typeface="Times New Roman" panose="02020603050405020304" pitchFamily="18" charset="0"/>
              </a:rPr>
              <a:t>Мы не заменяем обучение игрой!</a:t>
            </a:r>
          </a:p>
          <a:p>
            <a:pPr algn="ctr"/>
            <a:r>
              <a:rPr lang="ru-RU" sz="4400" dirty="0">
                <a:cs typeface="Times New Roman" panose="02020603050405020304" pitchFamily="18" charset="0"/>
              </a:rPr>
              <a:t> Мы делаем обучение </a:t>
            </a:r>
            <a:r>
              <a:rPr lang="ru-RU" sz="4400" b="1" dirty="0">
                <a:cs typeface="Times New Roman" panose="02020603050405020304" pitchFamily="18" charset="0"/>
              </a:rPr>
              <a:t>желанным!</a:t>
            </a: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5DEE5F-5208-4449-AE19-AA3653DEDFED}"/>
              </a:ext>
            </a:extLst>
          </p:cNvPr>
          <p:cNvSpPr/>
          <p:nvPr/>
        </p:nvSpPr>
        <p:spPr>
          <a:xfrm>
            <a:off x="2514600" y="4941870"/>
            <a:ext cx="8220809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cs typeface="Times New Roman" panose="02020603050405020304" pitchFamily="18" charset="0"/>
              </a:rPr>
              <a:t>  «надо</a:t>
            </a:r>
            <a:r>
              <a:rPr lang="ru-RU" sz="4400" dirty="0">
                <a:cs typeface="Times New Roman" panose="02020603050405020304" pitchFamily="18" charset="0"/>
              </a:rPr>
              <a:t>» </a:t>
            </a:r>
            <a:r>
              <a:rPr lang="ru-RU" sz="4400" dirty="0" smtClean="0">
                <a:cs typeface="Times New Roman" panose="02020603050405020304" pitchFamily="18" charset="0"/>
              </a:rPr>
              <a:t>                     «</a:t>
            </a:r>
            <a:r>
              <a:rPr lang="ru-RU" sz="4400" dirty="0">
                <a:cs typeface="Times New Roman" panose="02020603050405020304" pitchFamily="18" charset="0"/>
              </a:rPr>
              <a:t>интересно»!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379620" y="3129565"/>
            <a:ext cx="1468321" cy="598869"/>
          </a:xfrm>
          <a:prstGeom prst="rightArrow">
            <a:avLst/>
          </a:prstGeom>
          <a:solidFill>
            <a:srgbClr val="433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51" y="2348276"/>
            <a:ext cx="3682015" cy="257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54" y="2281676"/>
            <a:ext cx="3304565" cy="270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846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236" y="1"/>
            <a:ext cx="10468948" cy="2164702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+mn-lt"/>
                <a:cs typeface="Times New Roman" pitchFamily="18" charset="0"/>
              </a:rPr>
              <a:t>Упражнения для подведения итогов. Рефлексия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7956" r="9945" b="13746"/>
          <a:stretch/>
        </p:blipFill>
        <p:spPr bwMode="auto">
          <a:xfrm>
            <a:off x="3937516" y="2453950"/>
            <a:ext cx="5710335" cy="419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08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  <a:cs typeface="Times New Roman" panose="02020603050405020304" pitchFamily="18" charset="0"/>
              </a:rPr>
              <a:t>«Светофор»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" b="100000" l="0" r="9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0572" r="27008" b="6508"/>
          <a:stretch/>
        </p:blipFill>
        <p:spPr bwMode="auto">
          <a:xfrm>
            <a:off x="7789653" y="1224950"/>
            <a:ext cx="3260785" cy="534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7690191"/>
              </p:ext>
            </p:extLst>
          </p:nvPr>
        </p:nvGraphicFramePr>
        <p:xfrm>
          <a:off x="2032000" y="1293962"/>
          <a:ext cx="5567872" cy="494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684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Сегментация потребителей на рынке потребительских товаров: критерии и  пример — PowerBranding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2993351"/>
            <a:ext cx="5669280" cy="353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6920" y="768033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+mn-lt"/>
                <a:cs typeface="Times New Roman" panose="02020603050405020304" pitchFamily="18" charset="0"/>
              </a:rPr>
              <a:t>Упражнения </a:t>
            </a:r>
            <a:br>
              <a:rPr lang="ru-RU" sz="5400" dirty="0">
                <a:latin typeface="+mn-lt"/>
                <a:cs typeface="Times New Roman" panose="02020603050405020304" pitchFamily="18" charset="0"/>
              </a:rPr>
            </a:br>
            <a:r>
              <a:rPr lang="ru-RU" sz="5400" dirty="0">
                <a:latin typeface="+mn-lt"/>
                <a:cs typeface="Times New Roman" panose="02020603050405020304" pitchFamily="18" charset="0"/>
              </a:rPr>
              <a:t>для деления на группы </a:t>
            </a:r>
          </a:p>
        </p:txBody>
      </p:sp>
    </p:spTree>
    <p:extLst>
      <p:ext uri="{BB962C8B-B14F-4D97-AF65-F5344CB8AC3E}">
        <p14:creationId xmlns:p14="http://schemas.microsoft.com/office/powerpoint/2010/main" val="29260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83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  <a:cs typeface="Times New Roman" pitchFamily="18" charset="0"/>
              </a:rPr>
              <a:t>«</a:t>
            </a:r>
            <a:r>
              <a:rPr lang="en-US" dirty="0">
                <a:latin typeface="+mn-lt"/>
                <a:cs typeface="Times New Roman" pitchFamily="18" charset="0"/>
              </a:rPr>
              <a:t>TRAILER</a:t>
            </a:r>
            <a:r>
              <a:rPr lang="ru-RU" dirty="0">
                <a:latin typeface="+mn-lt"/>
                <a:cs typeface="Times New Roman" pitchFamily="18" charset="0"/>
              </a:rPr>
              <a:t>»</a:t>
            </a:r>
            <a:br>
              <a:rPr lang="ru-RU" dirty="0">
                <a:latin typeface="+mn-lt"/>
                <a:cs typeface="Times New Roman" pitchFamily="18" charset="0"/>
              </a:rPr>
            </a:br>
            <a:r>
              <a:rPr lang="ru-RU" sz="2800" dirty="0">
                <a:latin typeface="+mn-lt"/>
                <a:cs typeface="Times New Roman" pitchFamily="18" charset="0"/>
              </a:rPr>
              <a:t>нужно оценить участие по критериям: </a:t>
            </a:r>
            <a:br>
              <a:rPr lang="ru-RU" sz="2800" dirty="0">
                <a:latin typeface="+mn-lt"/>
                <a:cs typeface="Times New Roman" pitchFamily="18" charset="0"/>
              </a:rPr>
            </a:br>
            <a:r>
              <a:rPr lang="ru-RU" sz="2800" dirty="0">
                <a:latin typeface="+mn-lt"/>
                <a:cs typeface="Times New Roman" pitchFamily="18" charset="0"/>
              </a:rPr>
              <a:t>ПОЛЕЗНОСТЬ, УДИВЛЕНИЕ, ТЕХНОЛОГИЧНОСТЬ (ПРИМЕНИМОСТЬ)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181811"/>
              </p:ext>
            </p:extLst>
          </p:nvPr>
        </p:nvGraphicFramePr>
        <p:xfrm>
          <a:off x="6658169" y="2761861"/>
          <a:ext cx="5247692" cy="123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18148" r="48148" b="59558"/>
          <a:stretch/>
        </p:blipFill>
        <p:spPr bwMode="auto">
          <a:xfrm>
            <a:off x="7800392" y="1716833"/>
            <a:ext cx="3452326" cy="104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8010331" y="2976464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9689841" y="2824841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856307" y="2764971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1367796" y="2553476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1352245" y="3008344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0358535" y="2705099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1024118" y="2764971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82351" y="2279746"/>
            <a:ext cx="5766319" cy="3959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/>
            </a:pPr>
            <a:r>
              <a:rPr lang="ru-RU" sz="2800" dirty="0">
                <a:latin typeface="+mn-lt"/>
                <a:cs typeface="Times New Roman" pitchFamily="18" charset="0"/>
              </a:rPr>
              <a:t>Раздать метки (</a:t>
            </a:r>
            <a:r>
              <a:rPr lang="ru-RU" sz="2800" dirty="0" err="1">
                <a:latin typeface="+mn-lt"/>
                <a:cs typeface="Times New Roman" pitchFamily="18" charset="0"/>
              </a:rPr>
              <a:t>стики</a:t>
            </a:r>
            <a:r>
              <a:rPr lang="ru-RU" sz="2800" dirty="0">
                <a:latin typeface="+mn-lt"/>
                <a:cs typeface="Times New Roman" pitchFamily="18" charset="0"/>
              </a:rPr>
              <a:t>) для голосования.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800" dirty="0">
                <a:latin typeface="+mn-lt"/>
                <a:cs typeface="Times New Roman" pitchFamily="18" charset="0"/>
              </a:rPr>
              <a:t>Рассказать участникам о цели и теме голосования (подведение итогов).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800" dirty="0">
                <a:latin typeface="+mn-lt"/>
                <a:cs typeface="Times New Roman" pitchFamily="18" charset="0"/>
              </a:rPr>
              <a:t>Объяснить как голосовать. Дать подумать.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800" dirty="0">
                <a:latin typeface="+mn-lt"/>
                <a:cs typeface="Times New Roman" pitchFamily="18" charset="0"/>
              </a:rPr>
              <a:t>Попросить наклеить (оценить) метки всем одновременно.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800" dirty="0">
                <a:latin typeface="+mn-lt"/>
                <a:cs typeface="Times New Roman" pitchFamily="18" charset="0"/>
              </a:rPr>
              <a:t>Обсудить оценки. Комментарии (по желанию) записываются на карточке диалог рядом с меткой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84571" y="5542384"/>
            <a:ext cx="4572000" cy="0"/>
          </a:xfrm>
          <a:prstGeom prst="line">
            <a:avLst/>
          </a:prstGeom>
          <a:ln w="101600">
            <a:solidFill>
              <a:srgbClr val="2EB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ьная выноска 19"/>
          <p:cNvSpPr/>
          <p:nvPr/>
        </p:nvSpPr>
        <p:spPr>
          <a:xfrm>
            <a:off x="10667221" y="4426464"/>
            <a:ext cx="657809" cy="63130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 rot="10800000">
            <a:off x="8754446" y="5916840"/>
            <a:ext cx="657809" cy="63130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10996126" y="5765217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0319658" y="4960374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10217799" y="4618945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9011040" y="5044553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8385111" y="4754528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896031" y="5057773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9259856" y="5613595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10587135" y="5235057"/>
            <a:ext cx="228600" cy="3032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12824" r="13409" b="18821"/>
          <a:stretch/>
        </p:blipFill>
        <p:spPr bwMode="auto">
          <a:xfrm>
            <a:off x="11343302" y="4902349"/>
            <a:ext cx="901182" cy="84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12824" r="13409" b="18821"/>
          <a:stretch/>
        </p:blipFill>
        <p:spPr bwMode="auto">
          <a:xfrm rot="10800000">
            <a:off x="6899210" y="5285861"/>
            <a:ext cx="901182" cy="84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9526555" y="3027782"/>
            <a:ext cx="0" cy="503853"/>
          </a:xfrm>
          <a:prstGeom prst="line">
            <a:avLst/>
          </a:prstGeom>
          <a:ln w="76200">
            <a:solidFill>
              <a:srgbClr val="2EB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74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67951"/>
            <a:ext cx="10675776" cy="1399593"/>
          </a:xfrm>
        </p:spPr>
        <p:txBody>
          <a:bodyPr/>
          <a:lstStyle/>
          <a:p>
            <a:pPr lvl="0" algn="ctr"/>
            <a:r>
              <a:rPr lang="ru-RU" dirty="0">
                <a:latin typeface="+mn-lt"/>
                <a:cs typeface="Times New Roman" pitchFamily="18" charset="0"/>
              </a:rPr>
              <a:t>«Соковыжималка»</a:t>
            </a:r>
            <a:endParaRPr lang="ru-RU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658308"/>
            <a:ext cx="1994418" cy="199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3" y="933060"/>
            <a:ext cx="10450286" cy="59249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>
                <a:cs typeface="Times New Roman" pitchFamily="18" charset="0"/>
              </a:rPr>
              <a:t>Ведущий на трёх больших плакатах рисует или пишет словами: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корзинку/горку апельсинов;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стакан оранжевого апельсинового сока;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кучку выжимок из выдавленных апельсинов.</a:t>
            </a:r>
          </a:p>
          <a:p>
            <a:pPr marL="0" lvl="0" indent="0">
              <a:buNone/>
            </a:pPr>
            <a:r>
              <a:rPr lang="ru-RU" dirty="0">
                <a:cs typeface="Times New Roman" pitchFamily="18" charset="0"/>
              </a:rPr>
              <a:t>Затем, по сигналу ведущего, </a:t>
            </a:r>
            <a:r>
              <a:rPr lang="ru-RU" dirty="0" err="1">
                <a:cs typeface="Times New Roman" pitchFamily="18" charset="0"/>
              </a:rPr>
              <a:t>стики</a:t>
            </a:r>
            <a:r>
              <a:rPr lang="ru-RU" dirty="0">
                <a:cs typeface="Times New Roman" pitchFamily="18" charset="0"/>
              </a:rPr>
              <a:t> с комментариями наклеивают: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на плакат с апельсинами – то, что показалось интересным и к чему хотелось бы вернуться;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на плакат со стаканом чудесного освежающего сока можно наклеивать то, что порадовало, и что я смогу использовать в своей жизни;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на плакат с отходами нашей соковыжималки можно наклеить, то что не понравилось.</a:t>
            </a:r>
          </a:p>
          <a:p>
            <a:pPr marL="0" lvl="0" indent="0">
              <a:buNone/>
            </a:pPr>
            <a:r>
              <a:rPr lang="ru-RU" dirty="0">
                <a:cs typeface="Times New Roman" pitchFamily="18" charset="0"/>
              </a:rPr>
              <a:t>Обсуждение </a:t>
            </a:r>
            <a:r>
              <a:rPr lang="ru-RU" dirty="0" smtClean="0">
                <a:cs typeface="Times New Roman" pitchFamily="18" charset="0"/>
              </a:rPr>
              <a:t>комментариев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1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+mn-lt"/>
                <a:cs typeface="Times New Roman" panose="02020603050405020304" pitchFamily="18" charset="0"/>
              </a:rPr>
              <a:t>«Атомы и Молекулы»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6" y="1007706"/>
            <a:ext cx="10730204" cy="4669195"/>
          </a:xfrm>
        </p:spPr>
        <p:txBody>
          <a:bodyPr>
            <a:noAutofit/>
          </a:bodyPr>
          <a:lstStyle/>
          <a:p>
            <a:pPr marL="0" indent="354013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Необходима небольшая первичная настройка: группу просят встать и закрыть глаза и представить, что каждый человек – маленький атом, а атомы, как известно, способны соединяться и образовывать молекулы, которые представляют собой достаточно устойчивые соединения. </a:t>
            </a:r>
          </a:p>
          <a:p>
            <a:pPr marL="0" indent="354013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Далее следуют слова ведущего: «Сейчас вы откроете глаза и начнете беспорядочное движение в пространстве. По моему сигналу (сигнал оговаривается) вы объединитесь в молекулы, число атомов в которых я также назову – 2, 3, 4. </a:t>
            </a:r>
          </a:p>
          <a:p>
            <a:pPr marL="0" indent="354013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Когда будете готовы, откройте глаза». Участники начинают свободное перемещение в пространстве и, услышав сигнал ведущего, объединяются в молекулы. Подвигавшись, некоторое время цельным соединением, молекулы вновь распадаются на отдельные атомы. Затем ведущий снова дает сигнал, участники снова объединяются и т. п. </a:t>
            </a:r>
          </a:p>
          <a:p>
            <a:pPr marL="0" indent="354013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Если последним числом атомов в молекуле будет два, то упражнение служит хорошим способом деления группы на пары для последующей работы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«Открытки-половинки»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6750" y="1825625"/>
            <a:ext cx="935704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effectLst/>
                <a:ea typeface="Times New Roman" panose="02020603050405020304" pitchFamily="18" charset="0"/>
              </a:rPr>
              <a:t>Открытки-половинки — предложите владельцам одной открытки найти свою пару и встать лицом друг к другу. </a:t>
            </a:r>
          </a:p>
          <a:p>
            <a:pPr marL="0" indent="0">
              <a:buNone/>
            </a:pPr>
            <a:r>
              <a:rPr lang="ru-RU" dirty="0">
                <a:effectLst/>
                <a:ea typeface="Times New Roman" panose="02020603050405020304" pitchFamily="18" charset="0"/>
              </a:rPr>
              <a:t>Вся группа должна выстроиться в 2 шеренги парами — лицом друг к другу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82" name="Picture 10" descr="3d человечки паззл: скачать картинки, стоковые фото 3d человечки паззл в  хорошем качестве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49" y="3618562"/>
            <a:ext cx="6601484" cy="3239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59522"/>
          </a:xfrm>
        </p:spPr>
        <p:txBody>
          <a:bodyPr>
            <a:normAutofit/>
          </a:bodyPr>
          <a:lstStyle/>
          <a:p>
            <a:pPr algn="ctr"/>
            <a:r>
              <a:rPr lang="ru-RU" sz="4900" dirty="0">
                <a:latin typeface="+mn-lt"/>
                <a:cs typeface="Times New Roman" panose="02020603050405020304" pitchFamily="18" charset="0"/>
              </a:rPr>
              <a:t>«Цвета» </a:t>
            </a:r>
            <a:br>
              <a:rPr lang="ru-RU" sz="4900" dirty="0">
                <a:latin typeface="+mn-lt"/>
                <a:cs typeface="Times New Roman" panose="02020603050405020304" pitchFamily="18" charset="0"/>
              </a:rPr>
            </a:br>
            <a:r>
              <a:rPr lang="ru-RU" sz="2900" dirty="0">
                <a:latin typeface="+mn-lt"/>
                <a:cs typeface="Times New Roman" panose="02020603050405020304" pitchFamily="18" charset="0"/>
              </a:rPr>
              <a:t>(5 мин</a:t>
            </a:r>
            <a:r>
              <a:rPr lang="ru-RU" sz="2900" dirty="0" smtClean="0">
                <a:latin typeface="+mn-lt"/>
                <a:cs typeface="Times New Roman" panose="02020603050405020304" pitchFamily="18" charset="0"/>
              </a:rPr>
              <a:t>.)</a:t>
            </a:r>
            <a:endParaRPr lang="ru-RU" sz="29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3" y="1469365"/>
            <a:ext cx="6083559" cy="50434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Разноцветные листочки (красные, желтые, зеленые) по количеству участников. 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До занятия необходимо подготовить жетончики двух или более цветов. 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Перед началом занятий перемешать жетончики и раздать по одному каждому участнику. </a:t>
            </a:r>
          </a:p>
          <a:p>
            <a:pPr marL="0" indent="0" algn="just">
              <a:buNone/>
            </a:pPr>
            <a:r>
              <a:rPr lang="ru-RU" sz="2400" dirty="0">
                <a:cs typeface="Times New Roman" panose="02020603050405020304" pitchFamily="18" charset="0"/>
              </a:rPr>
              <a:t>Когда необходимо будет разделить группу, нужно просто сообщить участникам, что один цвет жетончиков- это первая команда, а второй цвет- </a:t>
            </a:r>
            <a:r>
              <a:rPr lang="ru-RU" sz="2400" dirty="0" smtClean="0">
                <a:cs typeface="Times New Roman" panose="02020603050405020304" pitchFamily="18" charset="0"/>
              </a:rPr>
              <a:t>вторая</a:t>
            </a:r>
            <a:endParaRPr lang="ru-RU" sz="2400" dirty="0"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Деление группы на микрогруппы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73" y="1681000"/>
            <a:ext cx="4481461" cy="308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  <a:cs typeface="Times New Roman" pitchFamily="18" charset="0"/>
              </a:rPr>
              <a:t>«Расчет на 2-х персонажей»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910" y="1810139"/>
            <a:ext cx="9237306" cy="43668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Расчет на 2-х и более персонажей — на Дедов Морозов и Снегурочек, волков и зайцев, Тома и Джерри,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Пумбу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лису и колобка, небо и землю, пряники и печенье</a:t>
            </a:r>
          </a:p>
          <a:p>
            <a:endParaRPr lang="ru-RU" dirty="0"/>
          </a:p>
        </p:txBody>
      </p:sp>
      <p:pic>
        <p:nvPicPr>
          <p:cNvPr id="5124" name="Picture 4" descr="Серия товаров для детей «Том и Джерр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011" y="3326130"/>
            <a:ext cx="2656789" cy="2674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ather Frost gets banned in Uzbekistan — новости на сайте Ак Жайы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332613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лакат вырубной. Заяц с волком ( из мультфильма Ну, погоди!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348038"/>
            <a:ext cx="238125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  <a:cs typeface="Times New Roman" panose="02020603050405020304" pitchFamily="18" charset="0"/>
              </a:rPr>
              <a:t>«Расчёт по форме»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090" y="1735495"/>
            <a:ext cx="5920040" cy="42360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cs typeface="Times New Roman" panose="02020603050405020304" pitchFamily="18" charset="0"/>
              </a:rPr>
              <a:t>Расчёт по форме — на треугольники, квадраты, круги, трапеции, прямоугольники и овалы. Можно также раздать участникам вырезанные из бумаги фигуры разной формы и цвета. </a:t>
            </a:r>
          </a:p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В этом случае их можно будет перемешивать в группы и по форме, и по цвету</a:t>
            </a:r>
          </a:p>
        </p:txBody>
      </p:sp>
      <p:pic>
        <p:nvPicPr>
          <p:cNvPr id="6146" name="Picture 2" descr="Познавательное развитие. ФЭМП &quot;Геометрические фигур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09" y="1866121"/>
            <a:ext cx="4138191" cy="43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+mn-lt"/>
                <a:cs typeface="Times New Roman" panose="02020603050405020304" pitchFamily="18" charset="0"/>
              </a:rPr>
              <a:t>«Тайные знаки»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0" b="5246"/>
          <a:stretch/>
        </p:blipFill>
        <p:spPr bwMode="auto">
          <a:xfrm>
            <a:off x="2906971" y="1665026"/>
            <a:ext cx="6374826" cy="497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1311" y="2006221"/>
            <a:ext cx="2547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cs typeface="Times New Roman" panose="02020603050405020304" pitchFamily="18" charset="0"/>
              </a:rPr>
              <a:t>профессии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7358" y="5461379"/>
            <a:ext cx="2180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cs typeface="Times New Roman" panose="02020603050405020304" pitchFamily="18" charset="0"/>
              </a:rPr>
              <a:t>действия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5854" y="3798627"/>
            <a:ext cx="3077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cs typeface="Times New Roman" panose="02020603050405020304" pitchFamily="18" charset="0"/>
              </a:rPr>
              <a:t>орудие труда</a:t>
            </a:r>
          </a:p>
        </p:txBody>
      </p:sp>
    </p:spTree>
    <p:extLst>
      <p:ext uri="{BB962C8B-B14F-4D97-AF65-F5344CB8AC3E}">
        <p14:creationId xmlns:p14="http://schemas.microsoft.com/office/powerpoint/2010/main" val="21946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3565</TotalTime>
  <Words>1015</Words>
  <Application>Microsoft Office PowerPoint</Application>
  <PresentationFormat>Широкоэкранный</PresentationFormat>
  <Paragraphs>129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PowerPoint</vt:lpstr>
      <vt:lpstr>Использование игровых технологий в системе профориентационных мероприятий</vt:lpstr>
      <vt:lpstr>Упражнения  для деления на группы </vt:lpstr>
      <vt:lpstr>«Атомы и Молекулы»</vt:lpstr>
      <vt:lpstr>«Открытки-половинки»</vt:lpstr>
      <vt:lpstr>«Цвета»  (5 мин.)</vt:lpstr>
      <vt:lpstr>«Расчет на 2-х персонажей»</vt:lpstr>
      <vt:lpstr>«Расчёт по форме»</vt:lpstr>
      <vt:lpstr>«Тайные знаки»</vt:lpstr>
      <vt:lpstr>Интерактивные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«Карьера»</vt:lpstr>
      <vt:lpstr>Игровые технологии  </vt:lpstr>
      <vt:lpstr>Цели использования игровых технологий</vt:lpstr>
      <vt:lpstr>Что развивается в игре</vt:lpstr>
      <vt:lpstr>Игровые технологии  </vt:lpstr>
      <vt:lpstr>Презентация PowerPoint</vt:lpstr>
      <vt:lpstr>Упражнения для подведения итогов. Рефлексия</vt:lpstr>
      <vt:lpstr>«Светофор»</vt:lpstr>
      <vt:lpstr>«TRAILER» нужно оценить участие по критериям:  ПОЛЕЗНОСТЬ, УДИВЛЕНИЕ, ТЕХНОЛОГИЧНОСТЬ (ПРИМЕНИМОСТЬ)</vt:lpstr>
      <vt:lpstr>«Соковыжималка»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Андреевна Бекетова</cp:lastModifiedBy>
  <cp:revision>70</cp:revision>
  <dcterms:created xsi:type="dcterms:W3CDTF">2021-04-28T06:24:50Z</dcterms:created>
  <dcterms:modified xsi:type="dcterms:W3CDTF">2026-05-21T07:57:11Z</dcterms:modified>
</cp:coreProperties>
</file>