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72D2A42D-B552-4C54-95F4-FF1B49B9079F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9CDACEC8-4EAA-4048-9754-AC0A660867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2A42D-B552-4C54-95F4-FF1B49B9079F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ACEC8-4EAA-4048-9754-AC0A660867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2A42D-B552-4C54-95F4-FF1B49B9079F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ACEC8-4EAA-4048-9754-AC0A660867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2A42D-B552-4C54-95F4-FF1B49B9079F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ACEC8-4EAA-4048-9754-AC0A660867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2A42D-B552-4C54-95F4-FF1B49B9079F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ACEC8-4EAA-4048-9754-AC0A660867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2A42D-B552-4C54-95F4-FF1B49B9079F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ACEC8-4EAA-4048-9754-AC0A660867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2D2A42D-B552-4C54-95F4-FF1B49B9079F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CDACEC8-4EAA-4048-9754-AC0A660867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72D2A42D-B552-4C54-95F4-FF1B49B9079F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9CDACEC8-4EAA-4048-9754-AC0A660867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2A42D-B552-4C54-95F4-FF1B49B9079F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ACEC8-4EAA-4048-9754-AC0A660867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2A42D-B552-4C54-95F4-FF1B49B9079F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ACEC8-4EAA-4048-9754-AC0A660867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2A42D-B552-4C54-95F4-FF1B49B9079F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ACEC8-4EAA-4048-9754-AC0A660867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72D2A42D-B552-4C54-95F4-FF1B49B9079F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9CDACEC8-4EAA-4048-9754-AC0A660867E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"/>
            <a:ext cx="8663880" cy="335699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Новый закон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 ОБРАЗОВАНИИ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РОССИЙСКОЙ 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sz="33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Принят Государственной Думой 21 декабря 2012 г.</a:t>
            </a:r>
          </a:p>
          <a:p>
            <a:r>
              <a:rPr lang="ru-RU" sz="33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Одобрен Советом Федерации 26 декабря 2012 г.</a:t>
            </a:r>
          </a:p>
          <a:p>
            <a:r>
              <a:rPr lang="ru-RU" sz="33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Вступил в силу с 1 сентября 2013 г.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340768"/>
            <a:ext cx="8219256" cy="5233768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pPr algn="just"/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С.42.П.6. Психолого-педагогическая помощь в центре психолого-педагогической, медицинской и социальной помощи оказывается педагогами-психологами, социальными педагогами, учителями-логопедами, учителями-дефектологами и иными специалистами, необходимыми для надлежащего осуществления функций такого центра. Центр психолого-педагогической, медицинской и социальной помощи осуществляет также комплекс мероприятий по выявлению причин социальной </a:t>
            </a:r>
            <a:r>
              <a:rPr lang="ru-RU" sz="17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дезадаптации</a:t>
            </a:r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детей и оказывает им социальную помощь, осуществляет связь с семьей, а также с органами и организациями по вопросам трудоустройства детей, обеспечения их жильем, пособиями и пенсиями.</a:t>
            </a:r>
          </a:p>
          <a:p>
            <a:pPr algn="just"/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507288" cy="151216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ГЛАВА 11.СТАТЬЯ 79. ОРГАНИЗАЦИЯ ПОЛУЧЕНИЯ ОБРАЗОВАНИЯ ОБУЧАЮЩИМИСЯ С ОВЗ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844824"/>
            <a:ext cx="8579296" cy="4320480"/>
          </a:xfrm>
        </p:spPr>
        <p:txBody>
          <a:bodyPr>
            <a:noAutofit/>
          </a:bodyPr>
          <a:lstStyle/>
          <a:p>
            <a:pPr algn="just"/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С.79.П.1. Содержание образования и условия организации обучения и воспитания обучающихся с ограниченными возможностями здоровья определяются адаптированной образовательной программой, а для инвалидов также в соответствии с индивидуальной программой реабилитации инвалида.</a:t>
            </a:r>
          </a:p>
          <a:p>
            <a:pPr algn="just"/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С.79.П.2. Общее образование обучающихся с ограниченными возможностями здоровья осуществляется в организациях, осуществляющих образовательную деятельность по адаптированным основным общеобразовательным программам. В таких организациях создаются специальные условия для получения образования указанными обучающимися.</a:t>
            </a:r>
          </a:p>
          <a:p>
            <a:endParaRPr lang="ru-RU" sz="1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340768"/>
            <a:ext cx="8075240" cy="5233768"/>
          </a:xfrm>
        </p:spPr>
        <p:txBody>
          <a:bodyPr>
            <a:normAutofit/>
          </a:bodyPr>
          <a:lstStyle/>
          <a:p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С.79.П.3. Под специальными условиями для получения образования обучающимися с ограниченными возможностями здоровья в настоящем Федеральном законе понимаются условия обучения, воспитания и развития таких обучающихся, включающие в себя использование специальных образовательных программ и методов обучения и воспитания, специальных учебников, учебных пособий и дидактических материалов, специальных технических средств обучения коллективного и индивидуального пользования, предоставление услуг ассистента (помощника), оказывающего обучающимся необходимую техническую помощь, проведение групповых и индивидуальных коррекционных занятий, обеспечение доступа в здания организаций, осуществляющих образовательную деятельность, и другие условия, без которых невозможно или затруднено освоение образовательных программ обучающимися с ограниченными возможностями здоровья.</a:t>
            </a:r>
          </a:p>
          <a:p>
            <a:endParaRPr lang="ru-RU" sz="17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229600" cy="10668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124744"/>
            <a:ext cx="8147248" cy="4896544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С.79.П.4. Образование обучающихся с ограниченными возможностями здоровья может быть организовано как совместно с другими обучающимися, так и в отдельных классах, группах или в отдельных организациях, осуществляющих образовательную деятельность.</a:t>
            </a:r>
          </a:p>
          <a:p>
            <a:pPr algn="just"/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С.79.П.5. Отдельные организации, осуществляющие образовательную деятельность по адаптированным основным общеобразовательным программам, создаются органами государственной власти субъектов Российской Федерации для глухих, слабослышащих, позднооглохших, слепых, слабовидящих, с тяжелыми нарушениями речи, с нарушениями опорно-двигательного аппарата, с задержкой психического развития, с умственной отсталостью, с расстройствами </a:t>
            </a:r>
            <a:r>
              <a:rPr lang="ru-RU" sz="2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аутистического</a:t>
            </a: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спектра, со сложными дефектами и других обучающихся с ограниченными возможностями здоровья.</a:t>
            </a:r>
          </a:p>
          <a:p>
            <a:pPr algn="just"/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С.79.П.6. Особенности организации образовательной деятельности для обучающихся с ограниченными возможностями здоровья определяются федеральным органом исполнительной власти, осуществляющим функции по выработке государственной политики и нормативно-правовому регулированию в сфере образования, совместно с федеральным органом исполнительной власти, осуществляющим функции по выработке государственной политики и нормативно-правовому регулированию в сфере социальной защиты населения.</a:t>
            </a:r>
          </a:p>
          <a:p>
            <a:endParaRPr lang="ru-RU" dirty="0" smtClean="0"/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43000"/>
            <a:ext cx="8147248" cy="106680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8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ru-RU" sz="4800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Удачи в работе!!!</a:t>
            </a:r>
            <a:endParaRPr lang="ru-RU" sz="48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19256" cy="129614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ПОНЯТИЯ, ИСПОЛЬЗУЕМЫЕ В НАСТОЯЩЕМ ФЕДЕРАЛЬНОМ ЗАКОНЕ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340768"/>
            <a:ext cx="8507288" cy="5112568"/>
          </a:xfrm>
        </p:spPr>
        <p:txBody>
          <a:bodyPr>
            <a:noAutofit/>
          </a:bodyPr>
          <a:lstStyle/>
          <a:p>
            <a:pPr algn="just"/>
            <a:r>
              <a:rPr lang="ru-RU" sz="17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Образовательная организация </a:t>
            </a:r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некоммерческая организация, осуществляющая на основании лицензии образовательную деятельность в качестве основного вида деятельности в соответствии с целями, ради достижения которых такая организация создана.</a:t>
            </a:r>
          </a:p>
          <a:p>
            <a:pPr algn="just"/>
            <a:r>
              <a:rPr lang="ru-RU" sz="17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Обучающийся </a:t>
            </a:r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физическое лицо, осваивающее образовательную программу:</a:t>
            </a:r>
            <a:endParaRPr lang="en-US" sz="17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7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воспитанники</a:t>
            </a:r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лица, осваивающие образовательную программу дошкольного образования, лица, осваивающие основную общеобразовательную программу с одновременным проживанием или нахождением в образовательной организации;</a:t>
            </a:r>
            <a:r>
              <a:rPr lang="en-US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7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учащиеся</a:t>
            </a:r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лица, осваивающие образовательные программы начального общего, основного общего или среднего общего образования, дополнительные общеобразовательные программы;</a:t>
            </a:r>
          </a:p>
          <a:p>
            <a:pPr algn="just"/>
            <a:r>
              <a:rPr lang="ru-RU" sz="17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Участники образовательных отношений </a:t>
            </a:r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обучающиеся, родители (законные представители) несовершеннолетних обучающихся, педагогические работники и их представители, организации, осуществляющие образовательную деятельность.</a:t>
            </a:r>
          </a:p>
          <a:p>
            <a:pPr algn="just"/>
            <a:r>
              <a:rPr lang="ru-RU" sz="17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Инклюзивное образование </a:t>
            </a:r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обеспечение равного доступа к образованию для всех обучающихся с учетом разнообразия особых образовательных потребностей и индивидуальных возможностей.</a:t>
            </a:r>
            <a:endParaRPr lang="en-US" sz="17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7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301608" cy="157085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СТАТЬЯ 41. ОХРАНА ЗДОРОВЬЯ ОБУЧАЮЩИХСЯ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628800"/>
            <a:ext cx="8291264" cy="4945736"/>
          </a:xfrm>
        </p:spPr>
        <p:txBody>
          <a:bodyPr>
            <a:noAutofit/>
          </a:bodyPr>
          <a:lstStyle/>
          <a:p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Охрана здоровья обучающихся включает в себя:</a:t>
            </a:r>
          </a:p>
          <a:p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1) оказание первичной медико-санитарной помощи в порядке, установленном законодательством в сфере охраны здоровья;</a:t>
            </a:r>
          </a:p>
          <a:p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2) организацию питания обучающихся;</a:t>
            </a:r>
          </a:p>
          <a:p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3) определение оптимальной учебной, внеучебной нагрузки, режима учебных занятий и продолжительности каникул;</a:t>
            </a:r>
          </a:p>
          <a:p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4) пропаганду и обучение навыкам здорового образа жизни, требованиям охраны труда;</a:t>
            </a:r>
          </a:p>
          <a:p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5) организацию и создание условий для профилактики заболеваний и оздоровления обучающихся, для занятия ими физической культурой и спортом;</a:t>
            </a:r>
          </a:p>
          <a:p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6) прохождение обучающимися в соответствии с законодательством Российской Федерации периодических медицинских осмотров и диспансеризации;</a:t>
            </a:r>
          </a:p>
          <a:p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7) профилактику и запрещение курения, употребления алкогольных, слабоалкогольных напитков, пива, наркотических средств и психотропных веществ, их </a:t>
            </a:r>
            <a:r>
              <a:rPr lang="ru-RU" sz="17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прекурсоров</a:t>
            </a:r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аналогов и других одурманивающих веществ;</a:t>
            </a: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24744"/>
            <a:ext cx="8219256" cy="5449792"/>
          </a:xfrm>
        </p:spPr>
        <p:txBody>
          <a:bodyPr>
            <a:normAutofit fontScale="92500"/>
          </a:bodyPr>
          <a:lstStyle/>
          <a:p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8) обеспечение безопасности обучающихся во время пребывания в организации, осуществляющей образовательную деятельность;</a:t>
            </a:r>
          </a:p>
          <a:p>
            <a:endParaRPr lang="ru-RU" sz="1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9) профилактику несчастных случаев с обучающимися во время пребывания в организации, осуществляющей образовательную деятельность;</a:t>
            </a:r>
          </a:p>
          <a:p>
            <a:endParaRPr lang="ru-RU" sz="1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10) проведение санитарно-противоэпидемических и профилактических мероприятий.</a:t>
            </a:r>
          </a:p>
          <a:p>
            <a:endParaRPr lang="ru-RU" sz="1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Организация охраны здоровья обучающихся (за исключением оказания первичной медико-санитарной помощи, прохождения периодических медицинских осмотров и диспансеризации) в организациях, осуществляющих образовательную деятельность, осуществляется этими организациями.</a:t>
            </a:r>
          </a:p>
          <a:p>
            <a:endParaRPr lang="ru-RU" sz="1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Организацию оказания первичной медико-санитарной помощи обучающимся осуществляют органы исполнительной власти в сфере здравоохранения. Образовательная организация обязана предоставить помещение с соответствующими условиями для работы медицинских работников.</a:t>
            </a:r>
          </a:p>
          <a:p>
            <a:endParaRPr lang="ru-RU" sz="1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80728"/>
            <a:ext cx="8219256" cy="5593808"/>
          </a:xfrm>
        </p:spPr>
        <p:txBody>
          <a:bodyPr>
            <a:noAutofit/>
          </a:bodyPr>
          <a:lstStyle/>
          <a:p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Организации, осуществляющие образовательную деятельность, при реализации образовательных программ создают условия для охраны здоровья обучающихся, в том числе обеспечивают:</a:t>
            </a:r>
          </a:p>
          <a:p>
            <a:endParaRPr lang="ru-RU" sz="17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1) текущий контроль за состоянием здоровья обучающихся;</a:t>
            </a:r>
          </a:p>
          <a:p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2) проведение санитарно-гигиенических, профилактических и оздоровительных мероприятий, обучение и воспитание в сфере охраны здоровья граждан в Российской Федерации;</a:t>
            </a:r>
          </a:p>
          <a:p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3) соблюдение государственных санитарно-эпидемиологических правил и нормативов;</a:t>
            </a:r>
          </a:p>
          <a:p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4) расследование и учет несчастных случаев с обучающимися во время пребывания в организации, осуществляющей образовательную деятельность, в порядке, установленном федеральным органом исполнительной власти, осуществляющим функции по выработке государственной политики и нормативно-правовому регулированию в сфере образования, по согласованию с федеральным органом исполнительной власти, осуществляющим функции по выработке государственной политики и нормативно-правовому регулированию в сфере здравоохранения.</a:t>
            </a:r>
          </a:p>
          <a:p>
            <a:endParaRPr lang="ru-RU" sz="1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24744"/>
            <a:ext cx="8219256" cy="5449792"/>
          </a:xfrm>
        </p:spPr>
        <p:txBody>
          <a:bodyPr>
            <a:normAutofit/>
          </a:bodyPr>
          <a:lstStyle/>
          <a:p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 Для обучающихся, осваивающих основные общеобразовательные программы и нуждающихся в длительном лечении, создаются образовательные организации, в том числе санаторные, в которых проводятся необходимые лечебные, реабилитационные и оздоровительные мероприятия для таких обучающихся. Обучение таких детей, а также детей-инвалидов, которые по состоянию здоровья не могут посещать образовательные организации, может быть также организовано образовательными организациями на дому или в медицинских организациях. Основанием для организации обучения на дому или в медицинской организации являются заключение медицинской организации и в письменной форме обращение родителей (законных представителей).</a:t>
            </a:r>
          </a:p>
          <a:p>
            <a:endParaRPr lang="ru-RU" sz="17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 Порядок регламентации и оформления отношений государственной и муниципальной образовательной организации и родителей (законных представителей) обучающихся, нуждающихся в длительном лечении, а также детей-инвалидов в части организации обучения по основным общеобразовательным программам на дому или в медицинских организациях определяется нормативным правовым актом уполномоченного органа государственной власти субъекта Российской Федерации</a:t>
            </a:r>
            <a:endParaRPr lang="ru-RU" sz="17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147248" cy="122413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Статья 42. Психолого-педагогическая, медицинская и социальная помощь обучающимся, испытывающим трудности в освоении основных общеобразовательных программ, развитии и социальной адаптации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988840"/>
            <a:ext cx="8219256" cy="4585696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С.42.П.1. Психолого-педагогическая, медицинская и социальная помощь оказывается детям, испытывающим трудности в освоении основных общеобразовательных программ, развитии и социальной адаптации, в том числе несовершеннолетним обучающимся, признанным в случаях и в порядке, которые предусмотрены уголовно-процессуальным законодательством, подозреваемыми, обвиняемыми или подсудимыми по уголовному делу либо являющимися потерпевшими или свидетелями преступления, в центрах психолого-педагогической, медицинской и социальной помощи, создаваемых органами государственной власти субъектов Российской Федерации, а также психологами, педагогами- психологами организаций, осуществляющих образовательную деятельность, в которых такие дети обучаются. Органы местного самоуправления имеют право на создание центров психолого-педагогической, медицинской и социальной помощи.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052736"/>
            <a:ext cx="8291264" cy="5521800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С.42.П.4.  Центр психолого-педагогической, медицинской и социальной помощи также оказывает помощь организациям, осуществляющим образовательную деятельность, по вопросам реализации основных общеобразовательных программ, обучения и воспитания обучающихся, в том числе осуществляет психолого-педагогическое сопровождение реализации основных общеобразовательных программ, оказывает методическую помощь организациям, осуществляющим образовательную деятельность, включая помощь в разработке образовательных программ, индивидуальных учебных планов, выборе оптимальных методов обучения и воспитания обучающихся, испытывающих трудности в освоении основных общеобразовательных программ, выявлении и устранении потенциальных препятствий к обучению, а также осуществляет мониторинг эффективности оказываемой организациями, осуществляющими образовательную деятельность, психолого-педагогической, медицинской и социальной помощи детям, испытывающим трудности в освоении основных общеобразовательных программ, развитии и социальной адаптации.</a:t>
            </a:r>
          </a:p>
          <a:p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052736"/>
            <a:ext cx="8291264" cy="5521800"/>
          </a:xfrm>
        </p:spPr>
        <p:txBody>
          <a:bodyPr>
            <a:normAutofit/>
          </a:bodyPr>
          <a:lstStyle/>
          <a:p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С.42.П.5. На центр психолого-педагогической, медицинской и социальной помощи может быть возложено осуществление функций </a:t>
            </a:r>
            <a:r>
              <a:rPr lang="ru-RU" sz="17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психолого-медико-педагогической</a:t>
            </a:r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комиссии, в том числе проведение комплексного </a:t>
            </a:r>
            <a:r>
              <a:rPr lang="ru-RU" sz="17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психолого-медико-педагогического</a:t>
            </a:r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обследования детей в целях своевременного выявления особенностей в физическом и (или) психическом развитии и (или) отклонений в поведении детей, подготовка по результатам обследования детей рекомендаций по оказанию им </a:t>
            </a:r>
            <a:r>
              <a:rPr lang="ru-RU" sz="17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психолого-медико-педагогической</a:t>
            </a:r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помощи и организации их обучения и воспитания, а также подтверждение, уточнение или изменение ранее данных рекомендаций. Положение о </a:t>
            </a:r>
            <a:r>
              <a:rPr lang="ru-RU" sz="17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психолого-медико-педагогической</a:t>
            </a:r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комиссии и порядок проведения комплексного </a:t>
            </a:r>
            <a:r>
              <a:rPr lang="ru-RU" sz="17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психолого-медико-педагогического</a:t>
            </a:r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обследования детей устанавливаются федеральным органом исполнительной власти, осуществляющим функции по выработке государственной политики и нормативно-правовому регулированию в сфере образования, по согласованию с федеральным органом исполнительной власти, осуществляющим функции по выработке государственной политики и нормативно-правовому регулированию в сфере здравоохранения.</a:t>
            </a:r>
          </a:p>
          <a:p>
            <a:endParaRPr lang="ru-RU" sz="1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92</TotalTime>
  <Words>1471</Words>
  <Application>Microsoft Office PowerPoint</Application>
  <PresentationFormat>Экран (4:3)</PresentationFormat>
  <Paragraphs>56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Городская</vt:lpstr>
      <vt:lpstr>Новый закон «ОБ ОБРАЗОВАНИИ В РОССИЙСКОЙ  ФЕДЕРАЦИИ»</vt:lpstr>
      <vt:lpstr>ОСНОВНЫЕ ПОНЯТИЯ, ИСПОЛЬЗУЕМЫЕ В НАСТОЯЩЕМ ФЕДЕРАЛЬНОМ ЗАКОНЕ</vt:lpstr>
      <vt:lpstr>СТАТЬЯ 41. ОХРАНА ЗДОРОВЬЯ ОБУЧАЮЩИХСЯ</vt:lpstr>
      <vt:lpstr>Слайд 4</vt:lpstr>
      <vt:lpstr>Слайд 5</vt:lpstr>
      <vt:lpstr>Слайд 6</vt:lpstr>
      <vt:lpstr>Статья 42. Психолого-педагогическая, медицинская и социальная помощь обучающимся, испытывающим трудности в освоении основных общеобразовательных программ, развитии и социальной адаптации</vt:lpstr>
      <vt:lpstr>Слайд 8</vt:lpstr>
      <vt:lpstr>Слайд 9</vt:lpstr>
      <vt:lpstr>Слайд 10</vt:lpstr>
      <vt:lpstr>ГЛАВА 11.СТАТЬЯ 79. ОРГАНИЗАЦИЯ ПОЛУЧЕНИЯ ОБРАЗОВАНИЯ ОБУЧАЮЩИМИСЯ С ОВЗ</vt:lpstr>
      <vt:lpstr>Слайд 12</vt:lpstr>
      <vt:lpstr>Слайд 13</vt:lpstr>
      <vt:lpstr>Спасибо за внимание!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Новый закон «ОБ ОБРАЗОВАНИИ В РОССИЙСКОЙ  ФЕДЕРАЦИИ»</dc:title>
  <dc:creator>елена</dc:creator>
  <cp:lastModifiedBy>елена</cp:lastModifiedBy>
  <cp:revision>11</cp:revision>
  <dcterms:created xsi:type="dcterms:W3CDTF">2013-10-21T16:37:27Z</dcterms:created>
  <dcterms:modified xsi:type="dcterms:W3CDTF">2013-10-22T16:15:05Z</dcterms:modified>
</cp:coreProperties>
</file>