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64" r:id="rId3"/>
    <p:sldId id="265" r:id="rId4"/>
    <p:sldId id="271" r:id="rId5"/>
    <p:sldId id="266" r:id="rId6"/>
    <p:sldId id="270" r:id="rId7"/>
    <p:sldId id="259" r:id="rId8"/>
    <p:sldId id="267" r:id="rId9"/>
    <p:sldId id="272" r:id="rId10"/>
    <p:sldId id="262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F74B4-B039-403A-8535-E1CB7ED49A25}" type="datetimeFigureOut">
              <a:rPr lang="ru-RU" smtClean="0"/>
              <a:pPr/>
              <a:t>21.12.2010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BD331C9-C104-46C1-B19A-B8CA6045A42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F74B4-B039-403A-8535-E1CB7ED49A25}" type="datetimeFigureOut">
              <a:rPr lang="ru-RU" smtClean="0"/>
              <a:pPr/>
              <a:t>21.12.2010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331C9-C104-46C1-B19A-B8CA6045A4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F74B4-B039-403A-8535-E1CB7ED49A25}" type="datetimeFigureOut">
              <a:rPr lang="ru-RU" smtClean="0"/>
              <a:pPr/>
              <a:t>21.12.2010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331C9-C104-46C1-B19A-B8CA6045A4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56F74B4-B039-403A-8535-E1CB7ED49A25}" type="datetimeFigureOut">
              <a:rPr lang="ru-RU" smtClean="0"/>
              <a:pPr/>
              <a:t>21.12.2010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DBD331C9-C104-46C1-B19A-B8CA6045A42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F74B4-B039-403A-8535-E1CB7ED49A25}" type="datetimeFigureOut">
              <a:rPr lang="ru-RU" smtClean="0"/>
              <a:pPr/>
              <a:t>21.12.2010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331C9-C104-46C1-B19A-B8CA6045A42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F74B4-B039-403A-8535-E1CB7ED49A25}" type="datetimeFigureOut">
              <a:rPr lang="ru-RU" smtClean="0"/>
              <a:pPr/>
              <a:t>21.12.2010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331C9-C104-46C1-B19A-B8CA6045A42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331C9-C104-46C1-B19A-B8CA6045A42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F74B4-B039-403A-8535-E1CB7ED49A25}" type="datetimeFigureOut">
              <a:rPr lang="ru-RU" smtClean="0"/>
              <a:pPr/>
              <a:t>21.12.2010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F74B4-B039-403A-8535-E1CB7ED49A25}" type="datetimeFigureOut">
              <a:rPr lang="ru-RU" smtClean="0"/>
              <a:pPr/>
              <a:t>21.12.2010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331C9-C104-46C1-B19A-B8CA6045A42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F74B4-B039-403A-8535-E1CB7ED49A25}" type="datetimeFigureOut">
              <a:rPr lang="ru-RU" smtClean="0"/>
              <a:pPr/>
              <a:t>21.12.2010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331C9-C104-46C1-B19A-B8CA6045A4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56F74B4-B039-403A-8535-E1CB7ED49A25}" type="datetimeFigureOut">
              <a:rPr lang="ru-RU" smtClean="0"/>
              <a:pPr/>
              <a:t>21.12.2010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DBD331C9-C104-46C1-B19A-B8CA6045A42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F74B4-B039-403A-8535-E1CB7ED49A25}" type="datetimeFigureOut">
              <a:rPr lang="ru-RU" smtClean="0"/>
              <a:pPr/>
              <a:t>21.12.2010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BD331C9-C104-46C1-B19A-B8CA6045A42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56F74B4-B039-403A-8535-E1CB7ED49A25}" type="datetimeFigureOut">
              <a:rPr lang="ru-RU" smtClean="0"/>
              <a:pPr/>
              <a:t>21.12.2010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DBD331C9-C104-46C1-B19A-B8CA6045A42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00043"/>
            <a:ext cx="7772400" cy="2857519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План внедрения подходов ХХ</a:t>
            </a:r>
            <a:r>
              <a:rPr lang="en-US" dirty="0" smtClean="0">
                <a:solidFill>
                  <a:schemeClr val="tx1"/>
                </a:solidFill>
              </a:rPr>
              <a:t>I</a:t>
            </a:r>
            <a:r>
              <a:rPr lang="ru-RU" dirty="0" smtClean="0">
                <a:solidFill>
                  <a:schemeClr val="tx1"/>
                </a:solidFill>
              </a:rPr>
              <a:t> века.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Навыки коллективного планирования.</a:t>
            </a:r>
          </a:p>
          <a:p>
            <a:r>
              <a:rPr lang="ru-RU" sz="2800" b="1" dirty="0" smtClean="0">
                <a:solidFill>
                  <a:srgbClr val="002060"/>
                </a:solidFill>
              </a:rPr>
              <a:t> Умение взаимодействовать с любым партнером.</a:t>
            </a:r>
          </a:p>
          <a:p>
            <a:r>
              <a:rPr lang="ru-RU" sz="2800" b="1" dirty="0" smtClean="0">
                <a:solidFill>
                  <a:srgbClr val="002060"/>
                </a:solidFill>
              </a:rPr>
              <a:t>Навыки взаимопомощи в группе в решении общих задач.</a:t>
            </a:r>
          </a:p>
          <a:p>
            <a:r>
              <a:rPr lang="ru-RU" sz="2800" b="1" dirty="0" smtClean="0">
                <a:solidFill>
                  <a:srgbClr val="002060"/>
                </a:solidFill>
              </a:rPr>
              <a:t>Навыки делового партнерского общения.</a:t>
            </a:r>
          </a:p>
          <a:p>
            <a:r>
              <a:rPr lang="ru-RU" sz="2800" b="1" dirty="0" smtClean="0">
                <a:solidFill>
                  <a:srgbClr val="002060"/>
                </a:solidFill>
              </a:rPr>
              <a:t>Умение находить и исправлять ошибки в работе других участников групп.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Умения и навыки работы в сотрудничестве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827584" y="476673"/>
            <a:ext cx="7488832" cy="7294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Информационно-коммуникационные технологии</a:t>
            </a:r>
          </a:p>
          <a:p>
            <a:pPr algn="ctr"/>
            <a:endParaRPr lang="ru-RU" sz="3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Технологии развития  критического  мышления</a:t>
            </a:r>
          </a:p>
          <a:p>
            <a:pPr algn="ctr"/>
            <a:endParaRPr lang="ru-RU" sz="3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Личностно – ориентированные технологии  </a:t>
            </a:r>
          </a:p>
          <a:p>
            <a:pPr algn="ctr"/>
            <a:endParaRPr lang="ru-RU" sz="3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Обучение в сотрудничестве</a:t>
            </a:r>
          </a:p>
          <a:p>
            <a:pPr algn="ctr"/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Современные информационно-коммуникационные  технологии обучения - </a:t>
            </a:r>
            <a:r>
              <a:rPr lang="ru-RU" dirty="0" smtClean="0">
                <a:solidFill>
                  <a:srgbClr val="002060"/>
                </a:solidFill>
              </a:rPr>
              <a:t>совокупность современной компьютерной техники, средств телекоммуникационной связи, инструментальных программных средств, обеспечивающих интерактивное программно-методическое сопровождение современных технологий обучения.</a:t>
            </a:r>
          </a:p>
          <a:p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428604"/>
            <a:ext cx="6981852" cy="135732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3600" dirty="0" smtClean="0">
                <a:solidFill>
                  <a:schemeClr val="tx1"/>
                </a:solidFill>
              </a:rPr>
              <a:t>Информационно – коммуникационные технологии</a:t>
            </a:r>
            <a:br>
              <a:rPr lang="ru-RU" sz="3600" dirty="0" smtClean="0">
                <a:solidFill>
                  <a:schemeClr val="tx1"/>
                </a:solidFill>
              </a:rPr>
            </a:br>
            <a:endParaRPr lang="ru-RU" sz="3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260648"/>
            <a:ext cx="8208912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Использование в обучении информационных и коммуникационных технологий позволяет:</a:t>
            </a:r>
          </a:p>
          <a:p>
            <a:endParaRPr lang="ru-RU" sz="2400" dirty="0" smtClean="0"/>
          </a:p>
          <a:p>
            <a:r>
              <a:rPr lang="ru-RU" dirty="0" smtClean="0"/>
              <a:t>· </a:t>
            </a:r>
            <a:r>
              <a:rPr lang="ru-RU" sz="2400" b="1" dirty="0" smtClean="0">
                <a:solidFill>
                  <a:srgbClr val="002060"/>
                </a:solidFill>
              </a:rPr>
              <a:t>развивать у учащихся навыки исследовательской деятельности, творческие способности;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· усилить мотивацию учения;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· сформировать у школьников умение работать с информацией, развить коммуникативные способности;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· активно вовлекать учащихся в учебный процесс;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· качественно изменить контроль за деятельностью учащихся;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· приобщение школьника к достижениям информационного общества.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Эта технология является системой стратегий и методических приемов, предназначенных для использования в различных предметных областях, видах и формах работы. 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tx1"/>
                </a:solidFill>
                <a:latin typeface="Bookman Old Style" pitchFamily="18" charset="0"/>
              </a:rPr>
              <a:t>Технология развития критического мышления </a:t>
            </a:r>
            <a:endParaRPr lang="ru-RU" sz="3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576" y="260648"/>
            <a:ext cx="7992888" cy="6048672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90000"/>
              </a:lnSpc>
              <a:buFontTx/>
              <a:buNone/>
            </a:pPr>
            <a:r>
              <a:rPr lang="ru-RU" sz="3800" b="1" dirty="0" smtClean="0"/>
              <a:t>    Технология развития критического мышления позволяет добиваться таких образовательных результатов как </a:t>
            </a:r>
          </a:p>
          <a:p>
            <a:pPr>
              <a:lnSpc>
                <a:spcPct val="90000"/>
              </a:lnSpc>
            </a:pPr>
            <a:r>
              <a:rPr lang="ru-RU" sz="2800" b="1" dirty="0" smtClean="0">
                <a:solidFill>
                  <a:srgbClr val="002060"/>
                </a:solidFill>
              </a:rPr>
              <a:t>умение работать с увеличивающимся и постоянно обновляющимся информационным потоком в разных областях знаний; </a:t>
            </a:r>
          </a:p>
          <a:p>
            <a:pPr>
              <a:lnSpc>
                <a:spcPct val="90000"/>
              </a:lnSpc>
            </a:pPr>
            <a:r>
              <a:rPr lang="ru-RU" sz="2800" b="1" dirty="0" smtClean="0">
                <a:solidFill>
                  <a:srgbClr val="002060"/>
                </a:solidFill>
              </a:rPr>
              <a:t>умение выражать свои мысли (устно и письменно) ясно, уверенно и корректно по отношению к окружающим; </a:t>
            </a:r>
          </a:p>
          <a:p>
            <a:pPr>
              <a:lnSpc>
                <a:spcPct val="90000"/>
              </a:lnSpc>
            </a:pPr>
            <a:r>
              <a:rPr lang="ru-RU" sz="2800" b="1" dirty="0" smtClean="0">
                <a:solidFill>
                  <a:srgbClr val="002060"/>
                </a:solidFill>
              </a:rPr>
              <a:t>умение вырабатывать собственное мнение на основе осмысления различного опыта, идей и представлений; </a:t>
            </a:r>
          </a:p>
          <a:p>
            <a:pPr>
              <a:lnSpc>
                <a:spcPct val="90000"/>
              </a:lnSpc>
            </a:pPr>
            <a:r>
              <a:rPr lang="ru-RU" sz="2800" b="1" dirty="0" smtClean="0">
                <a:solidFill>
                  <a:srgbClr val="002060"/>
                </a:solidFill>
              </a:rPr>
              <a:t>умение решать проблемы; </a:t>
            </a:r>
          </a:p>
          <a:p>
            <a:pPr>
              <a:lnSpc>
                <a:spcPct val="90000"/>
              </a:lnSpc>
            </a:pPr>
            <a:r>
              <a:rPr lang="ru-RU" sz="2800" b="1" dirty="0" smtClean="0">
                <a:solidFill>
                  <a:srgbClr val="002060"/>
                </a:solidFill>
              </a:rPr>
              <a:t>способность самостоятельно заниматься своим обучением (академическая мобильность); </a:t>
            </a:r>
          </a:p>
          <a:p>
            <a:pPr>
              <a:lnSpc>
                <a:spcPct val="90000"/>
              </a:lnSpc>
            </a:pPr>
            <a:r>
              <a:rPr lang="ru-RU" sz="2800" b="1" dirty="0" smtClean="0">
                <a:solidFill>
                  <a:srgbClr val="002060"/>
                </a:solidFill>
              </a:rPr>
              <a:t>умение сотрудничать и работать в группе;</a:t>
            </a:r>
          </a:p>
          <a:p>
            <a:pPr>
              <a:lnSpc>
                <a:spcPct val="90000"/>
              </a:lnSpc>
            </a:pPr>
            <a:r>
              <a:rPr lang="ru-RU" sz="2800" b="1" dirty="0" smtClean="0">
                <a:solidFill>
                  <a:srgbClr val="002060"/>
                </a:solidFill>
              </a:rPr>
              <a:t>способность выстраивать конструктивные взаимоотношения с другими людьми. </a:t>
            </a:r>
          </a:p>
          <a:p>
            <a:pPr>
              <a:lnSpc>
                <a:spcPct val="90000"/>
              </a:lnSpc>
            </a:pPr>
            <a:endParaRPr lang="ru-RU" sz="28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714357"/>
            <a:ext cx="774380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Личностно ориентированное обучение - </a:t>
            </a:r>
            <a:r>
              <a:rPr lang="ru-RU" sz="2800" b="1" dirty="0" smtClean="0">
                <a:solidFill>
                  <a:srgbClr val="002060"/>
                </a:solidFill>
              </a:rPr>
              <a:t>способ организации обучения, в процессе которого обеспечивается всемерный учет возможностей и способностей обучаемых и создаются необходимые условия для развития их индивидуальных способностей.</a:t>
            </a:r>
            <a:endParaRPr lang="ru-RU" sz="2800" b="1" i="1" dirty="0" smtClean="0">
              <a:solidFill>
                <a:srgbClr val="002060"/>
              </a:solidFill>
            </a:endParaRPr>
          </a:p>
          <a:p>
            <a:r>
              <a:rPr lang="ru-RU" sz="2800" b="1" dirty="0" smtClean="0"/>
              <a:t>Цель такого обучения</a:t>
            </a:r>
            <a:r>
              <a:rPr lang="ru-RU" sz="2800" dirty="0" smtClean="0"/>
              <a:t> - </a:t>
            </a:r>
            <a:r>
              <a:rPr lang="ru-RU" sz="2800" b="1" dirty="0" smtClean="0">
                <a:solidFill>
                  <a:srgbClr val="002060"/>
                </a:solidFill>
              </a:rPr>
              <a:t>создание условий для обеспечения собственной учебной деятельности обучающихся, учета и развития индивидуальных особенностей школьников</a:t>
            </a:r>
            <a:endParaRPr lang="ru-RU" sz="28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7544" y="260648"/>
            <a:ext cx="8280920" cy="56569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2400" b="1" dirty="0" smtClean="0"/>
              <a:t>Для выстраивания модели личностно-ориентированного обучения И.С. </a:t>
            </a:r>
            <a:r>
              <a:rPr lang="ru-RU" sz="2400" b="1" dirty="0" err="1" smtClean="0"/>
              <a:t>Якиманская</a:t>
            </a:r>
            <a:r>
              <a:rPr lang="ru-RU" sz="2400" b="1" dirty="0" smtClean="0"/>
              <a:t> считает необходимым различать следующие понятия.</a:t>
            </a:r>
          </a:p>
          <a:p>
            <a:pPr>
              <a:lnSpc>
                <a:spcPct val="80000"/>
              </a:lnSpc>
              <a:buFontTx/>
              <a:buNone/>
            </a:pPr>
            <a:endParaRPr lang="ru-RU" sz="2400" b="1" i="1" dirty="0" smtClean="0"/>
          </a:p>
          <a:p>
            <a:pPr>
              <a:lnSpc>
                <a:spcPct val="80000"/>
              </a:lnSpc>
            </a:pPr>
            <a:r>
              <a:rPr lang="ru-RU" sz="2400" b="1" dirty="0" err="1" smtClean="0"/>
              <a:t>Разноуровневый</a:t>
            </a:r>
            <a:r>
              <a:rPr lang="ru-RU" sz="2400" b="1" dirty="0" smtClean="0"/>
              <a:t> подход</a:t>
            </a:r>
            <a:r>
              <a:rPr lang="ru-RU" sz="2000" dirty="0" smtClean="0"/>
              <a:t> — </a:t>
            </a:r>
            <a:r>
              <a:rPr lang="ru-RU" sz="2000" dirty="0" smtClean="0">
                <a:solidFill>
                  <a:srgbClr val="002060"/>
                </a:solidFill>
              </a:rPr>
              <a:t>ориентация на разный уровень сложности программного материала, доступного ученику.</a:t>
            </a:r>
            <a:endParaRPr lang="ru-RU" sz="2000" i="1" dirty="0" smtClean="0">
              <a:solidFill>
                <a:srgbClr val="002060"/>
              </a:solidFill>
            </a:endParaRPr>
          </a:p>
          <a:p>
            <a:pPr>
              <a:lnSpc>
                <a:spcPct val="80000"/>
              </a:lnSpc>
            </a:pPr>
            <a:r>
              <a:rPr lang="ru-RU" sz="2400" b="1" dirty="0" smtClean="0"/>
              <a:t>Дифференцированный подход </a:t>
            </a:r>
            <a:r>
              <a:rPr lang="ru-RU" sz="2000" dirty="0" smtClean="0"/>
              <a:t>— </a:t>
            </a:r>
            <a:r>
              <a:rPr lang="ru-RU" sz="2000" dirty="0" smtClean="0">
                <a:solidFill>
                  <a:srgbClr val="002060"/>
                </a:solidFill>
              </a:rPr>
              <a:t>выделение групп детей на основе внешней (точнее, смешанной) дифференциации: по знаниям, способностям, типу образовательного учреждения.</a:t>
            </a:r>
            <a:endParaRPr lang="ru-RU" sz="2000" i="1" dirty="0" smtClean="0">
              <a:solidFill>
                <a:srgbClr val="002060"/>
              </a:solidFill>
            </a:endParaRPr>
          </a:p>
          <a:p>
            <a:pPr>
              <a:lnSpc>
                <a:spcPct val="80000"/>
              </a:lnSpc>
            </a:pPr>
            <a:r>
              <a:rPr lang="ru-RU" sz="2400" b="1" dirty="0" smtClean="0"/>
              <a:t>Индивидуальный подход</a:t>
            </a:r>
            <a:r>
              <a:rPr lang="ru-RU" sz="2000" i="1" dirty="0" smtClean="0"/>
              <a:t> — </a:t>
            </a:r>
            <a:r>
              <a:rPr lang="ru-RU" sz="2000" dirty="0" smtClean="0">
                <a:solidFill>
                  <a:srgbClr val="002060"/>
                </a:solidFill>
              </a:rPr>
              <a:t>распределение детей по однородным группам: успеваемости, способностям, социальной (профессиональной) направленности.</a:t>
            </a:r>
            <a:endParaRPr lang="ru-RU" sz="2000" i="1" dirty="0" smtClean="0">
              <a:solidFill>
                <a:srgbClr val="002060"/>
              </a:solidFill>
            </a:endParaRPr>
          </a:p>
          <a:p>
            <a:pPr>
              <a:lnSpc>
                <a:spcPct val="80000"/>
              </a:lnSpc>
            </a:pPr>
            <a:r>
              <a:rPr lang="ru-RU" sz="2400" b="1" dirty="0" smtClean="0"/>
              <a:t>Субъектно-личностный подход</a:t>
            </a:r>
            <a:r>
              <a:rPr lang="ru-RU" sz="2000" dirty="0" smtClean="0"/>
              <a:t> — </a:t>
            </a:r>
            <a:r>
              <a:rPr lang="ru-RU" sz="2000" dirty="0" smtClean="0">
                <a:solidFill>
                  <a:srgbClr val="002060"/>
                </a:solidFill>
              </a:rPr>
              <a:t>отношение к каждому ребёнку как к уникальности, несхожести, неповторимости. В реализации этого подхода, во-первых, работа должна быть системной, охватывающей все ступени обучения. Во-вторых, нужна особая образовательная среда в виде учебного плана, организации условий для проявления индивидуальной избирательности каждого ученика, её устойчивости, без чего невозможно говорить о познавательном стиле. В-третьих, нужен специально подготовленный учитель, который понимает и разделяет цели и ценности личностно-ориентированного образования.</a:t>
            </a:r>
            <a:endParaRPr lang="ru-RU" sz="20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>
          <a:xfrm>
            <a:off x="251520" y="1484784"/>
            <a:ext cx="8712968" cy="3600400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</a:pPr>
            <a:r>
              <a:rPr lang="ru-RU" sz="2000" b="1" dirty="0">
                <a:solidFill>
                  <a:srgbClr val="002060"/>
                </a:solidFill>
              </a:rPr>
              <a:t>Использование проблемных творческих заданий.</a:t>
            </a:r>
          </a:p>
          <a:p>
            <a:pPr>
              <a:lnSpc>
                <a:spcPct val="80000"/>
              </a:lnSpc>
            </a:pPr>
            <a:r>
              <a:rPr lang="ru-RU" sz="2000" b="1" dirty="0">
                <a:solidFill>
                  <a:srgbClr val="002060"/>
                </a:solidFill>
              </a:rPr>
              <a:t>Применение заданий, позволяющих ученику самому выбирать вид и форму материала (словесную, графическую, условно-символическую).</a:t>
            </a:r>
          </a:p>
          <a:p>
            <a:pPr>
              <a:lnSpc>
                <a:spcPct val="80000"/>
              </a:lnSpc>
            </a:pPr>
            <a:r>
              <a:rPr lang="ru-RU" sz="2000" b="1" dirty="0">
                <a:solidFill>
                  <a:srgbClr val="002060"/>
                </a:solidFill>
              </a:rPr>
              <a:t>Создание положительного эмоционального настроя на работу у всех ребят в ходе урока.</a:t>
            </a:r>
          </a:p>
          <a:p>
            <a:pPr>
              <a:lnSpc>
                <a:spcPct val="80000"/>
              </a:lnSpc>
            </a:pPr>
            <a:r>
              <a:rPr lang="ru-RU" sz="2000" b="1" dirty="0">
                <a:solidFill>
                  <a:srgbClr val="002060"/>
                </a:solidFill>
              </a:rPr>
              <a:t>Сообщение в начале урока не только темы, но и предполагаемого порядка организации учебной деятельности.</a:t>
            </a:r>
          </a:p>
          <a:p>
            <a:pPr>
              <a:lnSpc>
                <a:spcPct val="80000"/>
              </a:lnSpc>
            </a:pPr>
            <a:r>
              <a:rPr lang="ru-RU" sz="2000" b="1" dirty="0">
                <a:solidFill>
                  <a:srgbClr val="002060"/>
                </a:solidFill>
              </a:rPr>
              <a:t>Обсуждение с детьми в конце урока не только того,</a:t>
            </a:r>
            <a:br>
              <a:rPr lang="ru-RU" sz="2000" b="1" dirty="0">
                <a:solidFill>
                  <a:srgbClr val="002060"/>
                </a:solidFill>
              </a:rPr>
            </a:br>
            <a:r>
              <a:rPr lang="ru-RU" sz="2000" b="1" dirty="0">
                <a:solidFill>
                  <a:srgbClr val="002060"/>
                </a:solidFill>
              </a:rPr>
              <a:t>что «нового узнали», но и того, что понравилось (не понравилось) и почему, что бы хотелось выполнить еще раз, а что сделать по-другому.</a:t>
            </a:r>
          </a:p>
          <a:p>
            <a:pPr>
              <a:lnSpc>
                <a:spcPct val="80000"/>
              </a:lnSpc>
            </a:pPr>
            <a:r>
              <a:rPr lang="ru-RU" sz="2000" b="1" dirty="0">
                <a:solidFill>
                  <a:srgbClr val="002060"/>
                </a:solidFill>
              </a:rPr>
              <a:t>Оценка (поощрение) при опросе на уроке не только правильного ответа ученика, но и анализ того, как ученик рассуждал, какой способ рассуждений использовал, почему и в чем ошибся.</a:t>
            </a:r>
          </a:p>
          <a:p>
            <a:pPr>
              <a:lnSpc>
                <a:spcPct val="80000"/>
              </a:lnSpc>
            </a:pPr>
            <a:r>
              <a:rPr lang="ru-RU" sz="2000" b="1" dirty="0">
                <a:solidFill>
                  <a:srgbClr val="002060"/>
                </a:solidFill>
              </a:rPr>
              <a:t>Оценка определяется по ряду параметров: конечному результату, пути его достижения, самостоятельности, оригинальности.</a:t>
            </a:r>
          </a:p>
        </p:txBody>
      </p:sp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>
                <a:solidFill>
                  <a:schemeClr val="tx1"/>
                </a:solidFill>
                <a:latin typeface="Bookman Old Style" pitchFamily="18" charset="0"/>
              </a:rPr>
              <a:t>Критерии эффективности проведения личностно-ориентированного урока</a:t>
            </a:r>
            <a:endParaRPr lang="ru-RU" sz="2800" dirty="0">
              <a:solidFill>
                <a:schemeClr val="tx1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149</TotalTime>
  <Words>309</Words>
  <Application>Microsoft Office PowerPoint</Application>
  <PresentationFormat>Экран (4:3)</PresentationFormat>
  <Paragraphs>54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Бумажная</vt:lpstr>
      <vt:lpstr>План внедрения подходов ХХI века.</vt:lpstr>
      <vt:lpstr>Слайд 2</vt:lpstr>
      <vt:lpstr> Информационно – коммуникационные технологии </vt:lpstr>
      <vt:lpstr>Слайд 4</vt:lpstr>
      <vt:lpstr>Технология развития критического мышления </vt:lpstr>
      <vt:lpstr>Слайд 6</vt:lpstr>
      <vt:lpstr>Слайд 7</vt:lpstr>
      <vt:lpstr>Слайд 8</vt:lpstr>
      <vt:lpstr>Критерии эффективности проведения личностно-ориентированного урока</vt:lpstr>
      <vt:lpstr>Умения и навыки работы в сотрудничестве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План внедрения подходов ХХI века.</dc:title>
  <dc:creator>LNL</dc:creator>
  <cp:lastModifiedBy>андрей</cp:lastModifiedBy>
  <cp:revision>17</cp:revision>
  <dcterms:created xsi:type="dcterms:W3CDTF">2010-12-10T09:08:25Z</dcterms:created>
  <dcterms:modified xsi:type="dcterms:W3CDTF">2010-12-21T03:46:34Z</dcterms:modified>
</cp:coreProperties>
</file>