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9" r:id="rId4"/>
    <p:sldId id="280" r:id="rId5"/>
    <p:sldId id="258" r:id="rId6"/>
    <p:sldId id="259" r:id="rId7"/>
    <p:sldId id="261" r:id="rId8"/>
    <p:sldId id="262" r:id="rId9"/>
    <p:sldId id="263" r:id="rId10"/>
    <p:sldId id="265" r:id="rId11"/>
    <p:sldId id="268" r:id="rId12"/>
    <p:sldId id="281" r:id="rId13"/>
    <p:sldId id="283" r:id="rId14"/>
    <p:sldId id="285" r:id="rId15"/>
    <p:sldId id="284" r:id="rId1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11F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C3300"/>
                </a:solidFill>
                <a:latin typeface="Sitka Banner"/>
                <a:cs typeface="Sitka Banne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16.02.2023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11F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C3300"/>
                </a:solidFill>
                <a:latin typeface="Sitka Banner"/>
                <a:cs typeface="Sitka Banne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16.02.2023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11F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16.02.2023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11F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16.02.2023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16.02.2023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571999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8670" y="258826"/>
            <a:ext cx="6604634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11F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6491" y="1605788"/>
            <a:ext cx="4418330" cy="396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C3300"/>
                </a:solidFill>
                <a:latin typeface="Sitka Banner"/>
                <a:cs typeface="Sitka Banne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90238" y="6282264"/>
            <a:ext cx="762635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16.02.2023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9109" y="3461100"/>
            <a:ext cx="8610600" cy="201295"/>
            <a:chOff x="228600" y="2889504"/>
            <a:chExt cx="8610600" cy="201295"/>
          </a:xfrm>
        </p:grpSpPr>
        <p:sp>
          <p:nvSpPr>
            <p:cNvPr id="3" name="object 3"/>
            <p:cNvSpPr/>
            <p:nvPr/>
          </p:nvSpPr>
          <p:spPr>
            <a:xfrm>
              <a:off x="228600" y="2889504"/>
              <a:ext cx="2870200" cy="201295"/>
            </a:xfrm>
            <a:custGeom>
              <a:avLst/>
              <a:gdLst/>
              <a:ahLst/>
              <a:cxnLst/>
              <a:rect l="l" t="t" r="r" b="b"/>
              <a:pathLst>
                <a:path w="2870200" h="201294">
                  <a:moveTo>
                    <a:pt x="2869692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2869692" y="201167"/>
                  </a:lnTo>
                  <a:lnTo>
                    <a:pt x="2869692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98292" y="2889504"/>
              <a:ext cx="2871470" cy="201295"/>
            </a:xfrm>
            <a:custGeom>
              <a:avLst/>
              <a:gdLst/>
              <a:ahLst/>
              <a:cxnLst/>
              <a:rect l="l" t="t" r="r" b="b"/>
              <a:pathLst>
                <a:path w="2871470" h="201294">
                  <a:moveTo>
                    <a:pt x="2871216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2871216" y="201167"/>
                  </a:lnTo>
                  <a:lnTo>
                    <a:pt x="2871216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9508" y="2889504"/>
              <a:ext cx="2870200" cy="201295"/>
            </a:xfrm>
            <a:custGeom>
              <a:avLst/>
              <a:gdLst/>
              <a:ahLst/>
              <a:cxnLst/>
              <a:rect l="l" t="t" r="r" b="b"/>
              <a:pathLst>
                <a:path w="2870200" h="201294">
                  <a:moveTo>
                    <a:pt x="2869691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2869691" y="201167"/>
                  </a:lnTo>
                  <a:lnTo>
                    <a:pt x="2869691" y="0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5740" y="1415096"/>
            <a:ext cx="7696708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ru-RU" spc="-10" dirty="0" smtClean="0">
                <a:solidFill>
                  <a:srgbClr val="C00000"/>
                </a:solidFill>
              </a:rPr>
              <a:t>Об </a:t>
            </a:r>
            <a:r>
              <a:rPr lang="ru-RU" spc="-10" dirty="0">
                <a:solidFill>
                  <a:srgbClr val="C00000"/>
                </a:solidFill>
              </a:rPr>
              <a:t>организации внеурочной деятельности </a:t>
            </a:r>
            <a:r>
              <a:rPr lang="ru-RU" spc="-10" dirty="0" smtClean="0">
                <a:solidFill>
                  <a:srgbClr val="C00000"/>
                </a:solidFill>
              </a:rPr>
              <a:t>в </a:t>
            </a:r>
            <a:r>
              <a:rPr lang="ru-RU" spc="-10" dirty="0">
                <a:solidFill>
                  <a:srgbClr val="C00000"/>
                </a:solidFill>
              </a:rPr>
              <a:t>рамках реализации обновленных ФГОС НОО, ФГОС ООО</a:t>
            </a:r>
            <a:endParaRPr spc="-10" dirty="0">
              <a:solidFill>
                <a:srgbClr val="C0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8969" y="4027371"/>
            <a:ext cx="620141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Тихонова Ирина Сергеевна,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заместитель директора по учебно-воспитательной работе МБОУ СОШ №32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0638" y="6264655"/>
            <a:ext cx="1983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50" dirty="0" smtClean="0">
                <a:latin typeface="Times New Roman"/>
                <a:cs typeface="Times New Roman"/>
              </a:rPr>
              <a:t>29</a:t>
            </a:r>
            <a:r>
              <a:rPr sz="1800" b="1" spc="-50" dirty="0" smtClean="0">
                <a:latin typeface="Times New Roman"/>
                <a:cs typeface="Times New Roman"/>
              </a:rPr>
              <a:t>.0</a:t>
            </a:r>
            <a:r>
              <a:rPr lang="ru-RU" sz="1800" b="1" spc="-50" dirty="0" smtClean="0">
                <a:latin typeface="Times New Roman"/>
                <a:cs typeface="Times New Roman"/>
              </a:rPr>
              <a:t>1</a:t>
            </a:r>
            <a:r>
              <a:rPr sz="1800" b="1" spc="-50" dirty="0" smtClean="0">
                <a:latin typeface="Times New Roman"/>
                <a:cs typeface="Times New Roman"/>
              </a:rPr>
              <a:t>.202</a:t>
            </a:r>
            <a:r>
              <a:rPr lang="ru-RU" sz="1800" b="1" spc="-50" dirty="0" smtClean="0">
                <a:latin typeface="Times New Roman"/>
                <a:cs typeface="Times New Roman"/>
              </a:rPr>
              <a:t>4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270" y="463423"/>
            <a:ext cx="5948680" cy="8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</a:rPr>
              <a:t>Неизменяемое</a:t>
            </a:r>
            <a:endParaRPr sz="280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solidFill>
                  <a:srgbClr val="CC3300"/>
                </a:solidFill>
              </a:rPr>
              <a:t>в</a:t>
            </a:r>
            <a:r>
              <a:rPr sz="2400" spc="-80" dirty="0">
                <a:solidFill>
                  <a:srgbClr val="CC3300"/>
                </a:solidFill>
              </a:rPr>
              <a:t> </a:t>
            </a:r>
            <a:r>
              <a:rPr sz="2400" spc="-10" dirty="0">
                <a:solidFill>
                  <a:srgbClr val="CC3300"/>
                </a:solidFill>
              </a:rPr>
              <a:t>Планах</a:t>
            </a:r>
            <a:r>
              <a:rPr sz="2400" spc="-85" dirty="0">
                <a:solidFill>
                  <a:srgbClr val="CC3300"/>
                </a:solidFill>
              </a:rPr>
              <a:t> </a:t>
            </a:r>
            <a:r>
              <a:rPr sz="2400" spc="-10" dirty="0">
                <a:solidFill>
                  <a:srgbClr val="CC3300"/>
                </a:solidFill>
              </a:rPr>
              <a:t>внеурочной</a:t>
            </a:r>
            <a:r>
              <a:rPr sz="2400" spc="-75" dirty="0">
                <a:solidFill>
                  <a:srgbClr val="CC3300"/>
                </a:solidFill>
              </a:rPr>
              <a:t> </a:t>
            </a:r>
            <a:r>
              <a:rPr sz="2400" spc="-45" dirty="0">
                <a:solidFill>
                  <a:srgbClr val="CC3300"/>
                </a:solidFill>
              </a:rPr>
              <a:t>деятельности</a:t>
            </a:r>
            <a:r>
              <a:rPr sz="2400" spc="-100" dirty="0">
                <a:solidFill>
                  <a:srgbClr val="CC3300"/>
                </a:solidFill>
              </a:rPr>
              <a:t> </a:t>
            </a:r>
            <a:r>
              <a:rPr sz="2400" spc="55" dirty="0">
                <a:solidFill>
                  <a:srgbClr val="CC3300"/>
                </a:solidFill>
              </a:rPr>
              <a:t>ФООП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29590" y="2375408"/>
            <a:ext cx="17907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0" dirty="0">
                <a:solidFill>
                  <a:srgbClr val="663300"/>
                </a:solidFill>
                <a:latin typeface="Wingdings"/>
                <a:cs typeface="Wingdings"/>
              </a:rPr>
              <a:t>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1715515"/>
            <a:ext cx="8281034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100"/>
              </a:spcBef>
              <a:buClr>
                <a:srgbClr val="663300"/>
              </a:buClr>
              <a:buSzPct val="75000"/>
              <a:buFont typeface="Wingdings"/>
              <a:buChar char=""/>
              <a:tabLst>
                <a:tab pos="354965" algn="l"/>
              </a:tabLst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Один</a:t>
            </a:r>
            <a:r>
              <a:rPr sz="1800" b="1" spc="2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час</a:t>
            </a:r>
            <a:r>
              <a:rPr sz="1800" b="1" spc="2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b="1" spc="2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неделю</a:t>
            </a:r>
            <a:r>
              <a:rPr sz="1800" b="1" spc="229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рекомендуется</a:t>
            </a:r>
            <a:r>
              <a:rPr sz="1800" b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отводить</a:t>
            </a:r>
            <a:r>
              <a:rPr sz="1800" b="1" spc="2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spc="229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внеурочное</a:t>
            </a:r>
            <a:r>
              <a:rPr sz="1800" b="1" spc="229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занятие</a:t>
            </a:r>
            <a:endParaRPr sz="1800" dirty="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«Разговоры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 о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важном».</a:t>
            </a:r>
            <a:endParaRPr sz="1800" dirty="0">
              <a:latin typeface="Times New Roman"/>
              <a:cs typeface="Times New Roman"/>
            </a:endParaRPr>
          </a:p>
          <a:p>
            <a:pPr marL="355600" marR="5080" indent="229870" algn="just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Внеурочные</a:t>
            </a:r>
            <a:r>
              <a:rPr sz="1800" b="1" spc="45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занятия</a:t>
            </a:r>
            <a:r>
              <a:rPr sz="1800" b="1" spc="4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«Разговоры</a:t>
            </a:r>
            <a:r>
              <a:rPr sz="1800" b="1" spc="4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b="1" spc="4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важном»</a:t>
            </a:r>
            <a:r>
              <a:rPr sz="1800" b="1" spc="4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направлены</a:t>
            </a:r>
            <a:r>
              <a:rPr sz="1800" b="1" spc="4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spc="4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развитие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ценностного</a:t>
            </a:r>
            <a:r>
              <a:rPr sz="1800" b="1" u="heavy" spc="1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отношения</a:t>
            </a:r>
            <a:r>
              <a:rPr sz="1800" u="heavy" spc="195" dirty="0">
                <a:solidFill>
                  <a:srgbClr val="001F5F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обучающихся</a:t>
            </a:r>
            <a:r>
              <a:rPr sz="1800" b="1" u="heavy" spc="190" dirty="0">
                <a:solidFill>
                  <a:srgbClr val="001F5F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1800" b="1" u="heavy" spc="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своей</a:t>
            </a:r>
            <a:r>
              <a:rPr sz="1800" b="1" u="heavy" spc="1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родине</a:t>
            </a:r>
            <a:r>
              <a:rPr sz="1800" b="1" u="heavy" spc="1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1800" b="1" u="heavy" spc="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России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населяющим</a:t>
            </a:r>
            <a:r>
              <a:rPr sz="1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ее</a:t>
            </a:r>
            <a:r>
              <a:rPr sz="1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людям,</a:t>
            </a:r>
            <a:r>
              <a:rPr sz="1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ее</a:t>
            </a:r>
            <a:r>
              <a:rPr sz="1800" b="1" spc="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уникальной</a:t>
            </a:r>
            <a:r>
              <a:rPr sz="1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истории,</a:t>
            </a:r>
            <a:r>
              <a:rPr sz="1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богатой</a:t>
            </a:r>
            <a:r>
              <a:rPr sz="1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природе</a:t>
            </a:r>
            <a:r>
              <a:rPr sz="1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великой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0" y="3167760"/>
            <a:ext cx="8306434" cy="337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культуре.</a:t>
            </a:r>
            <a:r>
              <a:rPr sz="1800" b="1" spc="1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Внеурочные</a:t>
            </a:r>
            <a:r>
              <a:rPr sz="1800" b="1" spc="1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занятия</a:t>
            </a:r>
            <a:r>
              <a:rPr sz="1800" b="1" spc="1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«Разговоры</a:t>
            </a:r>
            <a:r>
              <a:rPr sz="1800" b="1" spc="1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b="1" spc="1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важном»</a:t>
            </a:r>
            <a:r>
              <a:rPr sz="1800" b="1" spc="2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должны</a:t>
            </a:r>
            <a:r>
              <a:rPr sz="1800" b="1" spc="1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быть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направлены</a:t>
            </a:r>
            <a:r>
              <a:rPr sz="1800" b="1" spc="24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spc="254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формирование</a:t>
            </a:r>
            <a:r>
              <a:rPr sz="1800" b="1" spc="254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соответствующей</a:t>
            </a:r>
            <a:r>
              <a:rPr sz="1800" b="1" spc="26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внутренней</a:t>
            </a:r>
            <a:r>
              <a:rPr sz="1800" b="1" spc="254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позиции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личности</a:t>
            </a:r>
            <a:r>
              <a:rPr sz="1800" b="1" spc="41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обучающегося,</a:t>
            </a:r>
            <a:r>
              <a:rPr sz="1800" b="1" spc="41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необходимой</a:t>
            </a:r>
            <a:r>
              <a:rPr sz="1800" b="1" spc="42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ему</a:t>
            </a:r>
            <a:r>
              <a:rPr sz="1800" b="1" spc="41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800" b="1" spc="41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конструктивного</a:t>
            </a:r>
            <a:r>
              <a:rPr sz="1800" b="1" spc="42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ответственного</a:t>
            </a:r>
            <a:r>
              <a:rPr sz="1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поведения</a:t>
            </a:r>
            <a:r>
              <a:rPr sz="1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обществе.</a:t>
            </a:r>
            <a:endParaRPr sz="1800" dirty="0">
              <a:latin typeface="Times New Roman"/>
              <a:cs typeface="Times New Roman"/>
            </a:endParaRPr>
          </a:p>
          <a:p>
            <a:pPr marL="368300" marR="18415" indent="-342900" algn="just">
              <a:lnSpc>
                <a:spcPct val="100000"/>
              </a:lnSpc>
              <a:spcBef>
                <a:spcPts val="434"/>
              </a:spcBef>
              <a:buSzPct val="75000"/>
              <a:buFont typeface="Wingdings"/>
              <a:buChar char=""/>
              <a:tabLst>
                <a:tab pos="368300" algn="l"/>
                <a:tab pos="597535" algn="l"/>
              </a:tabLst>
            </a:pPr>
            <a:r>
              <a:rPr sz="1800" dirty="0">
                <a:solidFill>
                  <a:srgbClr val="66330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Основной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формат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внеурочных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занятий</a:t>
            </a:r>
            <a:r>
              <a:rPr sz="1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«Разговоры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важном»</a:t>
            </a: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разговор</a:t>
            </a:r>
            <a:r>
              <a:rPr sz="1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(или)</a:t>
            </a:r>
            <a:r>
              <a:rPr sz="18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беседа</a:t>
            </a:r>
            <a:r>
              <a:rPr sz="18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b="1" spc="2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обучающимися.</a:t>
            </a:r>
            <a:r>
              <a:rPr sz="1800" b="1" spc="2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Основные</a:t>
            </a:r>
            <a:r>
              <a:rPr sz="18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темы</a:t>
            </a:r>
            <a:r>
              <a:rPr sz="1800" b="1" spc="28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занятий</a:t>
            </a:r>
            <a:r>
              <a:rPr sz="18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связаны</a:t>
            </a:r>
            <a:r>
              <a:rPr sz="1800" b="1" spc="29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8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с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важнейшими</a:t>
            </a:r>
            <a:r>
              <a:rPr sz="18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аспектами</a:t>
            </a:r>
            <a:r>
              <a:rPr sz="1800" b="1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жизни</a:t>
            </a:r>
            <a:r>
              <a:rPr sz="1800" b="1" spc="3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человека</a:t>
            </a:r>
            <a:r>
              <a:rPr sz="1800" b="1" spc="3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800" b="1" spc="3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современной</a:t>
            </a:r>
            <a:r>
              <a:rPr sz="1800" b="1" spc="3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России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sz="1800" b="1" spc="3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знанием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родной</a:t>
            </a:r>
            <a:r>
              <a:rPr sz="1800" b="1" spc="27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истории</a:t>
            </a:r>
            <a:r>
              <a:rPr sz="1800" b="1" spc="27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spc="27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пониманием</a:t>
            </a:r>
            <a:r>
              <a:rPr sz="1800" b="1" spc="27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сложностей</a:t>
            </a:r>
            <a:r>
              <a:rPr sz="1800" b="1" spc="27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современного</a:t>
            </a:r>
            <a:r>
              <a:rPr sz="1800" b="1" spc="28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мира,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техническим</a:t>
            </a:r>
            <a:r>
              <a:rPr sz="1800" b="1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прогрессом</a:t>
            </a:r>
            <a:r>
              <a:rPr sz="1800" b="1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сохранением</a:t>
            </a:r>
            <a:r>
              <a:rPr sz="1800" b="1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природы,</a:t>
            </a:r>
            <a:r>
              <a:rPr sz="1800" b="1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ориентацией</a:t>
            </a:r>
            <a:r>
              <a:rPr sz="1800" b="1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b="1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мировой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художественной</a:t>
            </a:r>
            <a:r>
              <a:rPr sz="18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культуре</a:t>
            </a:r>
            <a:r>
              <a:rPr sz="1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повседневной</a:t>
            </a:r>
            <a:r>
              <a:rPr sz="1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культуре</a:t>
            </a:r>
            <a:r>
              <a:rPr sz="1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8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я,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доброжелательным</a:t>
            </a:r>
            <a:r>
              <a:rPr sz="1800" b="1" spc="24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отношением</a:t>
            </a:r>
            <a:r>
              <a:rPr sz="1800" b="1" spc="24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b="1" spc="25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окружающим</a:t>
            </a:r>
            <a:r>
              <a:rPr sz="1800" b="1" spc="24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spc="24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ответственным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отношением</a:t>
            </a:r>
            <a:r>
              <a:rPr sz="1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собственным</a:t>
            </a:r>
            <a:r>
              <a:rPr sz="18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800" b="1" spc="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b="1" spc="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b="1" spc="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800" b="1" spc="-96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500" spc="67" baseline="13888" dirty="0" smtClean="0">
                <a:latin typeface="Verdana"/>
                <a:cs typeface="Verdana"/>
              </a:rPr>
              <a:t>1</a:t>
            </a:r>
            <a:r>
              <a:rPr sz="1500" spc="-337" baseline="13888" dirty="0" smtClean="0">
                <a:latin typeface="Verdana"/>
                <a:cs typeface="Verdana"/>
              </a:rPr>
              <a:t>6</a:t>
            </a:r>
            <a:r>
              <a:rPr sz="1800" b="1" spc="-7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500" spc="67" baseline="13888" dirty="0" smtClean="0">
                <a:latin typeface="Verdana"/>
                <a:cs typeface="Verdana"/>
              </a:rPr>
              <a:t>.</a:t>
            </a:r>
            <a:r>
              <a:rPr sz="1500" spc="-397" baseline="13888" dirty="0" smtClean="0">
                <a:latin typeface="Verdana"/>
                <a:cs typeface="Verdana"/>
              </a:rPr>
              <a:t>0</a:t>
            </a:r>
            <a:r>
              <a:rPr sz="1800" b="1" spc="-5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500" spc="-52" baseline="13888" dirty="0" smtClean="0">
                <a:latin typeface="Verdana"/>
                <a:cs typeface="Verdana"/>
              </a:rPr>
              <a:t>2</a:t>
            </a:r>
            <a:r>
              <a:rPr sz="1800" b="1" spc="-11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500" spc="67" baseline="13888" dirty="0" smtClean="0">
                <a:latin typeface="Verdana"/>
                <a:cs typeface="Verdana"/>
              </a:rPr>
              <a:t>.2</a:t>
            </a:r>
            <a:r>
              <a:rPr sz="1500" spc="-817" baseline="13888" dirty="0" smtClean="0">
                <a:latin typeface="Verdana"/>
                <a:cs typeface="Verdana"/>
              </a:rPr>
              <a:t>0</a:t>
            </a:r>
            <a:r>
              <a:rPr sz="1800" b="1" spc="155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1500" spc="67" baseline="13888" dirty="0" smtClean="0">
                <a:latin typeface="Verdana"/>
                <a:cs typeface="Verdana"/>
              </a:rPr>
              <a:t>23</a:t>
            </a:r>
            <a:endParaRPr sz="1500" baseline="13888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48954"/>
            <a:ext cx="7659115" cy="53469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4935">
              <a:lnSpc>
                <a:spcPct val="107100"/>
              </a:lnSpc>
              <a:spcBef>
                <a:spcPts val="105"/>
              </a:spcBef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Письмо</a:t>
            </a:r>
            <a:r>
              <a:rPr sz="18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Министерства</a:t>
            </a:r>
            <a:r>
              <a:rPr sz="18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просвещения</a:t>
            </a:r>
            <a:r>
              <a:rPr sz="18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РФ</a:t>
            </a:r>
            <a:r>
              <a:rPr sz="18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от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15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августа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2022 </a:t>
            </a: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г.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03-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1190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«О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направлении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методических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рекомендаций»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(по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реализации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цикла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внеурочных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занятий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«Разговоры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важном»)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800" dirty="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spcBef>
                <a:spcPts val="5"/>
              </a:spcBef>
            </a:pPr>
            <a:endParaRPr lang="ru-RU" sz="1800" dirty="0" smtClean="0">
              <a:solidFill>
                <a:srgbClr val="001F5F"/>
              </a:solidFill>
              <a:latin typeface="Microsoft Sans Serif"/>
              <a:cs typeface="Microsoft Sans Serif"/>
            </a:endParaRPr>
          </a:p>
          <a:p>
            <a:pPr marL="203200">
              <a:lnSpc>
                <a:spcPct val="100000"/>
              </a:lnSpc>
              <a:spcBef>
                <a:spcPts val="5"/>
              </a:spcBef>
            </a:pPr>
            <a:r>
              <a:rPr sz="180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1</a:t>
            </a:r>
            <a:r>
              <a:rPr sz="1800" spc="-3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час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неделю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из</a:t>
            </a:r>
            <a:r>
              <a:rPr sz="18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возможных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 10</a:t>
            </a:r>
            <a:r>
              <a:rPr sz="18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 err="1">
                <a:solidFill>
                  <a:srgbClr val="C00000"/>
                </a:solidFill>
                <a:latin typeface="Microsoft Sans Serif"/>
                <a:cs typeface="Microsoft Sans Serif"/>
              </a:rPr>
              <a:t>часов</a:t>
            </a:r>
            <a:r>
              <a:rPr sz="18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 err="1" smtClean="0">
                <a:solidFill>
                  <a:srgbClr val="001F5F"/>
                </a:solidFill>
                <a:latin typeface="Microsoft Sans Serif"/>
                <a:cs typeface="Microsoft Sans Serif"/>
              </a:rPr>
              <a:t>внеурочно</a:t>
            </a:r>
            <a:r>
              <a:rPr lang="ru-RU" sz="1800" spc="-1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й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886460">
              <a:lnSpc>
                <a:spcPct val="107200"/>
              </a:lnSpc>
            </a:pP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8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рекомендуется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отводить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внеурочное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занятие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"Разговоры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важном".</a:t>
            </a:r>
            <a:endParaRPr sz="1800" dirty="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spcBef>
                <a:spcPts val="14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Проект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"Разговоры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важном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"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направлен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развитие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6900"/>
              </a:lnSpc>
              <a:spcBef>
                <a:spcPts val="5"/>
              </a:spcBef>
            </a:pP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ценностного</a:t>
            </a:r>
            <a:r>
              <a:rPr sz="18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отношения</a:t>
            </a:r>
            <a:r>
              <a:rPr sz="18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школьников</a:t>
            </a:r>
            <a:r>
              <a:rPr sz="1800" spc="-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к</a:t>
            </a:r>
            <a:r>
              <a:rPr sz="1800" spc="-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своей</a:t>
            </a:r>
            <a:r>
              <a:rPr sz="18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родине</a:t>
            </a:r>
            <a:r>
              <a:rPr sz="1800" spc="-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-</a:t>
            </a:r>
            <a:r>
              <a:rPr sz="1800" spc="-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России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, населяющим</a:t>
            </a:r>
            <a:r>
              <a:rPr sz="18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ее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людям,</a:t>
            </a:r>
            <a:r>
              <a:rPr sz="18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ее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уникальной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истории,</a:t>
            </a:r>
            <a:r>
              <a:rPr sz="18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богатой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природе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великой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культуре.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L="12700" marR="80645">
              <a:lnSpc>
                <a:spcPct val="107200"/>
              </a:lnSpc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Ответственными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за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организацию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проведение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внеурочных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занятий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"Разговоры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важном"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являются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классные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руководители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советники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воспитанию…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Проведение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34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занятий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течение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учебного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года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оплачивается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как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34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часа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внеурочной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деятельности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827" y="0"/>
            <a:ext cx="8136813" cy="523220"/>
          </a:xfrm>
        </p:spPr>
        <p:txBody>
          <a:bodyPr/>
          <a:lstStyle/>
          <a:p>
            <a:r>
              <a:rPr lang="ru-RU" sz="1600" spc="-140" dirty="0">
                <a:solidFill>
                  <a:srgbClr val="CC3300"/>
                </a:solidFill>
              </a:rPr>
              <a:t>ООП </a:t>
            </a:r>
            <a:r>
              <a:rPr lang="ru-RU" sz="1600" spc="-140" dirty="0" smtClean="0">
                <a:solidFill>
                  <a:srgbClr val="CC3300"/>
                </a:solidFill>
              </a:rPr>
              <a:t>НОО МОУ СОШ №32</a:t>
            </a:r>
            <a:r>
              <a:rPr lang="ru-RU" sz="1600" spc="-140" dirty="0">
                <a:solidFill>
                  <a:srgbClr val="CC3300"/>
                </a:solidFill>
              </a:rPr>
              <a:t/>
            </a:r>
            <a:br>
              <a:rPr lang="ru-RU" sz="1600" spc="-140" dirty="0">
                <a:solidFill>
                  <a:srgbClr val="CC3300"/>
                </a:solidFill>
              </a:rPr>
            </a:br>
            <a:r>
              <a:rPr lang="ru-RU" sz="1800" dirty="0"/>
              <a:t>4.3. ПЛАН ВНЕУРОЧНОЙ </a:t>
            </a:r>
            <a:r>
              <a:rPr lang="ru-RU" sz="1800" dirty="0" smtClean="0"/>
              <a:t>ДЕЯТЕЛЬНОСТИ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6491" y="1605788"/>
            <a:ext cx="4418330" cy="27699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66507"/>
              </p:ext>
            </p:extLst>
          </p:nvPr>
        </p:nvGraphicFramePr>
        <p:xfrm>
          <a:off x="527050" y="685792"/>
          <a:ext cx="7854951" cy="563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2056">
                  <a:extLst>
                    <a:ext uri="{9D8B030D-6E8A-4147-A177-3AD203B41FA5}">
                      <a16:colId xmlns:a16="http://schemas.microsoft.com/office/drawing/2014/main" val="3942462768"/>
                    </a:ext>
                  </a:extLst>
                </a:gridCol>
                <a:gridCol w="2696345">
                  <a:extLst>
                    <a:ext uri="{9D8B030D-6E8A-4147-A177-3AD203B41FA5}">
                      <a16:colId xmlns:a16="http://schemas.microsoft.com/office/drawing/2014/main" val="1325510414"/>
                    </a:ext>
                  </a:extLst>
                </a:gridCol>
                <a:gridCol w="1036550">
                  <a:extLst>
                    <a:ext uri="{9D8B030D-6E8A-4147-A177-3AD203B41FA5}">
                      <a16:colId xmlns:a16="http://schemas.microsoft.com/office/drawing/2014/main" val="4228404310"/>
                    </a:ext>
                  </a:extLst>
                </a:gridCol>
              </a:tblGrid>
              <a:tr h="808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Направление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внеурочной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Форма организации внеурочной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Кол-во часов в неделю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extLst>
                  <a:ext uri="{0D108BD9-81ED-4DB2-BD59-A6C34878D82A}">
                    <a16:rowId xmlns:a16="http://schemas.microsoft.com/office/drawing/2014/main" val="1173850941"/>
                  </a:ext>
                </a:extLst>
              </a:tr>
              <a:tr h="563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Спортивно-оздоровительная деятельность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Мероприятия  плана воспитательной деятельности*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extLst>
                  <a:ext uri="{0D108BD9-81ED-4DB2-BD59-A6C34878D82A}">
                    <a16:rowId xmlns:a16="http://schemas.microsoft.com/office/drawing/2014/main" val="3050556993"/>
                  </a:ext>
                </a:extLst>
              </a:tr>
              <a:tr h="563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Проектно-исследовательская деятельность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Мероприятия  плана воспитательной деятельности*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extLst>
                  <a:ext uri="{0D108BD9-81ED-4DB2-BD59-A6C34878D82A}">
                    <a16:rowId xmlns:a16="http://schemas.microsoft.com/office/drawing/2014/main" val="2149537508"/>
                  </a:ext>
                </a:extLst>
              </a:tr>
              <a:tr h="56349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Коммуникативная деятельность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«Разговоры о важном»***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extLst>
                  <a:ext uri="{0D108BD9-81ED-4DB2-BD59-A6C34878D82A}">
                    <a16:rowId xmlns:a16="http://schemas.microsoft.com/office/drawing/2014/main" val="4036774194"/>
                  </a:ext>
                </a:extLst>
              </a:tr>
              <a:tr h="563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Курс «Финансовая грамотность – надежный вклад в будущее»***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extLst>
                  <a:ext uri="{0D108BD9-81ED-4DB2-BD59-A6C34878D82A}">
                    <a16:rowId xmlns:a16="http://schemas.microsoft.com/office/drawing/2014/main" val="127317727"/>
                  </a:ext>
                </a:extLst>
              </a:tr>
              <a:tr h="563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Художественно-эстетическая творческая деятельность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Мероприятия  плана воспитательной деятельности*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extLst>
                  <a:ext uri="{0D108BD9-81ED-4DB2-BD59-A6C34878D82A}">
                    <a16:rowId xmlns:a16="http://schemas.microsoft.com/office/drawing/2014/main" val="2813428708"/>
                  </a:ext>
                </a:extLst>
              </a:tr>
              <a:tr h="563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Информационная культура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Мероприятия  плана воспитательной деятельности*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extLst>
                  <a:ext uri="{0D108BD9-81ED-4DB2-BD59-A6C34878D82A}">
                    <a16:rowId xmlns:a16="http://schemas.microsoft.com/office/drawing/2014/main" val="3849566425"/>
                  </a:ext>
                </a:extLst>
              </a:tr>
              <a:tr h="563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Интеллектуальные марафоны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Мероприятия  плана воспитательной деятельности*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extLst>
                  <a:ext uri="{0D108BD9-81ED-4DB2-BD59-A6C34878D82A}">
                    <a16:rowId xmlns:a16="http://schemas.microsoft.com/office/drawing/2014/main" val="1900469199"/>
                  </a:ext>
                </a:extLst>
              </a:tr>
              <a:tr h="563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"Учение с увлечением!"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Мероприятия  плана воспитательной деятельности*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extLst>
                  <a:ext uri="{0D108BD9-81ED-4DB2-BD59-A6C34878D82A}">
                    <a16:rowId xmlns:a16="http://schemas.microsoft.com/office/drawing/2014/main" val="1986950347"/>
                  </a:ext>
                </a:extLst>
              </a:tr>
              <a:tr h="32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Итого: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5" marR="22625" marT="22625" marB="22625"/>
                </a:tc>
                <a:extLst>
                  <a:ext uri="{0D108BD9-81ED-4DB2-BD59-A6C34878D82A}">
                    <a16:rowId xmlns:a16="http://schemas.microsoft.com/office/drawing/2014/main" val="19616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70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71515"/>
              </p:ext>
            </p:extLst>
          </p:nvPr>
        </p:nvGraphicFramePr>
        <p:xfrm>
          <a:off x="381000" y="228600"/>
          <a:ext cx="8305800" cy="6188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923">
                  <a:extLst>
                    <a:ext uri="{9D8B030D-6E8A-4147-A177-3AD203B41FA5}">
                      <a16:colId xmlns:a16="http://schemas.microsoft.com/office/drawing/2014/main" val="1196686944"/>
                    </a:ext>
                  </a:extLst>
                </a:gridCol>
                <a:gridCol w="1797744">
                  <a:extLst>
                    <a:ext uri="{9D8B030D-6E8A-4147-A177-3AD203B41FA5}">
                      <a16:colId xmlns:a16="http://schemas.microsoft.com/office/drawing/2014/main" val="1628891470"/>
                    </a:ext>
                  </a:extLst>
                </a:gridCol>
                <a:gridCol w="2530854">
                  <a:extLst>
                    <a:ext uri="{9D8B030D-6E8A-4147-A177-3AD203B41FA5}">
                      <a16:colId xmlns:a16="http://schemas.microsoft.com/office/drawing/2014/main" val="3361876571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991044372"/>
                    </a:ext>
                  </a:extLst>
                </a:gridCol>
                <a:gridCol w="369169">
                  <a:extLst>
                    <a:ext uri="{9D8B030D-6E8A-4147-A177-3AD203B41FA5}">
                      <a16:colId xmlns:a16="http://schemas.microsoft.com/office/drawing/2014/main" val="1966572134"/>
                    </a:ext>
                  </a:extLst>
                </a:gridCol>
                <a:gridCol w="376490">
                  <a:extLst>
                    <a:ext uri="{9D8B030D-6E8A-4147-A177-3AD203B41FA5}">
                      <a16:colId xmlns:a16="http://schemas.microsoft.com/office/drawing/2014/main" val="3402351863"/>
                    </a:ext>
                  </a:extLst>
                </a:gridCol>
                <a:gridCol w="437147">
                  <a:extLst>
                    <a:ext uri="{9D8B030D-6E8A-4147-A177-3AD203B41FA5}">
                      <a16:colId xmlns:a16="http://schemas.microsoft.com/office/drawing/2014/main" val="2370630854"/>
                    </a:ext>
                  </a:extLst>
                </a:gridCol>
                <a:gridCol w="437147">
                  <a:extLst>
                    <a:ext uri="{9D8B030D-6E8A-4147-A177-3AD203B41FA5}">
                      <a16:colId xmlns:a16="http://schemas.microsoft.com/office/drawing/2014/main" val="4107911437"/>
                    </a:ext>
                  </a:extLst>
                </a:gridCol>
              </a:tblGrid>
              <a:tr h="277036">
                <a:tc rowSpan="2">
                  <a:txBody>
                    <a:bodyPr/>
                    <a:lstStyle/>
                    <a:p>
                      <a:pPr marL="344805" marR="431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Направление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 rowSpan="2">
                  <a:txBody>
                    <a:bodyPr/>
                    <a:lstStyle/>
                    <a:p>
                      <a:pPr marL="344805" marR="425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Название программы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 rowSpan="2">
                  <a:txBody>
                    <a:bodyPr/>
                    <a:lstStyle/>
                    <a:p>
                      <a:pPr marL="344805" marR="450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Форма реализации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 gridSpan="5">
                  <a:txBody>
                    <a:bodyPr/>
                    <a:lstStyle/>
                    <a:p>
                      <a:pPr marL="12065" marR="13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часов в неделю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846792"/>
                  </a:ext>
                </a:extLst>
              </a:tr>
              <a:tr h="295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5-й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2413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6-й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111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7-й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683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8-й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7302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9-й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extLst>
                  <a:ext uri="{0D108BD9-81ED-4DB2-BD59-A6C34878D82A}">
                    <a16:rowId xmlns:a16="http://schemas.microsoft.com/office/drawing/2014/main" val="1047921974"/>
                  </a:ext>
                </a:extLst>
              </a:tr>
              <a:tr h="200756">
                <a:tc>
                  <a:txBody>
                    <a:bodyPr/>
                    <a:lstStyle/>
                    <a:p>
                      <a:pPr marL="3175" marR="1143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Внеурочные занятия патриотической, нравственной и экологической тематики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«Разговоры о важном»***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175" marR="12001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Разговор или беседа с обучающимися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469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444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469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444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 marL="29764" marR="11513" marT="3089" marB="0"/>
                </a:tc>
                <a:extLst>
                  <a:ext uri="{0D108BD9-81ED-4DB2-BD59-A6C34878D82A}">
                    <a16:rowId xmlns:a16="http://schemas.microsoft.com/office/drawing/2014/main" val="466090506"/>
                  </a:ext>
                </a:extLst>
              </a:tr>
              <a:tr h="298799">
                <a:tc>
                  <a:txBody>
                    <a:bodyPr/>
                    <a:lstStyle/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Внеурочная деятельность по учебным предметам ООП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12001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Мероприятия рабочей программы воспитания *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Предметные недели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683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937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4318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0,5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 </a:t>
                      </a:r>
                    </a:p>
                  </a:txBody>
                  <a:tcPr marL="29764" marR="11513" marT="3089" marB="0"/>
                </a:tc>
                <a:extLst>
                  <a:ext uri="{0D108BD9-81ED-4DB2-BD59-A6C34878D82A}">
                    <a16:rowId xmlns:a16="http://schemas.microsoft.com/office/drawing/2014/main" val="3682327095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marL="3175" marR="120015" indent="-6350" algn="l">
                        <a:lnSpc>
                          <a:spcPct val="99000"/>
                        </a:lnSpc>
                        <a:spcAft>
                          <a:spcPts val="270"/>
                        </a:spcAft>
                      </a:pPr>
                      <a:r>
                        <a:rPr lang="ru-RU" sz="800">
                          <a:effectLst/>
                        </a:rPr>
                        <a:t>Внеурочная деятельность по формированию </a:t>
                      </a:r>
                    </a:p>
                    <a:p>
                      <a:pPr marL="3175" marR="12001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функциональной грамотности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12001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«Россия — мои горизонты» ***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Курс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469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444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469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444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 marL="29764" marR="11513" marT="3089" marB="0"/>
                </a:tc>
                <a:extLst>
                  <a:ext uri="{0D108BD9-81ED-4DB2-BD59-A6C34878D82A}">
                    <a16:rowId xmlns:a16="http://schemas.microsoft.com/office/drawing/2014/main" val="2196761896"/>
                  </a:ext>
                </a:extLst>
              </a:tr>
              <a:tr h="492532">
                <a:tc>
                  <a:txBody>
                    <a:bodyPr/>
                    <a:lstStyle/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Внеурочная деятельность по развитию личности, ее способностей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«Я принимаю вызов» *** </a:t>
                      </a:r>
                    </a:p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Мероприятия рабочей программы воспитания *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Курс  </a:t>
                      </a:r>
                    </a:p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Социальные практики, в том числе волонтерство, общественно полезная деятельность, профессиональные пробы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469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444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469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444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 marL="29764" marR="11513" marT="3089" marB="0"/>
                </a:tc>
                <a:extLst>
                  <a:ext uri="{0D108BD9-81ED-4DB2-BD59-A6C34878D82A}">
                    <a16:rowId xmlns:a16="http://schemas.microsoft.com/office/drawing/2014/main" val="3765358309"/>
                  </a:ext>
                </a:extLst>
              </a:tr>
              <a:tr h="298799">
                <a:tc>
                  <a:txBody>
                    <a:bodyPr/>
                    <a:lstStyle/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Внеурочная деятельность по реализации воспитательных мероприятий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12001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Мероприятия рабочей программы воспитания *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Культурные и социальные практики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683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937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4318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 </a:t>
                      </a:r>
                    </a:p>
                  </a:txBody>
                  <a:tcPr marL="29764" marR="11513" marT="3089" marB="0"/>
                </a:tc>
                <a:extLst>
                  <a:ext uri="{0D108BD9-81ED-4DB2-BD59-A6C34878D82A}">
                    <a16:rowId xmlns:a16="http://schemas.microsoft.com/office/drawing/2014/main" val="1283800680"/>
                  </a:ext>
                </a:extLst>
              </a:tr>
              <a:tr h="823819">
                <a:tc>
                  <a:txBody>
                    <a:bodyPr/>
                    <a:lstStyle/>
                    <a:p>
                      <a:pPr marL="3175" marR="16002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Внеурочная деятельность по организации деятельности ученических сообществ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44805" marR="12001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Мероприятия рабочей </a:t>
                      </a:r>
                    </a:p>
                    <a:p>
                      <a:pPr marL="344805" marR="12001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программы воспитания * </a:t>
                      </a:r>
                    </a:p>
                    <a:p>
                      <a:pPr marL="344805" marR="12001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Мероприятия детских общественных объединений 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175" marR="12001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Подготовка и проведение коллективных дел масштаба ученического коллектива или общешкольных мероприятий и др. </a:t>
                      </a:r>
                    </a:p>
                    <a:p>
                      <a:pPr marL="3175" marR="12001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Участие в деятельности РДДМ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683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3937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4318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1513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 </a:t>
                      </a:r>
                    </a:p>
                  </a:txBody>
                  <a:tcPr marL="29764" marR="11513" marT="3089" marB="0"/>
                </a:tc>
                <a:extLst>
                  <a:ext uri="{0D108BD9-81ED-4DB2-BD59-A6C34878D82A}">
                    <a16:rowId xmlns:a16="http://schemas.microsoft.com/office/drawing/2014/main" val="3386667133"/>
                  </a:ext>
                </a:extLst>
              </a:tr>
              <a:tr h="393999">
                <a:tc>
                  <a:txBody>
                    <a:bodyPr/>
                    <a:lstStyle/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Внеурочная деятельность по обеспечению учебной деятельности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44805" marR="12001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Мероприятия рабочей программы воспитания *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Организационные собрания, взаимодействие с родителями по обеспечению успешной реализации образовательной программы и др.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683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937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4318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 </a:t>
                      </a:r>
                    </a:p>
                  </a:txBody>
                  <a:tcPr marL="29764" marR="19656" marT="3089" marB="0"/>
                </a:tc>
                <a:extLst>
                  <a:ext uri="{0D108BD9-81ED-4DB2-BD59-A6C34878D82A}">
                    <a16:rowId xmlns:a16="http://schemas.microsoft.com/office/drawing/2014/main" val="627635423"/>
                  </a:ext>
                </a:extLst>
              </a:tr>
              <a:tr h="1001333">
                <a:tc>
                  <a:txBody>
                    <a:bodyPr/>
                    <a:lstStyle/>
                    <a:p>
                      <a:pPr marL="3175" marR="120015" indent="-6350" algn="just">
                        <a:lnSpc>
                          <a:spcPct val="112000"/>
                        </a:lnSpc>
                        <a:spcAft>
                          <a:spcPts val="260"/>
                        </a:spcAft>
                      </a:pPr>
                      <a:r>
                        <a:rPr lang="ru-RU" sz="800">
                          <a:effectLst/>
                        </a:rPr>
                        <a:t>Внеурочная деятельность по организации педагогической </a:t>
                      </a:r>
                    </a:p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поддержки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ru-RU" sz="800">
                          <a:effectLst/>
                        </a:rPr>
                        <a:t>Мероприятия рабочей </a:t>
                      </a:r>
                    </a:p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программы воспитания * </a:t>
                      </a:r>
                    </a:p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Деятельность Центра </a:t>
                      </a:r>
                    </a:p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ППМС помощи, Центра здоровьесбережения, Школьной службы примирения*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175" marR="19494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Проектирование индивидуальных образовательных маршрутов, работа социальных педагогов, педагогов-психологов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683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937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4318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 </a:t>
                      </a:r>
                    </a:p>
                  </a:txBody>
                  <a:tcPr marL="29764" marR="19656" marT="3089" marB="0"/>
                </a:tc>
                <a:extLst>
                  <a:ext uri="{0D108BD9-81ED-4DB2-BD59-A6C34878D82A}">
                    <a16:rowId xmlns:a16="http://schemas.microsoft.com/office/drawing/2014/main" val="1137841434"/>
                  </a:ext>
                </a:extLst>
              </a:tr>
              <a:tr h="1019087">
                <a:tc>
                  <a:txBody>
                    <a:bodyPr/>
                    <a:lstStyle/>
                    <a:p>
                      <a:pPr marL="3175" marR="14160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Внеурочная деятельность по обеспечению благополучия детей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135"/>
                        </a:spcAft>
                      </a:pPr>
                      <a:r>
                        <a:rPr lang="ru-RU" sz="800">
                          <a:effectLst/>
                        </a:rPr>
                        <a:t>Мероприятия рабочей </a:t>
                      </a:r>
                    </a:p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программы воспитания * </a:t>
                      </a:r>
                    </a:p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Деятельность Центра </a:t>
                      </a:r>
                    </a:p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ППМС помощи, Центра здоровьесбережения, Школьной службы примирения*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Здоровьесберегающие</a:t>
                      </a:r>
                      <a:r>
                        <a:rPr lang="ru-RU" sz="800" dirty="0">
                          <a:effectLst/>
                        </a:rPr>
                        <a:t> практики, профилактические мероприятия, работа службы медиации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683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0,5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937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4318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4889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 </a:t>
                      </a:r>
                    </a:p>
                  </a:txBody>
                  <a:tcPr marL="29764" marR="19656" marT="3089" marB="0"/>
                </a:tc>
                <a:extLst>
                  <a:ext uri="{0D108BD9-81ED-4DB2-BD59-A6C34878D82A}">
                    <a16:rowId xmlns:a16="http://schemas.microsoft.com/office/drawing/2014/main" val="2774495774"/>
                  </a:ext>
                </a:extLst>
              </a:tr>
              <a:tr h="142548">
                <a:tc gridSpan="2">
                  <a:txBody>
                    <a:bodyPr/>
                    <a:lstStyle/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Недельный объем внеурочной деятельности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44805" marR="292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44805" marR="260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44805" marR="285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44805" marR="260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44805" marR="260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extLst>
                  <a:ext uri="{0D108BD9-81ED-4DB2-BD59-A6C34878D82A}">
                    <a16:rowId xmlns:a16="http://schemas.microsoft.com/office/drawing/2014/main" val="373825619"/>
                  </a:ext>
                </a:extLst>
              </a:tr>
              <a:tr h="295468">
                <a:tc gridSpan="2">
                  <a:txBody>
                    <a:bodyPr/>
                    <a:lstStyle/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внеурочной деятельности за год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1524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204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1841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204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21590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204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2730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204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6413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204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extLst>
                  <a:ext uri="{0D108BD9-81ED-4DB2-BD59-A6C34878D82A}">
                    <a16:rowId xmlns:a16="http://schemas.microsoft.com/office/drawing/2014/main" val="2993650158"/>
                  </a:ext>
                </a:extLst>
              </a:tr>
              <a:tr h="140427">
                <a:tc gridSpan="2">
                  <a:txBody>
                    <a:bodyPr/>
                    <a:lstStyle/>
                    <a:p>
                      <a:pPr marL="317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Общий объем внеурочной деятельности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>
                  <a:txBody>
                    <a:bodyPr/>
                    <a:lstStyle/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 gridSpan="2">
                  <a:txBody>
                    <a:bodyPr/>
                    <a:lstStyle/>
                    <a:p>
                      <a:pPr marL="33655" marR="1200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1020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805" marR="120015" indent="-6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4" marR="19656" marT="3089" marB="0"/>
                </a:tc>
                <a:extLst>
                  <a:ext uri="{0D108BD9-81ED-4DB2-BD59-A6C34878D82A}">
                    <a16:rowId xmlns:a16="http://schemas.microsoft.com/office/drawing/2014/main" val="303777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06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58826"/>
            <a:ext cx="7672704" cy="984885"/>
          </a:xfrm>
        </p:spPr>
        <p:txBody>
          <a:bodyPr/>
          <a:lstStyle/>
          <a:p>
            <a:r>
              <a:rPr lang="ru-RU" dirty="0" smtClean="0"/>
              <a:t>Рабочая программа</a:t>
            </a:r>
            <a:br>
              <a:rPr lang="ru-RU" dirty="0" smtClean="0"/>
            </a:br>
            <a:r>
              <a:rPr lang="ru-RU" dirty="0" smtClean="0"/>
              <a:t>курса внеурочной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6490" y="1605788"/>
            <a:ext cx="8312709" cy="6093976"/>
          </a:xfrm>
        </p:spPr>
        <p:txBody>
          <a:bodyPr/>
          <a:lstStyle/>
          <a:p>
            <a:pPr indent="-400050">
              <a:lnSpc>
                <a:spcPct val="150000"/>
              </a:lnSpc>
              <a:buAutoNum type="romanUcPeriod"/>
            </a:pPr>
            <a:r>
              <a:rPr lang="ru-RU" sz="2400" b="1" dirty="0" smtClean="0"/>
              <a:t>Пояснительная записка</a:t>
            </a:r>
          </a:p>
          <a:p>
            <a:pPr indent="-400050">
              <a:lnSpc>
                <a:spcPct val="150000"/>
              </a:lnSpc>
              <a:buFontTx/>
              <a:buAutoNum type="romanUcPeriod"/>
            </a:pPr>
            <a:r>
              <a:rPr lang="en-US" sz="2400" b="1" dirty="0" err="1" smtClean="0"/>
              <a:t>Общая</a:t>
            </a:r>
            <a:r>
              <a:rPr lang="en-US" sz="2400" b="1" dirty="0" smtClean="0"/>
              <a:t> </a:t>
            </a:r>
            <a:r>
              <a:rPr lang="en-US" sz="2400" b="1" dirty="0" err="1"/>
              <a:t>характеристика</a:t>
            </a:r>
            <a:r>
              <a:rPr lang="en-US" sz="2400" b="1" dirty="0"/>
              <a:t> </a:t>
            </a:r>
            <a:r>
              <a:rPr lang="en-US" sz="2400" b="1" dirty="0" err="1"/>
              <a:t>курса</a:t>
            </a:r>
            <a:endParaRPr lang="ru-RU" sz="2400" dirty="0"/>
          </a:p>
          <a:p>
            <a:pPr indent="-400050">
              <a:lnSpc>
                <a:spcPct val="150000"/>
              </a:lnSpc>
              <a:buFontTx/>
              <a:buAutoNum type="romanUcPeriod"/>
            </a:pPr>
            <a:r>
              <a:rPr lang="ru-RU" sz="2400" b="1" dirty="0" smtClean="0"/>
              <a:t>Тематическое </a:t>
            </a:r>
            <a:r>
              <a:rPr lang="ru-RU" sz="2400" b="1" dirty="0"/>
              <a:t>планирование</a:t>
            </a:r>
            <a:endParaRPr lang="ru-RU" sz="2400" dirty="0"/>
          </a:p>
          <a:p>
            <a:pPr indent="-400050">
              <a:lnSpc>
                <a:spcPct val="150000"/>
              </a:lnSpc>
              <a:buFontTx/>
              <a:buAutoNum type="romanUcPeriod"/>
            </a:pPr>
            <a:r>
              <a:rPr lang="ru-RU" sz="2400" b="1" dirty="0" smtClean="0"/>
              <a:t>Содержание </a:t>
            </a:r>
            <a:r>
              <a:rPr lang="ru-RU" sz="2400" b="1" dirty="0"/>
              <a:t>курса внеурочной деятельности</a:t>
            </a:r>
            <a:endParaRPr lang="ru-RU" sz="2400" dirty="0"/>
          </a:p>
          <a:p>
            <a:pPr indent="-400050">
              <a:lnSpc>
                <a:spcPct val="150000"/>
              </a:lnSpc>
              <a:buFontTx/>
              <a:buAutoNum type="romanUcPeriod"/>
            </a:pPr>
            <a:r>
              <a:rPr lang="ru-RU" sz="2400" b="1" dirty="0" smtClean="0"/>
              <a:t>Условия </a:t>
            </a:r>
            <a:r>
              <a:rPr lang="ru-RU" sz="2400" b="1" dirty="0"/>
              <a:t>реализации программы</a:t>
            </a:r>
            <a:endParaRPr lang="ru-RU" sz="2400" dirty="0"/>
          </a:p>
          <a:p>
            <a:pPr indent="-400050">
              <a:lnSpc>
                <a:spcPct val="150000"/>
              </a:lnSpc>
              <a:buFontTx/>
              <a:buAutoNum type="romanUcPeriod"/>
            </a:pPr>
            <a:r>
              <a:rPr lang="ru-RU" sz="2400" b="1" dirty="0" smtClean="0"/>
              <a:t>Ожидаемые </a:t>
            </a:r>
            <a:r>
              <a:rPr lang="ru-RU" sz="2400" b="1" dirty="0"/>
              <a:t>результаты освоения курса внеурочной деятельности и механизм отслеживания результата</a:t>
            </a:r>
          </a:p>
          <a:p>
            <a:pPr marL="400050" indent="-400050">
              <a:lnSpc>
                <a:spcPct val="150000"/>
              </a:lnSpc>
              <a:buFontTx/>
              <a:buAutoNum type="romanUcPeriod"/>
            </a:pPr>
            <a:r>
              <a:rPr lang="ru-RU" sz="2400" b="1" dirty="0"/>
              <a:t>Календарно-тематическое планирование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VIII</a:t>
            </a:r>
            <a:r>
              <a:rPr lang="ru-RU" sz="2400" b="1" dirty="0" smtClean="0"/>
              <a:t>. </a:t>
            </a:r>
            <a:r>
              <a:rPr lang="ru-RU" sz="2400" b="1" dirty="0"/>
              <a:t>Литература</a:t>
            </a:r>
          </a:p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pPr marL="400050" indent="-400050">
              <a:buAutoNum type="romanU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6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9109" y="3461100"/>
            <a:ext cx="8610600" cy="201295"/>
            <a:chOff x="228600" y="2889504"/>
            <a:chExt cx="8610600" cy="201295"/>
          </a:xfrm>
        </p:grpSpPr>
        <p:sp>
          <p:nvSpPr>
            <p:cNvPr id="3" name="object 3"/>
            <p:cNvSpPr/>
            <p:nvPr/>
          </p:nvSpPr>
          <p:spPr>
            <a:xfrm>
              <a:off x="228600" y="2889504"/>
              <a:ext cx="2870200" cy="201295"/>
            </a:xfrm>
            <a:custGeom>
              <a:avLst/>
              <a:gdLst/>
              <a:ahLst/>
              <a:cxnLst/>
              <a:rect l="l" t="t" r="r" b="b"/>
              <a:pathLst>
                <a:path w="2870200" h="201294">
                  <a:moveTo>
                    <a:pt x="2869692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2869692" y="201167"/>
                  </a:lnTo>
                  <a:lnTo>
                    <a:pt x="2869692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98292" y="2889504"/>
              <a:ext cx="2871470" cy="201295"/>
            </a:xfrm>
            <a:custGeom>
              <a:avLst/>
              <a:gdLst/>
              <a:ahLst/>
              <a:cxnLst/>
              <a:rect l="l" t="t" r="r" b="b"/>
              <a:pathLst>
                <a:path w="2871470" h="201294">
                  <a:moveTo>
                    <a:pt x="2871216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2871216" y="201167"/>
                  </a:lnTo>
                  <a:lnTo>
                    <a:pt x="2871216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9508" y="2889504"/>
              <a:ext cx="2870200" cy="201295"/>
            </a:xfrm>
            <a:custGeom>
              <a:avLst/>
              <a:gdLst/>
              <a:ahLst/>
              <a:cxnLst/>
              <a:rect l="l" t="t" r="r" b="b"/>
              <a:pathLst>
                <a:path w="2870200" h="201294">
                  <a:moveTo>
                    <a:pt x="2869691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2869691" y="201167"/>
                  </a:lnTo>
                  <a:lnTo>
                    <a:pt x="2869691" y="0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5740" y="1415096"/>
            <a:ext cx="7696708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ru-RU" spc="-10" dirty="0" smtClean="0">
                <a:solidFill>
                  <a:srgbClr val="C00000"/>
                </a:solidFill>
              </a:rPr>
              <a:t>Об </a:t>
            </a:r>
            <a:r>
              <a:rPr lang="ru-RU" spc="-10" dirty="0">
                <a:solidFill>
                  <a:srgbClr val="C00000"/>
                </a:solidFill>
              </a:rPr>
              <a:t>организации внеурочной деятельности </a:t>
            </a:r>
            <a:r>
              <a:rPr lang="ru-RU" spc="-10" dirty="0" smtClean="0">
                <a:solidFill>
                  <a:srgbClr val="C00000"/>
                </a:solidFill>
              </a:rPr>
              <a:t>в </a:t>
            </a:r>
            <a:r>
              <a:rPr lang="ru-RU" spc="-10" dirty="0">
                <a:solidFill>
                  <a:srgbClr val="C00000"/>
                </a:solidFill>
              </a:rPr>
              <a:t>рамках реализации обновленных ФГОС НОО, ФГОС ООО</a:t>
            </a:r>
            <a:endParaRPr spc="-10" dirty="0">
              <a:solidFill>
                <a:srgbClr val="C0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8969" y="4027371"/>
            <a:ext cx="620141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Тихонова Ирина Сергеевна,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заместитель директора по учебно-воспитательной работе МБОУ СОШ №32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0638" y="6264655"/>
            <a:ext cx="1983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50" dirty="0" smtClean="0">
                <a:latin typeface="Times New Roman"/>
                <a:cs typeface="Times New Roman"/>
              </a:rPr>
              <a:t>29</a:t>
            </a:r>
            <a:r>
              <a:rPr sz="1800" b="1" spc="-50" dirty="0" smtClean="0">
                <a:latin typeface="Times New Roman"/>
                <a:cs typeface="Times New Roman"/>
              </a:rPr>
              <a:t>.0</a:t>
            </a:r>
            <a:r>
              <a:rPr lang="ru-RU" sz="1800" b="1" spc="-50" dirty="0" smtClean="0">
                <a:latin typeface="Times New Roman"/>
                <a:cs typeface="Times New Roman"/>
              </a:rPr>
              <a:t>1</a:t>
            </a:r>
            <a:r>
              <a:rPr sz="1800" b="1" spc="-50" dirty="0" smtClean="0">
                <a:latin typeface="Times New Roman"/>
                <a:cs typeface="Times New Roman"/>
              </a:rPr>
              <a:t>.202</a:t>
            </a:r>
            <a:r>
              <a:rPr lang="ru-RU" sz="1800" b="1" spc="-50" dirty="0" smtClean="0">
                <a:latin typeface="Times New Roman"/>
                <a:cs typeface="Times New Roman"/>
              </a:rPr>
              <a:t>4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83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8670" y="258826"/>
            <a:ext cx="6604634" cy="743152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08915" algn="ctr">
              <a:lnSpc>
                <a:spcPct val="100000"/>
              </a:lnSpc>
              <a:spcBef>
                <a:spcPts val="515"/>
              </a:spcBef>
            </a:pPr>
            <a:r>
              <a:rPr sz="4400" spc="-140" dirty="0">
                <a:solidFill>
                  <a:srgbClr val="CC3300"/>
                </a:solidFill>
              </a:rPr>
              <a:t>Актуальные</a:t>
            </a:r>
            <a:r>
              <a:rPr sz="4400" spc="-100" dirty="0">
                <a:solidFill>
                  <a:srgbClr val="CC3300"/>
                </a:solidFill>
              </a:rPr>
              <a:t> </a:t>
            </a:r>
            <a:r>
              <a:rPr sz="4400" spc="-100" dirty="0" err="1">
                <a:solidFill>
                  <a:srgbClr val="CC3300"/>
                </a:solidFill>
              </a:rPr>
              <a:t>документы</a:t>
            </a:r>
            <a:r>
              <a:rPr sz="4400" spc="-100" dirty="0" smtClean="0">
                <a:solidFill>
                  <a:srgbClr val="CC3300"/>
                </a:solidFill>
              </a:rPr>
              <a:t>:</a:t>
            </a:r>
            <a:endParaRPr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2218818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Приказ </a:t>
            </a:r>
            <a:r>
              <a:rPr lang="ru-RU" sz="1800" b="1" dirty="0" smtClean="0">
                <a:solidFill>
                  <a:schemeClr val="tx2"/>
                </a:solidFill>
              </a:rPr>
              <a:t>Министерства просвещения Российской федерации </a:t>
            </a:r>
            <a:r>
              <a:rPr lang="ru-RU" sz="1800" b="1" dirty="0">
                <a:solidFill>
                  <a:schemeClr val="tx2"/>
                </a:solidFill>
              </a:rPr>
              <a:t>от 31.05.2021 № 286 «Об утверждении федерального государственного образовательного стандарта начального общего образования» </a:t>
            </a:r>
            <a:endParaRPr lang="ru-RU" sz="1800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r>
              <a:rPr lang="ru-RU" sz="1800" b="1" dirty="0" smtClean="0">
                <a:solidFill>
                  <a:schemeClr val="tx2"/>
                </a:solidFill>
              </a:rPr>
              <a:t>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" y="2514600"/>
            <a:ext cx="2761166" cy="20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8670" y="258826"/>
            <a:ext cx="6604634" cy="677108"/>
          </a:xfrm>
        </p:spPr>
        <p:txBody>
          <a:bodyPr/>
          <a:lstStyle/>
          <a:p>
            <a:r>
              <a:rPr lang="ru-RU" sz="4400" spc="-140" dirty="0">
                <a:solidFill>
                  <a:srgbClr val="CC3300"/>
                </a:solidFill>
              </a:rPr>
              <a:t>Актуальные документы: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8251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chemeClr val="tx2"/>
                </a:solidFill>
              </a:rPr>
              <a:t>Письмо </a:t>
            </a:r>
            <a:r>
              <a:rPr lang="ru-RU" sz="1800" b="1" dirty="0">
                <a:solidFill>
                  <a:schemeClr val="tx2"/>
                </a:solidFill>
              </a:rPr>
              <a:t>Министерства просвещения Российской Федерации от 05.07.2022г. №ТВ–1290/03 «О направлении методических рекомендаций» (Информационно-методическое письмо об организации внеурочной деятельности в рамках реализации обновленных федеральных государственных образовательных стандартов начального общего и основного общего образования</a:t>
            </a:r>
            <a:r>
              <a:rPr lang="ru-RU" sz="1800" b="1" dirty="0" smtClean="0">
                <a:solidFill>
                  <a:schemeClr val="tx2"/>
                </a:solidFill>
              </a:rPr>
              <a:t>);</a:t>
            </a:r>
          </a:p>
          <a:p>
            <a:pPr algn="l"/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endParaRPr lang="ru-RU" sz="1800" b="1" dirty="0">
              <a:solidFill>
                <a:schemeClr val="tx2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chemeClr val="tx2"/>
                </a:solidFill>
              </a:rPr>
              <a:t>Письмо </a:t>
            </a:r>
            <a:r>
              <a:rPr lang="ru-RU" sz="1800" b="1" dirty="0" err="1">
                <a:solidFill>
                  <a:schemeClr val="tx2"/>
                </a:solidFill>
              </a:rPr>
              <a:t>Минпросвещения</a:t>
            </a:r>
            <a:r>
              <a:rPr lang="ru-RU" sz="1800" b="1" dirty="0">
                <a:solidFill>
                  <a:schemeClr val="tx2"/>
                </a:solidFill>
              </a:rPr>
              <a:t> России от 17.06.2022 г. № 03-871 «Об организации занятий «Разговоры о важном</a:t>
            </a:r>
            <a:r>
              <a:rPr lang="ru-RU" sz="1800" b="1" dirty="0" smtClean="0">
                <a:solidFill>
                  <a:schemeClr val="tx2"/>
                </a:solidFill>
              </a:rPr>
              <a:t>»;</a:t>
            </a:r>
          </a:p>
          <a:p>
            <a:pPr marL="285750" indent="-285750" algn="l">
              <a:buFontTx/>
              <a:buChar char="-"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Письмо </a:t>
            </a:r>
            <a:r>
              <a:rPr lang="ru-RU" b="1" dirty="0">
                <a:solidFill>
                  <a:schemeClr val="tx2"/>
                </a:solidFill>
              </a:rPr>
              <a:t>Министерства просвещения России от 17.08.2023 N </a:t>
            </a:r>
            <a:r>
              <a:rPr lang="ru-RU" b="1" dirty="0" smtClean="0">
                <a:solidFill>
                  <a:schemeClr val="tx2"/>
                </a:solidFill>
              </a:rPr>
              <a:t>ДГ-  1773/05 </a:t>
            </a:r>
            <a:r>
              <a:rPr lang="ru-RU" b="1" dirty="0">
                <a:solidFill>
                  <a:schemeClr val="tx2"/>
                </a:solidFill>
              </a:rPr>
              <a:t>"О направлении </a:t>
            </a:r>
            <a:r>
              <a:rPr lang="ru-RU" b="1" dirty="0" smtClean="0">
                <a:solidFill>
                  <a:schemeClr val="tx2"/>
                </a:solidFill>
              </a:rPr>
              <a:t>информации«; </a:t>
            </a:r>
          </a:p>
          <a:p>
            <a:pPr marL="285750" indent="-285750" algn="l">
              <a:buFontTx/>
              <a:buChar char="-"/>
            </a:pPr>
            <a:endParaRPr lang="ru-RU" b="1" dirty="0">
              <a:solidFill>
                <a:schemeClr val="tx2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2"/>
                </a:solidFill>
              </a:rPr>
              <a:t>-   </a:t>
            </a:r>
            <a:r>
              <a:rPr lang="ru-RU" b="1" dirty="0" smtClean="0">
                <a:solidFill>
                  <a:schemeClr val="tx2"/>
                </a:solidFill>
              </a:rPr>
              <a:t>Методические </a:t>
            </a:r>
            <a:r>
              <a:rPr lang="ru-RU" b="1" dirty="0">
                <a:solidFill>
                  <a:schemeClr val="tx2"/>
                </a:solidFill>
              </a:rPr>
              <a:t>рекомендации по формированию     </a:t>
            </a:r>
            <a:r>
              <a:rPr lang="ru-RU" b="1" dirty="0" smtClean="0">
                <a:solidFill>
                  <a:schemeClr val="tx2"/>
                </a:solidFill>
              </a:rPr>
              <a:t>     функциональной </a:t>
            </a:r>
            <a:r>
              <a:rPr lang="ru-RU" b="1" dirty="0">
                <a:solidFill>
                  <a:schemeClr val="tx2"/>
                </a:solidFill>
              </a:rPr>
              <a:t>грамотности обучающихся ; 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140" dirty="0">
                <a:solidFill>
                  <a:srgbClr val="CC3300"/>
                </a:solidFill>
                <a:latin typeface="Times New Roman"/>
                <a:ea typeface="+mj-ea"/>
                <a:cs typeface="Times New Roman"/>
              </a:rPr>
              <a:t>Актуальные документы: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800" b="1" dirty="0" smtClean="0">
                <a:solidFill>
                  <a:schemeClr val="tx2"/>
                </a:solidFill>
              </a:rPr>
              <a:t>Санитарные </a:t>
            </a:r>
            <a:r>
              <a:rPr lang="ru-RU" sz="1800" b="1" dirty="0">
                <a:solidFill>
                  <a:schemeClr val="tx2"/>
                </a:solidFill>
              </a:rPr>
              <a:t>правила СП 2.4.3648-20 «Санитарно-эпидемиологические требования к организациям воспитания и обучения, отдыха и оздоровления детей и молодежи», утвержденных постановлением Главного государственного санитарного врача Российской Федерации от 28.09.2020 № 28 (далее – СП 2.4.3648-20); 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endParaRPr lang="ru-RU" sz="1800" b="1" dirty="0">
              <a:solidFill>
                <a:schemeClr val="tx2"/>
              </a:solidFill>
            </a:endParaRPr>
          </a:p>
          <a:p>
            <a:r>
              <a:rPr lang="ru-RU" sz="1800" b="1" dirty="0">
                <a:solidFill>
                  <a:schemeClr val="tx2"/>
                </a:solidFill>
              </a:rPr>
              <a:t>- </a:t>
            </a:r>
            <a:r>
              <a:rPr lang="ru-RU" sz="1800" b="1" dirty="0" smtClean="0">
                <a:solidFill>
                  <a:schemeClr val="tx2"/>
                </a:solidFill>
              </a:rPr>
              <a:t> Санитарные </a:t>
            </a:r>
            <a:r>
              <a:rPr lang="ru-RU" sz="1800" b="1" dirty="0">
                <a:solidFill>
                  <a:schemeClr val="tx2"/>
                </a:solidFill>
              </a:rPr>
              <a:t>правила и нормы СанПиН 1.2.3685-21 </a:t>
            </a:r>
            <a:r>
              <a:rPr lang="ru-RU" sz="1800" b="1" dirty="0" smtClean="0">
                <a:solidFill>
                  <a:schemeClr val="tx2"/>
                </a:solidFill>
              </a:rPr>
              <a:t>   «</a:t>
            </a:r>
            <a:r>
              <a:rPr lang="ru-RU" sz="1800" b="1" dirty="0">
                <a:solidFill>
                  <a:schemeClr val="tx2"/>
                </a:solidFill>
              </a:rPr>
              <a:t>Гигиенические нормативы и требования к обеспечению </a:t>
            </a:r>
            <a:r>
              <a:rPr lang="ru-RU" sz="1800" b="1" dirty="0" smtClean="0">
                <a:solidFill>
                  <a:schemeClr val="tx2"/>
                </a:solidFill>
              </a:rPr>
              <a:t>  безопасности </a:t>
            </a:r>
            <a:r>
              <a:rPr lang="ru-RU" sz="1800" b="1" dirty="0">
                <a:solidFill>
                  <a:schemeClr val="tx2"/>
                </a:solidFill>
              </a:rPr>
              <a:t>и (или) безвредности для человека факторов среды обитания», утвержденных постановлением Главного государственного санитарного врача Российской Федерации от 28.01.2021 № 2 (далее – СанПиН 1.2.3685- 21).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2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117" y="345694"/>
            <a:ext cx="479742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CC3300"/>
                </a:solidFill>
              </a:rPr>
              <a:t>Внеурочная</a:t>
            </a:r>
            <a:r>
              <a:rPr spc="-190" dirty="0">
                <a:solidFill>
                  <a:srgbClr val="CC3300"/>
                </a:solidFill>
              </a:rPr>
              <a:t> </a:t>
            </a:r>
            <a:r>
              <a:rPr spc="-70" dirty="0">
                <a:solidFill>
                  <a:srgbClr val="CC3300"/>
                </a:solidFill>
              </a:rPr>
              <a:t>деятельность: </a:t>
            </a:r>
            <a:r>
              <a:rPr spc="-10" dirty="0">
                <a:solidFill>
                  <a:srgbClr val="C00000"/>
                </a:solidFill>
              </a:rPr>
              <a:t>ФГОС</a:t>
            </a:r>
            <a:r>
              <a:rPr spc="-180" dirty="0">
                <a:solidFill>
                  <a:srgbClr val="C00000"/>
                </a:solidFill>
              </a:rPr>
              <a:t> </a:t>
            </a:r>
            <a:r>
              <a:rPr spc="95" dirty="0">
                <a:solidFill>
                  <a:srgbClr val="C00000"/>
                </a:solidFill>
              </a:rPr>
              <a:t>НОО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168" y="1656080"/>
            <a:ext cx="7963534" cy="4017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7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начального</a:t>
            </a:r>
            <a:r>
              <a:rPr sz="17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общего</a:t>
            </a:r>
            <a:r>
              <a:rPr sz="17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7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реализуются</a:t>
            </a:r>
            <a:r>
              <a:rPr sz="17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b="1" spc="-20" dirty="0">
                <a:solidFill>
                  <a:srgbClr val="001F5F"/>
                </a:solidFill>
                <a:latin typeface="Arial"/>
                <a:cs typeface="Arial"/>
              </a:rPr>
              <a:t>через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организацию</a:t>
            </a:r>
            <a:r>
              <a:rPr sz="1700" b="1" spc="3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образовательной</a:t>
            </a:r>
            <a:r>
              <a:rPr sz="17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деятельности</a:t>
            </a:r>
            <a:r>
              <a:rPr sz="1700" b="1" spc="4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(урочной</a:t>
            </a:r>
            <a:r>
              <a:rPr sz="17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внеурочной).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Внеурочная</a:t>
            </a:r>
            <a:r>
              <a:rPr sz="17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7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направлена</a:t>
            </a:r>
            <a:r>
              <a:rPr sz="17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7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достижение</a:t>
            </a:r>
            <a:r>
              <a:rPr sz="17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планируемых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700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результатов</a:t>
            </a:r>
            <a:r>
              <a:rPr sz="1700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освоения</a:t>
            </a:r>
            <a:r>
              <a:rPr sz="1700" u="sng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программы</a:t>
            </a:r>
            <a:r>
              <a:rPr sz="1700" u="sng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начального</a:t>
            </a:r>
            <a:r>
              <a:rPr sz="1700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общего</a:t>
            </a:r>
            <a:r>
              <a:rPr sz="1700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00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образования </a:t>
            </a:r>
            <a:r>
              <a:rPr sz="17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с</a:t>
            </a:r>
            <a:r>
              <a:rPr sz="1700" u="sng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учетом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выбора</a:t>
            </a:r>
            <a:r>
              <a:rPr sz="17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участниками</a:t>
            </a:r>
            <a:r>
              <a:rPr sz="17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образовательных</a:t>
            </a:r>
            <a:r>
              <a:rPr sz="17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отношений</a:t>
            </a:r>
            <a:r>
              <a:rPr sz="17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учебных</a:t>
            </a:r>
            <a:r>
              <a:rPr sz="1700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курсов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внеурочной</a:t>
            </a:r>
            <a:r>
              <a:rPr sz="1700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деятельности</a:t>
            </a:r>
            <a:r>
              <a:rPr sz="17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из</a:t>
            </a:r>
            <a:r>
              <a:rPr sz="17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перечня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r>
              <a:rPr sz="17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предлагаемого</a:t>
            </a:r>
            <a:r>
              <a:rPr sz="17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Организацией.</a:t>
            </a:r>
            <a:endParaRPr sz="1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17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7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Формы</a:t>
            </a:r>
            <a:r>
              <a:rPr sz="17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700" spc="-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7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деятельности,</a:t>
            </a:r>
            <a:r>
              <a:rPr sz="17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чередование</a:t>
            </a:r>
            <a:r>
              <a:rPr sz="17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урочной</a:t>
            </a:r>
            <a:r>
              <a:rPr sz="17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внеурочной</a:t>
            </a:r>
            <a:r>
              <a:rPr sz="17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деятельности</a:t>
            </a:r>
            <a:r>
              <a:rPr sz="17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</a:t>
            </a:r>
            <a:r>
              <a:rPr sz="1700" spc="-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700" spc="-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7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начального</a:t>
            </a:r>
            <a:r>
              <a:rPr sz="1700" spc="-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общего </a:t>
            </a:r>
            <a:r>
              <a:rPr sz="17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7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Организация</a:t>
            </a:r>
            <a:r>
              <a:rPr sz="17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определяет</a:t>
            </a:r>
            <a:r>
              <a:rPr sz="17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самостоятельно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.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7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Содержательный</a:t>
            </a:r>
            <a:r>
              <a:rPr sz="1700" b="1" u="sng" spc="-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раздел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  <a:p>
            <a:pPr marL="12700" marR="1163955" indent="60960">
              <a:lnSpc>
                <a:spcPct val="120000"/>
              </a:lnSpc>
            </a:pP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рабочие</a:t>
            </a:r>
            <a:r>
              <a:rPr sz="1700" spc="-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7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учебных</a:t>
            </a:r>
            <a:r>
              <a:rPr sz="17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курсов</a:t>
            </a:r>
            <a:r>
              <a:rPr sz="17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внеурочной</a:t>
            </a:r>
            <a:r>
              <a:rPr sz="17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деятельности </a:t>
            </a:r>
            <a:r>
              <a:rPr sz="17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Организационный</a:t>
            </a:r>
            <a:r>
              <a:rPr sz="17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раздел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17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План</a:t>
            </a:r>
            <a:r>
              <a:rPr sz="17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ВД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8670" y="175971"/>
            <a:ext cx="53905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C3300"/>
                </a:solidFill>
              </a:rPr>
              <a:t>Внеурочная</a:t>
            </a:r>
            <a:r>
              <a:rPr sz="3600" spc="-220" dirty="0">
                <a:solidFill>
                  <a:srgbClr val="CC3300"/>
                </a:solidFill>
              </a:rPr>
              <a:t> </a:t>
            </a:r>
            <a:r>
              <a:rPr sz="3600" spc="-85" dirty="0">
                <a:solidFill>
                  <a:srgbClr val="CC3300"/>
                </a:solidFill>
              </a:rPr>
              <a:t>деятельность: </a:t>
            </a:r>
            <a:r>
              <a:rPr sz="3600" dirty="0">
                <a:solidFill>
                  <a:srgbClr val="C00000"/>
                </a:solidFill>
              </a:rPr>
              <a:t>ФГОС</a:t>
            </a:r>
            <a:r>
              <a:rPr sz="3600" spc="-190" dirty="0">
                <a:solidFill>
                  <a:srgbClr val="C00000"/>
                </a:solidFill>
              </a:rPr>
              <a:t> </a:t>
            </a:r>
            <a:r>
              <a:rPr sz="3600" spc="-25" dirty="0">
                <a:solidFill>
                  <a:srgbClr val="C00000"/>
                </a:solidFill>
              </a:rPr>
              <a:t>ООО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0168" y="1727707"/>
            <a:ext cx="7877175" cy="4017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7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основного</a:t>
            </a:r>
            <a:r>
              <a:rPr sz="17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общего</a:t>
            </a:r>
            <a:r>
              <a:rPr sz="17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7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реализуются</a:t>
            </a:r>
            <a:r>
              <a:rPr sz="17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через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организацию</a:t>
            </a:r>
            <a:r>
              <a:rPr sz="1700" b="1" spc="3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образовательной</a:t>
            </a:r>
            <a:r>
              <a:rPr sz="17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деятельности</a:t>
            </a:r>
            <a:r>
              <a:rPr sz="1700" b="1" spc="4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(урочной</a:t>
            </a:r>
            <a:r>
              <a:rPr sz="17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внеурочной).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Внеурочная</a:t>
            </a:r>
            <a:r>
              <a:rPr sz="17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7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направлена</a:t>
            </a:r>
            <a:r>
              <a:rPr sz="17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нa</a:t>
            </a:r>
            <a:r>
              <a:rPr sz="17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достижение</a:t>
            </a:r>
            <a:r>
              <a:rPr sz="17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планируемых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700" b="1" spc="-25" dirty="0">
                <a:solidFill>
                  <a:srgbClr val="001F5F"/>
                </a:solidFill>
                <a:latin typeface="Arial"/>
                <a:cs typeface="Arial"/>
              </a:rPr>
              <a:t>результатов</a:t>
            </a:r>
            <a:r>
              <a:rPr sz="17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освоения</a:t>
            </a:r>
            <a:r>
              <a:rPr sz="17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программы</a:t>
            </a:r>
            <a:r>
              <a:rPr sz="17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основного</a:t>
            </a:r>
            <a:r>
              <a:rPr sz="17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общего</a:t>
            </a:r>
            <a:r>
              <a:rPr sz="17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7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учетом </a:t>
            </a:r>
            <a:r>
              <a:rPr sz="17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выбора</a:t>
            </a:r>
            <a:r>
              <a:rPr sz="17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участниками</a:t>
            </a:r>
            <a:r>
              <a:rPr sz="17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образовательных</a:t>
            </a:r>
            <a:r>
              <a:rPr sz="17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отношений</a:t>
            </a:r>
            <a:r>
              <a:rPr sz="1700" spc="-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учебных</a:t>
            </a:r>
            <a:r>
              <a:rPr sz="17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курсов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внеурочной</a:t>
            </a:r>
            <a:r>
              <a:rPr sz="17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деятельности</a:t>
            </a:r>
            <a:r>
              <a:rPr sz="17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из</a:t>
            </a:r>
            <a:r>
              <a:rPr sz="17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перечня,</a:t>
            </a:r>
            <a:r>
              <a:rPr sz="1700" u="sng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00" u="sng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предлагаемого</a:t>
            </a:r>
            <a:r>
              <a:rPr sz="1700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Организацией.</a:t>
            </a:r>
            <a:endParaRPr sz="1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1700">
              <a:latin typeface="Microsoft Sans Serif"/>
              <a:cs typeface="Microsoft Sans Serif"/>
            </a:endParaRPr>
          </a:p>
          <a:p>
            <a:pPr marL="12700" marR="348615">
              <a:lnSpc>
                <a:spcPct val="100000"/>
              </a:lnSpc>
            </a:pPr>
            <a:r>
              <a:rPr sz="17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Формы</a:t>
            </a:r>
            <a:r>
              <a:rPr sz="17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 деятельности,</a:t>
            </a:r>
            <a:r>
              <a:rPr sz="17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sz="17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7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7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7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7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001F5F"/>
                </a:solidFill>
                <a:latin typeface="Arial"/>
                <a:cs typeface="Arial"/>
              </a:rPr>
              <a:t>е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урочной</a:t>
            </a:r>
            <a:r>
              <a:rPr sz="17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внеурочной</a:t>
            </a:r>
            <a:r>
              <a:rPr sz="17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деятельности</a:t>
            </a:r>
            <a:r>
              <a:rPr sz="17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</a:t>
            </a:r>
            <a:r>
              <a:rPr sz="17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7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программы основного</a:t>
            </a:r>
            <a:r>
              <a:rPr sz="17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общего</a:t>
            </a:r>
            <a:r>
              <a:rPr sz="17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7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Организация</a:t>
            </a:r>
            <a:r>
              <a:rPr sz="1700" u="sng" spc="-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определяет</a:t>
            </a:r>
            <a:r>
              <a:rPr sz="1700" u="sng" spc="-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самостоятельно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.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Содержательный</a:t>
            </a:r>
            <a:r>
              <a:rPr sz="17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раздел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: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рабочие</a:t>
            </a:r>
            <a:r>
              <a:rPr sz="170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70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учебных</a:t>
            </a:r>
            <a:r>
              <a:rPr sz="17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курсов</a:t>
            </a:r>
            <a:r>
              <a:rPr sz="17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внеурочной</a:t>
            </a:r>
            <a:r>
              <a:rPr sz="17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деятельности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Организационный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 раздел:</a:t>
            </a:r>
            <a:r>
              <a:rPr sz="17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План</a:t>
            </a:r>
            <a:r>
              <a:rPr sz="17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ВД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5262" y="346964"/>
            <a:ext cx="8102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8295">
              <a:lnSpc>
                <a:spcPct val="100000"/>
              </a:lnSpc>
              <a:spcBef>
                <a:spcPts val="100"/>
              </a:spcBef>
            </a:pPr>
            <a:r>
              <a:rPr sz="3600" spc="-135" dirty="0">
                <a:solidFill>
                  <a:srgbClr val="CC3300"/>
                </a:solidFill>
              </a:rPr>
              <a:t>Актуальные</a:t>
            </a:r>
            <a:r>
              <a:rPr sz="3600" spc="-45" dirty="0">
                <a:solidFill>
                  <a:srgbClr val="CC3300"/>
                </a:solidFill>
              </a:rPr>
              <a:t> </a:t>
            </a:r>
            <a:r>
              <a:rPr sz="3600" spc="-10" dirty="0">
                <a:solidFill>
                  <a:srgbClr val="CC3300"/>
                </a:solidFill>
              </a:rPr>
              <a:t>документы:</a:t>
            </a:r>
            <a:endParaRPr sz="3600"/>
          </a:p>
          <a:p>
            <a:pPr marL="12700">
              <a:lnSpc>
                <a:spcPct val="100000"/>
              </a:lnSpc>
              <a:tabLst>
                <a:tab pos="4561840" algn="l"/>
                <a:tab pos="8089265" algn="l"/>
              </a:tabLst>
            </a:pPr>
            <a:r>
              <a:rPr sz="3600" b="0" u="sng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600" u="sng" spc="95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</a:rPr>
              <a:t>ФООП</a:t>
            </a:r>
            <a:r>
              <a:rPr sz="3600" u="sng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</a:rPr>
              <a:t>	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9483" y="2366126"/>
            <a:ext cx="141605" cy="27876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800" b="1" spc="-50" dirty="0">
                <a:latin typeface="Verdana"/>
                <a:cs typeface="Verdana"/>
              </a:rPr>
              <a:t>?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 rotWithShape="1">
          <a:blip r:embed="rId2" cstate="print"/>
          <a:srcRect l="1229" t="-4717" r="-1229" b="35821"/>
          <a:stretch/>
        </p:blipFill>
        <p:spPr>
          <a:xfrm>
            <a:off x="2667000" y="1502662"/>
            <a:ext cx="6324600" cy="40599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28" y="2705202"/>
            <a:ext cx="2288543" cy="13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C3300"/>
                </a:solidFill>
              </a:rPr>
              <a:t>План</a:t>
            </a:r>
            <a:r>
              <a:rPr sz="3600" spc="-140" dirty="0">
                <a:solidFill>
                  <a:srgbClr val="CC3300"/>
                </a:solidFill>
              </a:rPr>
              <a:t> </a:t>
            </a:r>
            <a:r>
              <a:rPr sz="3600" dirty="0">
                <a:solidFill>
                  <a:srgbClr val="CC3300"/>
                </a:solidFill>
              </a:rPr>
              <a:t>внеурочной</a:t>
            </a:r>
            <a:r>
              <a:rPr sz="3600" spc="-150" dirty="0">
                <a:solidFill>
                  <a:srgbClr val="CC3300"/>
                </a:solidFill>
              </a:rPr>
              <a:t> </a:t>
            </a:r>
            <a:r>
              <a:rPr sz="3600" spc="-70" dirty="0">
                <a:solidFill>
                  <a:srgbClr val="CC3300"/>
                </a:solidFill>
              </a:rPr>
              <a:t>деятельности: </a:t>
            </a:r>
            <a:r>
              <a:rPr sz="3600" spc="135" dirty="0">
                <a:solidFill>
                  <a:srgbClr val="C00000"/>
                </a:solidFill>
              </a:rPr>
              <a:t>ФОП</a:t>
            </a:r>
            <a:r>
              <a:rPr sz="3600" spc="5" dirty="0">
                <a:solidFill>
                  <a:srgbClr val="C00000"/>
                </a:solidFill>
              </a:rPr>
              <a:t> </a:t>
            </a:r>
            <a:r>
              <a:rPr sz="3600" spc="90" dirty="0">
                <a:solidFill>
                  <a:srgbClr val="C00000"/>
                </a:solidFill>
              </a:rPr>
              <a:t>НОО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74065" y="1639029"/>
            <a:ext cx="8206740" cy="2630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0180" algn="just">
              <a:lnSpc>
                <a:spcPct val="105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Назначение</a:t>
            </a:r>
            <a:r>
              <a:rPr sz="1600" b="1" spc="12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плана</a:t>
            </a:r>
            <a:r>
              <a:rPr sz="1600" b="1" spc="11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внеурочной</a:t>
            </a:r>
            <a:r>
              <a:rPr sz="1600" b="1" spc="114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деятельности</a:t>
            </a:r>
            <a:r>
              <a:rPr sz="1600" b="1" spc="114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—</a:t>
            </a:r>
            <a:r>
              <a:rPr sz="1600" b="1" spc="114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психолого-</a:t>
            </a:r>
            <a:r>
              <a:rPr sz="16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педагогическое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сопровождение</a:t>
            </a:r>
            <a:r>
              <a:rPr sz="1600" b="1" u="sng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обучающихся</a:t>
            </a:r>
            <a:r>
              <a:rPr sz="1600" b="1" spc="18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600" b="1" spc="18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учетом</a:t>
            </a:r>
            <a:r>
              <a:rPr sz="1600" b="1" spc="19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успешности</a:t>
            </a:r>
            <a:r>
              <a:rPr sz="1600" b="1" spc="18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их</a:t>
            </a:r>
            <a:r>
              <a:rPr sz="1600" b="1" spc="18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обучения,</a:t>
            </a:r>
            <a:r>
              <a:rPr sz="1600" b="1" spc="19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уровня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социальной</a:t>
            </a:r>
            <a:r>
              <a:rPr sz="1600" b="1" spc="49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адаптации</a:t>
            </a:r>
            <a:r>
              <a:rPr sz="1600" b="1" spc="18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600" b="1" spc="18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развития,</a:t>
            </a:r>
            <a:r>
              <a:rPr sz="1600" b="1" spc="18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индивидуальных</a:t>
            </a:r>
            <a:r>
              <a:rPr sz="1600" b="1" spc="49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способностей</a:t>
            </a:r>
            <a:r>
              <a:rPr sz="1600" b="1" spc="49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познавательных интересов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  <a:p>
            <a:pPr marL="12700" marR="5080" indent="226695" algn="just">
              <a:lnSpc>
                <a:spcPct val="105100"/>
              </a:lnSpc>
              <a:spcBef>
                <a:spcPts val="1190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План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внеурочной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деятельности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формируется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6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организацией</a:t>
            </a:r>
            <a:r>
              <a:rPr sz="16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учетом</a:t>
            </a:r>
            <a:r>
              <a:rPr sz="1600" b="1" spc="4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предоставления</a:t>
            </a:r>
            <a:r>
              <a:rPr sz="1600" spc="4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права</a:t>
            </a:r>
            <a:r>
              <a:rPr sz="1600" spc="4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участникам</a:t>
            </a:r>
            <a:r>
              <a:rPr sz="1600" spc="4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600" spc="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отношений</a:t>
            </a:r>
            <a:r>
              <a:rPr sz="1600" spc="4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выбора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направления</a:t>
            </a:r>
            <a:r>
              <a:rPr sz="16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6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содержания</a:t>
            </a: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учебных</a:t>
            </a:r>
            <a:r>
              <a:rPr sz="16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курсов.</a:t>
            </a:r>
            <a:endParaRPr sz="1600">
              <a:latin typeface="Arial"/>
              <a:cs typeface="Arial"/>
            </a:endParaRPr>
          </a:p>
          <a:p>
            <a:pPr marL="12700" marR="5715" indent="226695" algn="just">
              <a:lnSpc>
                <a:spcPct val="105000"/>
              </a:lnSpc>
              <a:spcBef>
                <a:spcPts val="1175"/>
              </a:spcBef>
            </a:pP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Внеурочная</a:t>
            </a:r>
            <a:r>
              <a:rPr sz="1600" spc="1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600" spc="1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организуется</a:t>
            </a:r>
            <a:r>
              <a:rPr sz="1600" spc="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600" b="1" i="1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Arial"/>
                <a:cs typeface="Arial"/>
              </a:rPr>
              <a:t>направлениям</a:t>
            </a:r>
            <a:r>
              <a:rPr sz="1600" b="1" i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Arial"/>
                <a:cs typeface="Arial"/>
              </a:rPr>
              <a:t>развития</a:t>
            </a:r>
            <a:r>
              <a:rPr sz="1600" b="1" i="1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Arial"/>
                <a:cs typeface="Arial"/>
              </a:rPr>
              <a:t>личности </a:t>
            </a:r>
            <a:r>
              <a:rPr sz="1600" b="1" i="1" dirty="0">
                <a:solidFill>
                  <a:srgbClr val="001F5F"/>
                </a:solidFill>
                <a:latin typeface="Arial"/>
                <a:cs typeface="Arial"/>
              </a:rPr>
              <a:t>младшего</a:t>
            </a:r>
            <a:r>
              <a:rPr sz="1600" b="1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Arial"/>
                <a:cs typeface="Arial"/>
              </a:rPr>
              <a:t>школьника</a:t>
            </a:r>
            <a:r>
              <a:rPr sz="16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с</a:t>
            </a:r>
            <a:r>
              <a:rPr sz="1600" b="1" u="sng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учетом</a:t>
            </a:r>
            <a:r>
              <a:rPr sz="1600" b="1" u="sng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намеченных</a:t>
            </a:r>
            <a:r>
              <a:rPr sz="1600" b="1" u="sng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задач</a:t>
            </a:r>
            <a:r>
              <a:rPr sz="1600" b="1" u="sng" spc="-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внеурочной</a:t>
            </a:r>
            <a:r>
              <a:rPr sz="1600" b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деятельности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5015" y="4439689"/>
          <a:ext cx="8222615" cy="469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665">
                <a:tc>
                  <a:txBody>
                    <a:bodyPr/>
                    <a:lstStyle/>
                    <a:p>
                      <a:pPr marR="143510" algn="r">
                        <a:lnSpc>
                          <a:spcPts val="1764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Предлагаемые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764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направления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ts val="1764"/>
                        </a:lnSpc>
                        <a:tabLst>
                          <a:tab pos="1432560" algn="l"/>
                        </a:tabLst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внеурочной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64"/>
                        </a:lnSpc>
                        <a:tabLst>
                          <a:tab pos="1226185" algn="l"/>
                        </a:tabLst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являются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153670" algn="r">
                        <a:lnSpc>
                          <a:spcPts val="1705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образовательной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ts val="1705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организации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8110" algn="ctr">
                        <a:lnSpc>
                          <a:spcPts val="1705"/>
                        </a:lnSpc>
                        <a:tabLst>
                          <a:tab pos="1133475" algn="l"/>
                          <a:tab pos="2790825" algn="l"/>
                        </a:tabLst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общими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ориентирами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6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705"/>
                        </a:lnSpc>
                        <a:tabLst>
                          <a:tab pos="546735" algn="l"/>
                        </a:tabLst>
                      </a:pPr>
                      <a:r>
                        <a:rPr sz="16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подлежат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74065" y="4919853"/>
            <a:ext cx="2929890" cy="675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формальному</a:t>
            </a:r>
            <a:r>
              <a:rPr sz="1600" b="1" u="sng" spc="-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копированию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  <a:tabLst>
                <a:tab pos="1047115" algn="l"/>
                <a:tab pos="2849245" algn="l"/>
              </a:tabLst>
            </a:pPr>
            <a:r>
              <a:rPr sz="1600" i="1" spc="50" dirty="0">
                <a:solidFill>
                  <a:srgbClr val="001F5F"/>
                </a:solidFill>
                <a:latin typeface="Arial"/>
                <a:cs typeface="Arial"/>
              </a:rPr>
              <a:t>(семь</a:t>
            </a: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i="1" spc="60" dirty="0">
                <a:solidFill>
                  <a:srgbClr val="001F5F"/>
                </a:solidFill>
                <a:latin typeface="Arial"/>
                <a:cs typeface="Arial"/>
              </a:rPr>
              <a:t>направлений</a:t>
            </a: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i="1" spc="-5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1241" y="5326760"/>
            <a:ext cx="2914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спортивно-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оздоровительная;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4985" y="5326760"/>
            <a:ext cx="1044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проектно-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65" y="5569448"/>
            <a:ext cx="820737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5100"/>
              </a:lnSpc>
              <a:spcBef>
                <a:spcPts val="100"/>
              </a:spcBef>
            </a:pP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исследовательская,</a:t>
            </a:r>
            <a:r>
              <a:rPr sz="1600" i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коммуникативная,</a:t>
            </a:r>
            <a:r>
              <a:rPr sz="1600" i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художественно-</a:t>
            </a: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эстетическая</a:t>
            </a:r>
            <a:r>
              <a:rPr sz="1600" i="1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творческая, </a:t>
            </a: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информационная</a:t>
            </a:r>
            <a:r>
              <a:rPr sz="1600" i="1" spc="40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культура,</a:t>
            </a:r>
            <a:r>
              <a:rPr sz="1600" i="1" spc="409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интеллектуальные</a:t>
            </a:r>
            <a:r>
              <a:rPr sz="1600" i="1" spc="40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марафоны,</a:t>
            </a:r>
            <a:r>
              <a:rPr sz="1600" i="1" spc="409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«Учение</a:t>
            </a:r>
            <a:r>
              <a:rPr sz="1600" i="1" spc="409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600" i="1" spc="-50" dirty="0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увлечением!»)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642" y="76327"/>
            <a:ext cx="66116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C3300"/>
                </a:solidFill>
              </a:rPr>
              <a:t>План</a:t>
            </a:r>
            <a:r>
              <a:rPr sz="3600" spc="-165" dirty="0">
                <a:solidFill>
                  <a:srgbClr val="CC3300"/>
                </a:solidFill>
              </a:rPr>
              <a:t> </a:t>
            </a:r>
            <a:r>
              <a:rPr sz="3600" dirty="0">
                <a:solidFill>
                  <a:srgbClr val="CC3300"/>
                </a:solidFill>
              </a:rPr>
              <a:t>внеурочной</a:t>
            </a:r>
            <a:r>
              <a:rPr sz="3600" spc="-175" dirty="0">
                <a:solidFill>
                  <a:srgbClr val="CC3300"/>
                </a:solidFill>
              </a:rPr>
              <a:t> </a:t>
            </a:r>
            <a:r>
              <a:rPr sz="3600" spc="-65" dirty="0">
                <a:solidFill>
                  <a:srgbClr val="CC3300"/>
                </a:solidFill>
              </a:rPr>
              <a:t>деятельности: </a:t>
            </a:r>
            <a:r>
              <a:rPr sz="3600" spc="140" dirty="0">
                <a:solidFill>
                  <a:srgbClr val="C00000"/>
                </a:solidFill>
              </a:rPr>
              <a:t>ФОП</a:t>
            </a:r>
            <a:r>
              <a:rPr sz="3600" spc="5" dirty="0">
                <a:solidFill>
                  <a:srgbClr val="C00000"/>
                </a:solidFill>
              </a:rPr>
              <a:t> </a:t>
            </a:r>
            <a:r>
              <a:rPr sz="3600" spc="-25" dirty="0">
                <a:solidFill>
                  <a:srgbClr val="C00000"/>
                </a:solidFill>
              </a:rPr>
              <a:t>ООО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7217" y="1488186"/>
            <a:ext cx="8282305" cy="46355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6350">
              <a:lnSpc>
                <a:spcPts val="1340"/>
              </a:lnSpc>
              <a:spcBef>
                <a:spcPts val="430"/>
              </a:spcBef>
              <a:tabLst>
                <a:tab pos="664845" algn="l"/>
                <a:tab pos="1918970" algn="l"/>
                <a:tab pos="3353435" algn="l"/>
                <a:tab pos="4679315" algn="l"/>
                <a:tab pos="5373370" algn="l"/>
                <a:tab pos="6356350" algn="l"/>
                <a:tab pos="7493000" algn="l"/>
              </a:tabLst>
            </a:pP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План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внеурочной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деятельности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представляет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собой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описание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целостной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системы функционирования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образовательной</a:t>
            </a: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организации</a:t>
            </a:r>
            <a:r>
              <a:rPr sz="1400" b="1" spc="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400" b="1" spc="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сфере</a:t>
            </a:r>
            <a:r>
              <a:rPr sz="1400" b="1" spc="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внеурочной</a:t>
            </a:r>
            <a:r>
              <a:rPr sz="1400" b="1" spc="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деятельности</a:t>
            </a:r>
            <a:r>
              <a:rPr sz="1400" b="1" spc="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908685" algn="l"/>
              </a:tabLst>
            </a:pPr>
            <a:r>
              <a:rPr sz="1400" b="1" spc="90" dirty="0">
                <a:solidFill>
                  <a:srgbClr val="001F5F"/>
                </a:solidFill>
                <a:latin typeface="Arial"/>
                <a:cs typeface="Arial"/>
              </a:rPr>
              <a:t>МОЖЕТ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включать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4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себя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(</a:t>
            </a:r>
            <a:r>
              <a:rPr sz="1400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8</a:t>
            </a:r>
            <a:r>
              <a:rPr sz="1400" i="1" u="sng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составных</a:t>
            </a:r>
            <a:r>
              <a:rPr sz="1400" i="1" u="sng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i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частей!):</a:t>
            </a:r>
            <a:endParaRPr sz="1400">
              <a:latin typeface="Arial"/>
              <a:cs typeface="Arial"/>
            </a:endParaRPr>
          </a:p>
          <a:p>
            <a:pPr marL="269875" indent="-257175">
              <a:lnSpc>
                <a:spcPts val="1510"/>
              </a:lnSpc>
              <a:buClr>
                <a:srgbClr val="663300"/>
              </a:buClr>
              <a:buSzPct val="75000"/>
              <a:buFont typeface="Wingdings"/>
              <a:buChar char=""/>
              <a:tabLst>
                <a:tab pos="269875" algn="l"/>
                <a:tab pos="1537970" algn="l"/>
                <a:tab pos="2955290" algn="l"/>
                <a:tab pos="3359785" algn="l"/>
                <a:tab pos="4342765" algn="l"/>
                <a:tab pos="5499735" algn="l"/>
                <a:tab pos="7246620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внеурочную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деятельность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учебным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предметам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образовательной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программы</a:t>
            </a:r>
            <a:endParaRPr sz="1400">
              <a:latin typeface="Arial"/>
              <a:cs typeface="Arial"/>
            </a:endParaRPr>
          </a:p>
          <a:p>
            <a:pPr marL="269875">
              <a:lnSpc>
                <a:spcPts val="1510"/>
              </a:lnSpc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(учебные</a:t>
            </a:r>
            <a:r>
              <a:rPr sz="14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курсы,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учебные</a:t>
            </a:r>
            <a:r>
              <a:rPr sz="14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модули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выбору</a:t>
            </a:r>
            <a:r>
              <a:rPr sz="14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обучающихся,</a:t>
            </a:r>
            <a:r>
              <a:rPr sz="14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родителей);</a:t>
            </a:r>
            <a:endParaRPr sz="1400">
              <a:latin typeface="Microsoft Sans Serif"/>
              <a:cs typeface="Microsoft Sans Serif"/>
            </a:endParaRPr>
          </a:p>
          <a:p>
            <a:pPr marL="269875" indent="-257175">
              <a:lnSpc>
                <a:spcPts val="1515"/>
              </a:lnSpc>
              <a:buClr>
                <a:srgbClr val="663300"/>
              </a:buClr>
              <a:buSzPct val="75000"/>
              <a:buFont typeface="Wingdings"/>
              <a:buChar char=""/>
              <a:tabLst>
                <a:tab pos="269875" algn="l"/>
                <a:tab pos="1635760" algn="l"/>
                <a:tab pos="3153410" algn="l"/>
                <a:tab pos="3644900" algn="l"/>
                <a:tab pos="5332095" algn="l"/>
                <a:tab pos="7145655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внеурочную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деятельность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формированию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функциональной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грамотности</a:t>
            </a:r>
            <a:endParaRPr sz="1400">
              <a:latin typeface="Arial"/>
              <a:cs typeface="Arial"/>
            </a:endParaRPr>
          </a:p>
          <a:p>
            <a:pPr marL="269875">
              <a:lnSpc>
                <a:spcPts val="1515"/>
              </a:lnSpc>
            </a:pP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(читательской,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математической,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естественно-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научной,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финансовой)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обучающихся;</a:t>
            </a:r>
            <a:endParaRPr sz="1400">
              <a:latin typeface="Microsoft Sans Serif"/>
              <a:cs typeface="Microsoft Sans Serif"/>
            </a:endParaRPr>
          </a:p>
          <a:p>
            <a:pPr marL="269875" marR="7620" indent="-257810" algn="just">
              <a:lnSpc>
                <a:spcPts val="1340"/>
              </a:lnSpc>
              <a:spcBef>
                <a:spcPts val="330"/>
              </a:spcBef>
              <a:buClr>
                <a:srgbClr val="663300"/>
              </a:buClr>
              <a:buSzPct val="75000"/>
              <a:buFont typeface="Wingdings"/>
              <a:buChar char=""/>
              <a:tabLst>
                <a:tab pos="269875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внеурочную</a:t>
            </a:r>
            <a:r>
              <a:rPr sz="1400" b="1" spc="13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деятельность</a:t>
            </a:r>
            <a:r>
              <a:rPr sz="1400" b="1" spc="14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развитию</a:t>
            </a:r>
            <a:r>
              <a:rPr sz="1400" b="1" spc="13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личности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r>
              <a:rPr sz="1400" spc="16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ее</a:t>
            </a:r>
            <a:r>
              <a:rPr sz="1400" spc="15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способностей,</a:t>
            </a:r>
            <a:r>
              <a:rPr sz="14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удовлетворения образовательных</a:t>
            </a:r>
            <a:r>
              <a:rPr sz="14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потребностей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интересов,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самореализации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обучающихся;</a:t>
            </a:r>
            <a:endParaRPr sz="1400">
              <a:latin typeface="Microsoft Sans Serif"/>
              <a:cs typeface="Microsoft Sans Serif"/>
            </a:endParaRPr>
          </a:p>
          <a:p>
            <a:pPr marL="269875" marR="5080" indent="-257810">
              <a:lnSpc>
                <a:spcPts val="1340"/>
              </a:lnSpc>
              <a:spcBef>
                <a:spcPts val="345"/>
              </a:spcBef>
              <a:buClr>
                <a:srgbClr val="663300"/>
              </a:buClr>
              <a:buSzPct val="75000"/>
              <a:buFont typeface="Wingdings"/>
              <a:buChar char=""/>
              <a:tabLst>
                <a:tab pos="269875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внеурочную</a:t>
            </a:r>
            <a:r>
              <a:rPr sz="1400" b="1" spc="3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деятельность,</a:t>
            </a:r>
            <a:r>
              <a:rPr sz="1400" b="1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направленную</a:t>
            </a:r>
            <a:r>
              <a:rPr sz="1400" b="1" spc="3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400" b="1" spc="3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реализацию</a:t>
            </a:r>
            <a:r>
              <a:rPr sz="1400" b="1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комплекса</a:t>
            </a:r>
            <a:r>
              <a:rPr sz="1400" b="1" spc="3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воспитательных мероприятий;</a:t>
            </a:r>
            <a:endParaRPr sz="1400">
              <a:latin typeface="Arial"/>
              <a:cs typeface="Arial"/>
            </a:endParaRPr>
          </a:p>
          <a:p>
            <a:pPr marL="269875" indent="-257175">
              <a:lnSpc>
                <a:spcPts val="1515"/>
              </a:lnSpc>
              <a:spcBef>
                <a:spcPts val="15"/>
              </a:spcBef>
              <a:buClr>
                <a:srgbClr val="663300"/>
              </a:buClr>
              <a:buSzPct val="75000"/>
              <a:buFont typeface="Wingdings"/>
              <a:buChar char=""/>
              <a:tabLst>
                <a:tab pos="269875" algn="l"/>
                <a:tab pos="1484630" algn="l"/>
                <a:tab pos="2848610" algn="l"/>
                <a:tab pos="3197860" algn="l"/>
                <a:tab pos="4450715" algn="l"/>
                <a:tab pos="5815330" algn="l"/>
                <a:tab pos="7057390" algn="l"/>
                <a:tab pos="8155940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внеурочную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деятельность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организации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деятельности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ученических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сообществ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  <a:p>
            <a:pPr marL="269875">
              <a:lnSpc>
                <a:spcPts val="1515"/>
              </a:lnSpc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объединений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;</a:t>
            </a:r>
            <a:endParaRPr sz="1400">
              <a:latin typeface="Microsoft Sans Serif"/>
              <a:cs typeface="Microsoft Sans Serif"/>
            </a:endParaRPr>
          </a:p>
          <a:p>
            <a:pPr marL="269875" marR="5080" indent="-257810">
              <a:lnSpc>
                <a:spcPts val="1340"/>
              </a:lnSpc>
              <a:spcBef>
                <a:spcPts val="330"/>
              </a:spcBef>
              <a:buClr>
                <a:srgbClr val="663300"/>
              </a:buClr>
              <a:buSzPct val="75000"/>
              <a:buFont typeface="Wingdings"/>
              <a:buChar char=""/>
              <a:tabLst>
                <a:tab pos="269875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внеурочную</a:t>
            </a:r>
            <a:r>
              <a:rPr sz="1400" b="1" spc="45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деятельность,</a:t>
            </a:r>
            <a:r>
              <a:rPr sz="1400" b="1" spc="4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направленную</a:t>
            </a:r>
            <a:r>
              <a:rPr sz="1400" b="1" spc="45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400" b="1" spc="4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организационное</a:t>
            </a:r>
            <a:r>
              <a:rPr sz="1400" b="1" spc="4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обеспечение</a:t>
            </a:r>
            <a:r>
              <a:rPr sz="1400" b="1" spc="4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учебной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деятельности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(организационные</a:t>
            </a:r>
            <a:r>
              <a:rPr sz="1400" spc="-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собрания,</a:t>
            </a:r>
            <a:r>
              <a:rPr sz="14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взаимодействие</a:t>
            </a:r>
            <a:r>
              <a:rPr sz="14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4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родителями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т.</a:t>
            </a:r>
            <a:r>
              <a:rPr sz="14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д.);</a:t>
            </a:r>
            <a:endParaRPr sz="1400">
              <a:latin typeface="Microsoft Sans Serif"/>
              <a:cs typeface="Microsoft Sans Serif"/>
            </a:endParaRPr>
          </a:p>
          <a:p>
            <a:pPr marL="269875" marR="6350" indent="-257810" algn="just">
              <a:lnSpc>
                <a:spcPct val="80000"/>
              </a:lnSpc>
              <a:spcBef>
                <a:spcPts val="350"/>
              </a:spcBef>
              <a:buClr>
                <a:srgbClr val="663300"/>
              </a:buClr>
              <a:buSzPct val="75000"/>
              <a:buFont typeface="Wingdings"/>
              <a:buChar char=""/>
              <a:tabLst>
                <a:tab pos="269875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внеурочную</a:t>
            </a:r>
            <a:r>
              <a:rPr sz="1400" b="1" spc="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деятельность,</a:t>
            </a:r>
            <a:r>
              <a:rPr sz="1400" b="1" spc="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направленную</a:t>
            </a:r>
            <a:r>
              <a:rPr sz="1400" b="1" spc="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400" b="1" spc="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организацию</a:t>
            </a:r>
            <a:r>
              <a:rPr sz="1400" b="1" spc="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педагогической</a:t>
            </a:r>
            <a:r>
              <a:rPr sz="1400" b="1" spc="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поддержки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обучающихся</a:t>
            </a:r>
            <a:r>
              <a:rPr sz="1400" b="1" spc="31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(проектирование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индивидуальных</a:t>
            </a:r>
            <a:r>
              <a:rPr sz="14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4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маршрутов,</a:t>
            </a:r>
            <a:r>
              <a:rPr sz="1400" spc="34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работа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тьюторов,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педагогов-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психологов);</a:t>
            </a:r>
            <a:endParaRPr sz="1400">
              <a:latin typeface="Microsoft Sans Serif"/>
              <a:cs typeface="Microsoft Sans Serif"/>
            </a:endParaRPr>
          </a:p>
          <a:p>
            <a:pPr marL="269875" indent="-257175">
              <a:lnSpc>
                <a:spcPts val="1515"/>
              </a:lnSpc>
              <a:buClr>
                <a:srgbClr val="663300"/>
              </a:buClr>
              <a:buSzPct val="75000"/>
              <a:buFont typeface="Wingdings"/>
              <a:buChar char=""/>
              <a:tabLst>
                <a:tab pos="269875" algn="l"/>
                <a:tab pos="1647825" algn="l"/>
                <a:tab pos="3317240" algn="l"/>
                <a:tab pos="5008880" algn="l"/>
                <a:tab pos="5520690" algn="l"/>
                <a:tab pos="7031355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внеурочную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40" dirty="0">
                <a:solidFill>
                  <a:srgbClr val="001F5F"/>
                </a:solidFill>
                <a:latin typeface="Arial"/>
                <a:cs typeface="Arial"/>
              </a:rPr>
              <a:t>деятельность,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направленную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обеспечение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благополучия</a:t>
            </a:r>
            <a:endParaRPr sz="1400">
              <a:latin typeface="Arial"/>
              <a:cs typeface="Arial"/>
            </a:endParaRPr>
          </a:p>
          <a:p>
            <a:pPr marL="269875">
              <a:lnSpc>
                <a:spcPts val="1515"/>
              </a:lnSpc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обучающихся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пространстве</a:t>
            </a:r>
            <a:r>
              <a:rPr sz="14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общеобразовательной</a:t>
            </a:r>
            <a:r>
              <a:rPr sz="14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школы.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5715" indent="198120" algn="just">
              <a:lnSpc>
                <a:spcPts val="1340"/>
              </a:lnSpc>
              <a:spcBef>
                <a:spcPts val="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Три</a:t>
            </a:r>
            <a:r>
              <a:rPr sz="1400" b="1" spc="20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модели</a:t>
            </a:r>
            <a:r>
              <a:rPr sz="1400" b="1" spc="19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плана</a:t>
            </a:r>
            <a:r>
              <a:rPr sz="1400" b="1" spc="204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ВД:</a:t>
            </a:r>
            <a:r>
              <a:rPr sz="1400" b="1" spc="40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400" spc="22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преобладанием</a:t>
            </a:r>
            <a:r>
              <a:rPr sz="1400" spc="22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учебно-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познавательной</a:t>
            </a:r>
            <a:r>
              <a:rPr sz="1400" spc="22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деятельности;</a:t>
            </a:r>
            <a:r>
              <a:rPr sz="1400" spc="420" dirty="0">
                <a:solidFill>
                  <a:srgbClr val="001F5F"/>
                </a:solidFill>
                <a:latin typeface="Microsoft Sans Serif"/>
                <a:cs typeface="Microsoft Sans Serif"/>
              </a:rPr>
              <a:t>   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с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преобладанием</a:t>
            </a:r>
            <a:r>
              <a:rPr sz="14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педагогической</a:t>
            </a:r>
            <a:r>
              <a:rPr sz="1400" spc="1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4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обучающихся;</a:t>
            </a:r>
            <a:r>
              <a:rPr sz="1400" spc="355" dirty="0">
                <a:solidFill>
                  <a:srgbClr val="001F5F"/>
                </a:solidFill>
                <a:latin typeface="Microsoft Sans Serif"/>
                <a:cs typeface="Microsoft Sans Serif"/>
              </a:rPr>
              <a:t> 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400" spc="1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преобладанием</a:t>
            </a:r>
            <a:r>
              <a:rPr sz="1400" spc="1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деятельности ученических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сообществ</a:t>
            </a:r>
            <a:r>
              <a:rPr sz="1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воспитательных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мероприятий.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1184</Words>
  <Application>Microsoft Office PowerPoint</Application>
  <PresentationFormat>Экран (4:3)</PresentationFormat>
  <Paragraphs>263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Microsoft Sans Serif</vt:lpstr>
      <vt:lpstr>Sitka Banner</vt:lpstr>
      <vt:lpstr>Times New Roman</vt:lpstr>
      <vt:lpstr>Verdana</vt:lpstr>
      <vt:lpstr>Wingdings</vt:lpstr>
      <vt:lpstr>Office Theme</vt:lpstr>
      <vt:lpstr>Об организации внеурочной деятельности в рамках реализации обновленных ФГОС НОО, ФГОС ООО</vt:lpstr>
      <vt:lpstr>Актуальные документы:</vt:lpstr>
      <vt:lpstr>Актуальные документы:</vt:lpstr>
      <vt:lpstr>Презентация PowerPoint</vt:lpstr>
      <vt:lpstr>Внеурочная деятельность: ФГОС НОО</vt:lpstr>
      <vt:lpstr>Внеурочная деятельность: ФГОС ООО</vt:lpstr>
      <vt:lpstr>Актуальные документы:  ФООП </vt:lpstr>
      <vt:lpstr>План внеурочной деятельности: ФОП НОО</vt:lpstr>
      <vt:lpstr>План внеурочной деятельности: ФОП ООО</vt:lpstr>
      <vt:lpstr>Неизменяемое в Планах внеурочной деятельности ФООП</vt:lpstr>
      <vt:lpstr>Презентация PowerPoint</vt:lpstr>
      <vt:lpstr>ООП НОО МОУ СОШ №32 4.3. ПЛАН ВНЕУРОЧНОЙ ДЕЯТЕЛЬНОСТИ</vt:lpstr>
      <vt:lpstr>Презентация PowerPoint</vt:lpstr>
      <vt:lpstr>Рабочая программа курса внеурочной деятельности</vt:lpstr>
      <vt:lpstr>Об организации внеурочной деятельности в рамках реализации обновленных ФГОС НОО, ФГОС ООО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</cp:lastModifiedBy>
  <cp:revision>71</cp:revision>
  <dcterms:created xsi:type="dcterms:W3CDTF">2024-01-17T17:14:49Z</dcterms:created>
  <dcterms:modified xsi:type="dcterms:W3CDTF">2024-01-29T08:05:28Z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2024-01-17T00:00:00Z</vt:filetime>
  </property>
  <property fmtid="{D5CDD505-2E9C-101B-9397-08002B2CF9AE}" pid="5" name="Producer">
    <vt:lpwstr>Microsoft® PowerPoint® 2016</vt:lpwstr>
  </property>
</Properties>
</file>