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9" r:id="rId4"/>
    <p:sldId id="257" r:id="rId5"/>
    <p:sldId id="258" r:id="rId6"/>
    <p:sldId id="272" r:id="rId7"/>
    <p:sldId id="273" r:id="rId8"/>
    <p:sldId id="260" r:id="rId9"/>
    <p:sldId id="274" r:id="rId10"/>
    <p:sldId id="275" r:id="rId11"/>
    <p:sldId id="276" r:id="rId12"/>
    <p:sldId id="278" r:id="rId13"/>
    <p:sldId id="27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DF35-4A12-46BD-9128-F3980CAC9428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6331-63A8-433C-88C7-70D82BAE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44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DF35-4A12-46BD-9128-F3980CAC9428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6331-63A8-433C-88C7-70D82BAE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596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DF35-4A12-46BD-9128-F3980CAC9428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6331-63A8-433C-88C7-70D82BAE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407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DF35-4A12-46BD-9128-F3980CAC9428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6331-63A8-433C-88C7-70D82BAE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948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DF35-4A12-46BD-9128-F3980CAC9428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6331-63A8-433C-88C7-70D82BAE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127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DF35-4A12-46BD-9128-F3980CAC9428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6331-63A8-433C-88C7-70D82BAE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829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DF35-4A12-46BD-9128-F3980CAC9428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6331-63A8-433C-88C7-70D82BAE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157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DF35-4A12-46BD-9128-F3980CAC9428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6331-63A8-433C-88C7-70D82BAE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756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DF35-4A12-46BD-9128-F3980CAC9428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6331-63A8-433C-88C7-70D82BAE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66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DF35-4A12-46BD-9128-F3980CAC9428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58F6331-63A8-433C-88C7-70D82BAE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97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DF35-4A12-46BD-9128-F3980CAC9428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6331-63A8-433C-88C7-70D82BAE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03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DF35-4A12-46BD-9128-F3980CAC9428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6331-63A8-433C-88C7-70D82BAE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664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DF35-4A12-46BD-9128-F3980CAC9428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6331-63A8-433C-88C7-70D82BAE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49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DF35-4A12-46BD-9128-F3980CAC9428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6331-63A8-433C-88C7-70D82BAE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56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DF35-4A12-46BD-9128-F3980CAC9428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6331-63A8-433C-88C7-70D82BAE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13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DF35-4A12-46BD-9128-F3980CAC9428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6331-63A8-433C-88C7-70D82BAE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0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DF35-4A12-46BD-9128-F3980CAC9428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6331-63A8-433C-88C7-70D82BAE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990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D6DF35-4A12-46BD-9128-F3980CAC9428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8F6331-63A8-433C-88C7-70D82BAE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91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ro86.ru/index.php/2015-04-23-09-26-58/1456-funktsionalnaya-gramotnost/7732-obshchaya-informatsiya-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ck.ru/Y8maR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prosv.ru/f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skiv.instrao.ru/bank-zadaniy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otkrytyy-bank-zadaniy-dlya-otsenki-yestestvennonauchnoy-gramotnosti" TargetMode="External"/><Relationship Id="rId2" Type="http://schemas.openxmlformats.org/officeDocument/2006/relationships/hyperlink" Target="https://fg.resh.edu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991" y="231433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Constantia" panose="02030602050306030303" pitchFamily="18" charset="0"/>
              </a:rPr>
              <a:t>Формирование функциональной грамотности обучающихся</a:t>
            </a:r>
            <a:endParaRPr lang="ru-RU" b="1" i="1" dirty="0">
              <a:latin typeface="Constantia" panose="0203060205030603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34161" y="4368801"/>
            <a:ext cx="9144000" cy="23876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>
                <a:latin typeface="Constantia" panose="02030602050306030303" pitchFamily="18" charset="0"/>
              </a:rPr>
              <a:t>Бондаренко А.Н.</a:t>
            </a:r>
          </a:p>
          <a:p>
            <a:r>
              <a:rPr lang="ru-RU" sz="2800" dirty="0">
                <a:latin typeface="Constantia" panose="02030602050306030303" pitchFamily="18" charset="0"/>
              </a:rPr>
              <a:t>МАУ «Информационно-методический центр»</a:t>
            </a:r>
          </a:p>
        </p:txBody>
      </p:sp>
    </p:spTree>
    <p:extLst>
      <p:ext uri="{BB962C8B-B14F-4D97-AF65-F5344CB8AC3E}">
        <p14:creationId xmlns:p14="http://schemas.microsoft.com/office/powerpoint/2010/main" val="792812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3377" y="-355600"/>
            <a:ext cx="11503023" cy="1752599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latin typeface="Constantia" panose="02030602050306030303" pitchFamily="18" charset="0"/>
              </a:rPr>
              <a:t>Функциональная грамотность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6901" y="5178907"/>
            <a:ext cx="880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  <a:hlinkClick r:id="rId2"/>
              </a:rPr>
              <a:t>https://iro86.ru/index.php/2015-04-23-09-26-58/1456-funktsionalnaya-gramotnost/7732-obshchaya-informatsiya-2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" t="11806" r="4515" b="20398"/>
          <a:stretch/>
        </p:blipFill>
        <p:spPr bwMode="auto">
          <a:xfrm>
            <a:off x="1866901" y="1257301"/>
            <a:ext cx="849527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887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3377" y="-355600"/>
            <a:ext cx="11503023" cy="1752599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latin typeface="Constantia" panose="02030602050306030303" pitchFamily="18" charset="0"/>
              </a:rPr>
              <a:t>Функциональная грамотность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" t="12153" r="4733" b="16493"/>
          <a:stretch/>
        </p:blipFill>
        <p:spPr bwMode="auto">
          <a:xfrm>
            <a:off x="1485900" y="1231900"/>
            <a:ext cx="8915400" cy="405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144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413" y="2070100"/>
            <a:ext cx="10509662" cy="1752599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latin typeface="Constantia" panose="02030602050306030303" pitchFamily="18" charset="0"/>
              </a:rPr>
              <a:t>с 03 по 15 декабря </a:t>
            </a:r>
            <a:r>
              <a:rPr lang="ru-RU" sz="3600" dirty="0">
                <a:latin typeface="Constantia" panose="02030602050306030303" pitchFamily="18" charset="0"/>
              </a:rPr>
              <a:t>2021 года в рамках приоритетного муниципального проекта </a:t>
            </a:r>
            <a:br>
              <a:rPr lang="ru-RU" sz="3600" dirty="0">
                <a:latin typeface="Constantia" panose="02030602050306030303" pitchFamily="18" charset="0"/>
              </a:rPr>
            </a:br>
            <a:r>
              <a:rPr lang="ru-RU" sz="3600" dirty="0">
                <a:latin typeface="Constantia" panose="02030602050306030303" pitchFamily="18" charset="0"/>
              </a:rPr>
              <a:t>«Школа наставников» на платформе компании «</a:t>
            </a:r>
            <a:r>
              <a:rPr lang="ru-RU" sz="3600" dirty="0" err="1">
                <a:latin typeface="Constantia" panose="02030602050306030303" pitchFamily="18" charset="0"/>
              </a:rPr>
              <a:t>Мираполис</a:t>
            </a:r>
            <a:r>
              <a:rPr lang="ru-RU" sz="3600" dirty="0">
                <a:latin typeface="Constantia" panose="02030602050306030303" pitchFamily="18" charset="0"/>
              </a:rPr>
              <a:t>» продолжаются </a:t>
            </a:r>
            <a:r>
              <a:rPr lang="ru-RU" sz="3600" dirty="0" err="1">
                <a:latin typeface="Constantia" panose="02030602050306030303" pitchFamily="18" charset="0"/>
              </a:rPr>
              <a:t>мерпряития</a:t>
            </a:r>
            <a:r>
              <a:rPr lang="ru-RU" sz="3600" dirty="0">
                <a:latin typeface="Constantia" panose="02030602050306030303" pitchFamily="18" charset="0"/>
              </a:rPr>
              <a:t> зимней открытой дистанционной сессии педагогического сообщества «Web-клуб молодых специалистов и наставников </a:t>
            </a:r>
            <a:br>
              <a:rPr lang="ru-RU" sz="3600" dirty="0">
                <a:latin typeface="Constantia" panose="02030602050306030303" pitchFamily="18" charset="0"/>
              </a:rPr>
            </a:br>
            <a:r>
              <a:rPr lang="ru-RU" sz="3600" dirty="0">
                <a:latin typeface="Constantia" panose="02030602050306030303" pitchFamily="18" charset="0"/>
              </a:rPr>
              <a:t>«Интернет-наставник»</a:t>
            </a:r>
          </a:p>
        </p:txBody>
      </p:sp>
    </p:spTree>
    <p:extLst>
      <p:ext uri="{BB962C8B-B14F-4D97-AF65-F5344CB8AC3E}">
        <p14:creationId xmlns:p14="http://schemas.microsoft.com/office/powerpoint/2010/main" val="2064408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2477" y="2070100"/>
            <a:ext cx="6016623" cy="1752599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latin typeface="Constantia" panose="02030602050306030303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77466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453980"/>
            <a:ext cx="10018713" cy="1752599"/>
          </a:xfrm>
        </p:spPr>
        <p:txBody>
          <a:bodyPr>
            <a:normAutofit/>
          </a:bodyPr>
          <a:lstStyle/>
          <a:p>
            <a:r>
              <a:rPr lang="ru-RU" sz="5400" b="1" dirty="0">
                <a:latin typeface="Constantia" panose="02030602050306030303" pitchFamily="18" charset="0"/>
              </a:rPr>
              <a:t>Функциональная грамотность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0810" y="2285999"/>
            <a:ext cx="10018713" cy="3124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err="1">
                <a:ln w="3175" cmpd="sng">
                  <a:noFill/>
                </a:ln>
                <a:latin typeface="Constantia" panose="02030602050306030303" pitchFamily="18" charset="0"/>
                <a:ea typeface="+mj-ea"/>
                <a:cs typeface="+mj-cs"/>
              </a:rPr>
              <a:t>Pirls</a:t>
            </a:r>
            <a:r>
              <a:rPr lang="ru-RU" sz="5400" b="1" dirty="0">
                <a:ln w="3175" cmpd="sng">
                  <a:noFill/>
                </a:ln>
                <a:latin typeface="Constantia" panose="02030602050306030303" pitchFamily="18" charset="0"/>
                <a:ea typeface="+mj-ea"/>
                <a:cs typeface="+mj-cs"/>
              </a:rPr>
              <a:t>, </a:t>
            </a:r>
            <a:r>
              <a:rPr lang="ru-RU" sz="5400" b="1" dirty="0" err="1">
                <a:ln w="3175" cmpd="sng">
                  <a:noFill/>
                </a:ln>
                <a:latin typeface="Constantia" panose="02030602050306030303" pitchFamily="18" charset="0"/>
                <a:ea typeface="+mj-ea"/>
                <a:cs typeface="+mj-cs"/>
              </a:rPr>
              <a:t>Tims</a:t>
            </a:r>
            <a:r>
              <a:rPr lang="ru-RU" sz="5400" b="1" dirty="0">
                <a:ln w="3175" cmpd="sng">
                  <a:noFill/>
                </a:ln>
                <a:latin typeface="Constantia" panose="02030602050306030303" pitchFamily="18" charset="0"/>
                <a:ea typeface="+mj-ea"/>
                <a:cs typeface="+mj-cs"/>
              </a:rPr>
              <a:t>, </a:t>
            </a:r>
            <a:r>
              <a:rPr lang="ru-RU" sz="5400" b="1" dirty="0" err="1">
                <a:ln w="3175" cmpd="sng">
                  <a:noFill/>
                </a:ln>
                <a:latin typeface="Constantia" panose="02030602050306030303" pitchFamily="18" charset="0"/>
                <a:ea typeface="+mj-ea"/>
                <a:cs typeface="+mj-cs"/>
              </a:rPr>
              <a:t>Pisa</a:t>
            </a:r>
            <a:endParaRPr lang="ru-RU" sz="5400" b="1" dirty="0">
              <a:ln w="3175" cmpd="sng">
                <a:noFill/>
              </a:ln>
              <a:latin typeface="Constantia" panose="020306020503060303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6265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858" y="0"/>
            <a:ext cx="10018713" cy="1752599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Constantia" panose="02030602050306030303" pitchFamily="18" charset="0"/>
              </a:rPr>
              <a:t>Международные исследования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083460"/>
              </p:ext>
            </p:extLst>
          </p:nvPr>
        </p:nvGraphicFramePr>
        <p:xfrm>
          <a:off x="1680736" y="1481606"/>
          <a:ext cx="10018713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9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9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9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onstantia" panose="02030602050306030303" pitchFamily="18" charset="0"/>
                        </a:rPr>
                        <a:t>Функциональная грамотность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onstantia" panose="02030602050306030303" pitchFamily="18" charset="0"/>
                        </a:rPr>
                        <a:t>Академическая грамотность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tantia" panose="02030602050306030303" pitchFamily="18" charset="0"/>
                        </a:rPr>
                        <a:t>PISA</a:t>
                      </a:r>
                      <a:endParaRPr lang="ru-RU" sz="20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tantia" panose="02030602050306030303" pitchFamily="18" charset="0"/>
                        </a:rPr>
                        <a:t>TIMSS</a:t>
                      </a:r>
                      <a:endParaRPr lang="ru-RU" sz="20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tantia" panose="02030602050306030303" pitchFamily="18" charset="0"/>
                        </a:rPr>
                        <a:t>PIRLS </a:t>
                      </a:r>
                      <a:endParaRPr lang="ru-RU" sz="20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onstantia" panose="02030602050306030303" pitchFamily="18" charset="0"/>
                        </a:rPr>
                        <a:t>Международная программа по оценке качества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onstantia" panose="02030602050306030303" pitchFamily="18" charset="0"/>
                        </a:rPr>
                        <a:t>Международное сравнительное исследование качества общего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onstantia" panose="02030602050306030303" pitchFamily="18" charset="0"/>
                        </a:rPr>
                        <a:t>Международное исследование качества чтения и понимания текста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onstantia" panose="02030602050306030303" pitchFamily="18" charset="0"/>
                        </a:rPr>
                        <a:t>Один раз в 3 года с 2000 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onstantia" panose="02030602050306030303" pitchFamily="18" charset="0"/>
                        </a:rPr>
                        <a:t>Один раз в 4 года с 1994 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onstantia" panose="02030602050306030303" pitchFamily="18" charset="0"/>
                        </a:rPr>
                        <a:t>Один раз в 5 лет с 2001 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onstantia" panose="02030602050306030303" pitchFamily="18" charset="0"/>
                        </a:rPr>
                        <a:t>Основная цель: оценка функциональной грамотности школьников в возрасте 15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onstantia" panose="02030602050306030303" pitchFamily="18" charset="0"/>
                        </a:rPr>
                        <a:t>Основная цель: сравнительная оценка качества математического и естественнонаучного образования в начальной и основной школе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onstantia" panose="02030602050306030303" pitchFamily="18" charset="0"/>
                        </a:rPr>
                        <a:t>Основная цель: оценка качества чтения и понимания текста у обучающихся начальной школы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574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453980"/>
            <a:ext cx="10018713" cy="1752599"/>
          </a:xfrm>
        </p:spPr>
        <p:txBody>
          <a:bodyPr>
            <a:normAutofit/>
          </a:bodyPr>
          <a:lstStyle/>
          <a:p>
            <a:r>
              <a:rPr lang="ru-RU" sz="5400" b="1" dirty="0">
                <a:latin typeface="Constantia" panose="02030602050306030303" pitchFamily="18" charset="0"/>
              </a:rPr>
              <a:t>Функциональная грамотность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5200" y="2666999"/>
            <a:ext cx="10744200" cy="31242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>
                <a:ln w="3175" cmpd="sng">
                  <a:noFill/>
                </a:ln>
                <a:latin typeface="Constantia" panose="02030602050306030303" pitchFamily="18" charset="0"/>
                <a:ea typeface="+mj-ea"/>
                <a:cs typeface="+mj-cs"/>
              </a:rPr>
              <a:t>«Обладают ли учащиеся 15-летнего возраста, получившие обязательное общее образование, знаниями и умениями, необходимыми им для полноценного функционирования в современном обществе, т.е. для решения широкого диапазона задач в различных сферах человеческой деятельности, общения и социальных отношений?» </a:t>
            </a:r>
          </a:p>
          <a:p>
            <a:pPr marL="0" indent="0" algn="ctr">
              <a:buNone/>
            </a:pPr>
            <a:r>
              <a:rPr lang="ru-RU" b="1" dirty="0">
                <a:ln w="3175" cmpd="sng">
                  <a:noFill/>
                </a:ln>
                <a:latin typeface="Constantia" panose="02030602050306030303" pitchFamily="18" charset="0"/>
                <a:ea typeface="+mj-ea"/>
                <a:cs typeface="+mj-cs"/>
              </a:rPr>
              <a:t>[PISA 2018 </a:t>
            </a:r>
            <a:r>
              <a:rPr lang="ru-RU" b="1" dirty="0" err="1">
                <a:ln w="3175" cmpd="sng">
                  <a:noFill/>
                </a:ln>
                <a:latin typeface="Constantia" panose="02030602050306030303" pitchFamily="18" charset="0"/>
                <a:ea typeface="+mj-ea"/>
                <a:cs typeface="+mj-cs"/>
              </a:rPr>
              <a:t>Assessment</a:t>
            </a:r>
            <a:r>
              <a:rPr lang="ru-RU" b="1" dirty="0">
                <a:ln w="3175" cmpd="sng">
                  <a:noFill/>
                </a:ln>
                <a:latin typeface="Constantia" panose="02030602050306030303" pitchFamily="18" charset="0"/>
                <a:ea typeface="+mj-ea"/>
                <a:cs typeface="+mj-cs"/>
              </a:rPr>
              <a:t> </a:t>
            </a:r>
            <a:r>
              <a:rPr lang="ru-RU" b="1" dirty="0" err="1">
                <a:ln w="3175" cmpd="sng">
                  <a:noFill/>
                </a:ln>
                <a:latin typeface="Constantia" panose="02030602050306030303" pitchFamily="18" charset="0"/>
                <a:ea typeface="+mj-ea"/>
                <a:cs typeface="+mj-cs"/>
              </a:rPr>
              <a:t>and</a:t>
            </a:r>
            <a:r>
              <a:rPr lang="ru-RU" b="1" dirty="0">
                <a:ln w="3175" cmpd="sng">
                  <a:noFill/>
                </a:ln>
                <a:latin typeface="Constantia" panose="02030602050306030303" pitchFamily="18" charset="0"/>
                <a:ea typeface="+mj-ea"/>
                <a:cs typeface="+mj-cs"/>
              </a:rPr>
              <a:t> </a:t>
            </a:r>
            <a:r>
              <a:rPr lang="ru-RU" b="1" dirty="0" err="1">
                <a:ln w="3175" cmpd="sng">
                  <a:noFill/>
                </a:ln>
                <a:latin typeface="Constantia" panose="02030602050306030303" pitchFamily="18" charset="0"/>
                <a:ea typeface="+mj-ea"/>
                <a:cs typeface="+mj-cs"/>
              </a:rPr>
              <a:t>Analytical</a:t>
            </a:r>
            <a:r>
              <a:rPr lang="ru-RU" b="1" dirty="0">
                <a:ln w="3175" cmpd="sng">
                  <a:noFill/>
                </a:ln>
                <a:latin typeface="Constantia" panose="02030602050306030303" pitchFamily="18" charset="0"/>
                <a:ea typeface="+mj-ea"/>
                <a:cs typeface="+mj-cs"/>
              </a:rPr>
              <a:t> </a:t>
            </a:r>
            <a:r>
              <a:rPr lang="ru-RU" b="1" dirty="0" err="1">
                <a:ln w="3175" cmpd="sng">
                  <a:noFill/>
                </a:ln>
                <a:latin typeface="Constantia" panose="02030602050306030303" pitchFamily="18" charset="0"/>
                <a:ea typeface="+mj-ea"/>
                <a:cs typeface="+mj-cs"/>
              </a:rPr>
              <a:t>Framework</a:t>
            </a:r>
            <a:r>
              <a:rPr lang="ru-RU" b="1" dirty="0">
                <a:ln w="3175" cmpd="sng">
                  <a:noFill/>
                </a:ln>
                <a:latin typeface="Constantia" panose="02030602050306030303" pitchFamily="18" charset="0"/>
                <a:ea typeface="+mj-ea"/>
                <a:cs typeface="+mj-cs"/>
              </a:rPr>
              <a:t>. </a:t>
            </a:r>
            <a:r>
              <a:rPr lang="ru-RU" b="1" dirty="0" err="1">
                <a:ln w="3175" cmpd="sng">
                  <a:noFill/>
                </a:ln>
                <a:latin typeface="Constantia" panose="02030602050306030303" pitchFamily="18" charset="0"/>
                <a:ea typeface="+mj-ea"/>
                <a:cs typeface="+mj-cs"/>
              </a:rPr>
              <a:t>Paris</a:t>
            </a:r>
            <a:r>
              <a:rPr lang="ru-RU" b="1" dirty="0">
                <a:ln w="3175" cmpd="sng">
                  <a:noFill/>
                </a:ln>
                <a:latin typeface="Constantia" panose="02030602050306030303" pitchFamily="18" charset="0"/>
                <a:ea typeface="+mj-ea"/>
                <a:cs typeface="+mj-cs"/>
              </a:rPr>
              <a:t>: OECD </a:t>
            </a:r>
            <a:r>
              <a:rPr lang="ru-RU" b="1" dirty="0" err="1">
                <a:ln w="3175" cmpd="sng">
                  <a:noFill/>
                </a:ln>
                <a:latin typeface="Constantia" panose="02030602050306030303" pitchFamily="18" charset="0"/>
                <a:ea typeface="+mj-ea"/>
                <a:cs typeface="+mj-cs"/>
              </a:rPr>
              <a:t>Publishing</a:t>
            </a:r>
            <a:r>
              <a:rPr lang="ru-RU" b="1" dirty="0">
                <a:ln w="3175" cmpd="sng">
                  <a:noFill/>
                </a:ln>
                <a:latin typeface="Constantia" panose="02030602050306030303" pitchFamily="18" charset="0"/>
                <a:ea typeface="+mj-ea"/>
                <a:cs typeface="+mj-cs"/>
              </a:rPr>
              <a:t>, 2019. 308 p. ] </a:t>
            </a:r>
          </a:p>
        </p:txBody>
      </p:sp>
    </p:spTree>
    <p:extLst>
      <p:ext uri="{BB962C8B-B14F-4D97-AF65-F5344CB8AC3E}">
        <p14:creationId xmlns:p14="http://schemas.microsoft.com/office/powerpoint/2010/main" val="859017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>
                <a:latin typeface="Constantia" panose="02030602050306030303" pitchFamily="18" charset="0"/>
              </a:rPr>
              <a:t>Основные направления формирования функциональной грамотности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9922" y="3130639"/>
            <a:ext cx="10018713" cy="3124201"/>
          </a:xfrm>
        </p:spPr>
        <p:txBody>
          <a:bodyPr>
            <a:noAutofit/>
          </a:bodyPr>
          <a:lstStyle/>
          <a:p>
            <a:r>
              <a:rPr lang="ru-RU" sz="3200" dirty="0">
                <a:latin typeface="Constantia" panose="02030602050306030303" pitchFamily="18" charset="0"/>
              </a:rPr>
              <a:t>Математическая грамотность </a:t>
            </a:r>
          </a:p>
          <a:p>
            <a:r>
              <a:rPr lang="ru-RU" sz="3200" dirty="0">
                <a:latin typeface="Constantia" panose="02030602050306030303" pitchFamily="18" charset="0"/>
              </a:rPr>
              <a:t>Читательская грамотность</a:t>
            </a:r>
          </a:p>
          <a:p>
            <a:r>
              <a:rPr lang="ru-RU" sz="3200" dirty="0">
                <a:latin typeface="Constantia" panose="02030602050306030303" pitchFamily="18" charset="0"/>
              </a:rPr>
              <a:t>Естественнонаучная грамотность</a:t>
            </a:r>
          </a:p>
          <a:p>
            <a:r>
              <a:rPr lang="ru-RU" sz="3200" dirty="0">
                <a:latin typeface="Constantia" panose="02030602050306030303" pitchFamily="18" charset="0"/>
              </a:rPr>
              <a:t>Языковая грамотность </a:t>
            </a:r>
          </a:p>
          <a:p>
            <a:r>
              <a:rPr lang="ru-RU" sz="3200" dirty="0">
                <a:latin typeface="Constantia" panose="02030602050306030303" pitchFamily="18" charset="0"/>
              </a:rPr>
              <a:t>Финансовая грамотность и т.д. </a:t>
            </a:r>
          </a:p>
        </p:txBody>
      </p:sp>
    </p:spTree>
    <p:extLst>
      <p:ext uri="{BB962C8B-B14F-4D97-AF65-F5344CB8AC3E}">
        <p14:creationId xmlns:p14="http://schemas.microsoft.com/office/powerpoint/2010/main" val="214237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049" y="-203200"/>
            <a:ext cx="11503023" cy="1752599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>
                <a:latin typeface="Constantia" panose="02030602050306030303" pitchFamily="18" charset="0"/>
              </a:rPr>
              <a:t>Функциональная грамотность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0" t="14124" r="20400" b="4991"/>
          <a:stretch/>
        </p:blipFill>
        <p:spPr bwMode="auto">
          <a:xfrm>
            <a:off x="8851544" y="1175171"/>
            <a:ext cx="3009528" cy="4327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15094" r="34400" b="12165"/>
          <a:stretch/>
        </p:blipFill>
        <p:spPr bwMode="auto">
          <a:xfrm>
            <a:off x="715133" y="441149"/>
            <a:ext cx="3721608" cy="4463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 rotWithShape="1">
          <a:blip r:embed="rId4" cstate="print"/>
          <a:srcRect l="1925" t="13226" r="30582" b="31864"/>
          <a:stretch/>
        </p:blipFill>
        <p:spPr bwMode="auto">
          <a:xfrm>
            <a:off x="2747601" y="3008731"/>
            <a:ext cx="3378280" cy="2825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 cstate="print"/>
          <a:srcRect l="8336" t="16633" r="6857" b="12625"/>
          <a:stretch/>
        </p:blipFill>
        <p:spPr bwMode="auto">
          <a:xfrm>
            <a:off x="6821332" y="3204464"/>
            <a:ext cx="2889504" cy="2779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4283240" y="6022459"/>
            <a:ext cx="23968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https://clck.ru/Y8maR</a:t>
            </a:r>
            <a:endParaRPr lang="ru-RU" altLang="ru-RU" sz="1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762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7" y="-177800"/>
            <a:ext cx="11503023" cy="1752599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>
                <a:latin typeface="Constantia" panose="02030602050306030303" pitchFamily="18" charset="0"/>
              </a:rPr>
              <a:t>Функциональная грамотность </a:t>
            </a:r>
          </a:p>
        </p:txBody>
      </p:sp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2" b="35272"/>
          <a:stretch>
            <a:fillRect/>
          </a:stretch>
        </p:blipFill>
        <p:spPr bwMode="auto">
          <a:xfrm>
            <a:off x="1133974" y="1417911"/>
            <a:ext cx="5136356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7988200" y="5502518"/>
            <a:ext cx="2641997" cy="5397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ct val="0"/>
              </a:spcAft>
              <a:defRPr/>
            </a:pPr>
            <a:r>
              <a:rPr lang="en-US" altLang="ru-RU" sz="1800" b="1" dirty="0">
                <a:latin typeface="Times New Roman" pitchFamily="18" charset="0"/>
                <a:cs typeface="Times New Roman" pitchFamily="18" charset="0"/>
                <a:hlinkClick r:id="rId3"/>
              </a:rPr>
              <a:t>https://media.prosv.ru/fg</a:t>
            </a:r>
            <a:br>
              <a:rPr lang="ru-RU" alt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en-US" altLang="ru-RU" sz="1800" b="1" dirty="0">
                <a:latin typeface="Times New Roman" pitchFamily="18" charset="0"/>
                <a:cs typeface="Times New Roman" pitchFamily="18" charset="0"/>
              </a:rPr>
            </a:b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4"/>
          <p:cNvSpPr>
            <a:spLocks noChangeArrowheads="1"/>
          </p:cNvSpPr>
          <p:nvPr/>
        </p:nvSpPr>
        <p:spPr bwMode="auto">
          <a:xfrm>
            <a:off x="1826692" y="5126062"/>
            <a:ext cx="39645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b="1" dirty="0">
                <a:latin typeface="Times New Roman" pitchFamily="18" charset="0"/>
                <a:cs typeface="Times New Roman" pitchFamily="18" charset="0"/>
                <a:hlinkClick r:id="rId4"/>
              </a:rPr>
              <a:t>http://skiv.instrao.ru/bank-zadaniy/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5" r="2200" b="6998"/>
          <a:stretch>
            <a:fillRect/>
          </a:stretch>
        </p:blipFill>
        <p:spPr bwMode="auto">
          <a:xfrm>
            <a:off x="7285732" y="1399514"/>
            <a:ext cx="4046935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968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7038" y="1394138"/>
            <a:ext cx="10018713" cy="1752599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Constantia" panose="02030602050306030303" pitchFamily="18" charset="0"/>
              </a:rPr>
              <a:t>Федеральный проект «Развитие банка оценочных средств для проведения всероссийских проверочных работ и формирования банка заданий для оценки естественнонаучной грамотности, а также банка заданий для оценки функциональной грамотности»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3099" y="3838977"/>
            <a:ext cx="10018713" cy="3124201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Constantia" panose="02030602050306030303" pitchFamily="18" charset="0"/>
              </a:rPr>
              <a:t>Банки заданий размещены в информационно-телекоммуникационной сети «Интернет» по адресам: </a:t>
            </a:r>
            <a:r>
              <a:rPr lang="ru-RU" sz="3200" u="sng" dirty="0">
                <a:latin typeface="Constantia" panose="02030602050306030303" pitchFamily="18" charset="0"/>
                <a:hlinkClick r:id="rId2"/>
              </a:rPr>
              <a:t>https://</a:t>
            </a:r>
            <a:r>
              <a:rPr lang="en-US" sz="3200" u="sng" dirty="0" err="1">
                <a:latin typeface="Constantia" panose="02030602050306030303" pitchFamily="18" charset="0"/>
                <a:hlinkClick r:id="rId2"/>
              </a:rPr>
              <a:t>fg</a:t>
            </a:r>
            <a:r>
              <a:rPr lang="ru-RU" sz="3200" u="sng" dirty="0">
                <a:latin typeface="Constantia" panose="02030602050306030303" pitchFamily="18" charset="0"/>
                <a:hlinkClick r:id="rId2"/>
              </a:rPr>
              <a:t>.resh.edu.ru/</a:t>
            </a:r>
            <a:r>
              <a:rPr lang="ru-RU" sz="3200" dirty="0">
                <a:latin typeface="Constantia" panose="02030602050306030303" pitchFamily="18" charset="0"/>
              </a:rPr>
              <a:t>, </a:t>
            </a:r>
            <a:r>
              <a:rPr lang="ru-RU" sz="3200" u="sng" dirty="0">
                <a:latin typeface="Constantia" panose="02030602050306030303" pitchFamily="18" charset="0"/>
                <a:hlinkClick r:id="rId3"/>
              </a:rPr>
              <a:t>https://fipi.ru/otkrytyy-bank-zadaniy-dlya-otsenki-yestestvennonauchnoy-gramotnosti</a:t>
            </a:r>
            <a:r>
              <a:rPr lang="ru-RU" sz="3200" dirty="0">
                <a:latin typeface="Constantia" panose="02030602050306030303" pitchFamily="18" charset="0"/>
              </a:rPr>
              <a:t>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4132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3977" y="-228600"/>
            <a:ext cx="11503023" cy="1752599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latin typeface="Constantia" panose="02030602050306030303" pitchFamily="18" charset="0"/>
              </a:rPr>
              <a:t>Функциональная грамотность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6901" y="5178907"/>
            <a:ext cx="88011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Вход педагогов осуществляется только с использованием учетной записи портала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«Российская электронная школа»,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в связи с чем необходима предварительная регистрация на портале в роли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«Учитель»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600"/>
              </a:spcBef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При регистрации необходимо обязательно указывать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образовательную организацию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r="2906" b="24129"/>
          <a:stretch/>
        </p:blipFill>
        <p:spPr>
          <a:xfrm>
            <a:off x="2439917" y="1683371"/>
            <a:ext cx="7040364" cy="320613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71408" y="1099637"/>
            <a:ext cx="2377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76092"/>
                </a:solidFill>
              </a:rPr>
              <a:t>https://fg.resh.edu.ru/</a:t>
            </a:r>
          </a:p>
        </p:txBody>
      </p:sp>
    </p:spTree>
    <p:extLst>
      <p:ext uri="{BB962C8B-B14F-4D97-AF65-F5344CB8AC3E}">
        <p14:creationId xmlns:p14="http://schemas.microsoft.com/office/powerpoint/2010/main" val="14547797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231</TotalTime>
  <Words>402</Words>
  <Application>Microsoft Office PowerPoint</Application>
  <PresentationFormat>Широкоэкранный</PresentationFormat>
  <Paragraphs>47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Constantia</vt:lpstr>
      <vt:lpstr>Corbel</vt:lpstr>
      <vt:lpstr>Times New Roman</vt:lpstr>
      <vt:lpstr>Параллакс</vt:lpstr>
      <vt:lpstr>Формирование функциональной грамотности обучающихся</vt:lpstr>
      <vt:lpstr>Функциональная грамотность </vt:lpstr>
      <vt:lpstr>Международные исследования </vt:lpstr>
      <vt:lpstr>Функциональная грамотность </vt:lpstr>
      <vt:lpstr>Основные направления формирования функциональной грамотности </vt:lpstr>
      <vt:lpstr>Функциональная грамотность </vt:lpstr>
      <vt:lpstr>Функциональная грамотность </vt:lpstr>
      <vt:lpstr>Федеральный проект «Развитие банка оценочных средств для проведения всероссийских проверочных работ и формирования банка заданий для оценки естественнонаучной грамотности, а также банка заданий для оценки функциональной грамотности»</vt:lpstr>
      <vt:lpstr>Функциональная грамотность </vt:lpstr>
      <vt:lpstr>Функциональная грамотность </vt:lpstr>
      <vt:lpstr>Функциональная грамотность </vt:lpstr>
      <vt:lpstr>с 03 по 15 декабря 2021 года в рамках приоритетного муниципального проекта  «Школа наставников» на платформе компании «Мираполис» продолжаются мерпряития зимней открытой дистанционной сессии педагогического сообщества «Web-клуб молодых специалистов и наставников  «Интернет-наставник»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учащихся 5-9 классов в условиях реализации ФГОС нового поколения</dc:title>
  <dc:creator>Заместитель директора</dc:creator>
  <cp:lastModifiedBy>gai8</cp:lastModifiedBy>
  <cp:revision>15</cp:revision>
  <dcterms:created xsi:type="dcterms:W3CDTF">2021-11-22T09:21:36Z</dcterms:created>
  <dcterms:modified xsi:type="dcterms:W3CDTF">2021-12-10T11:52:21Z</dcterms:modified>
</cp:coreProperties>
</file>