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57" r:id="rId6"/>
    <p:sldId id="258" r:id="rId7"/>
    <p:sldId id="259" r:id="rId8"/>
    <p:sldId id="266" r:id="rId9"/>
    <p:sldId id="260" r:id="rId10"/>
    <p:sldId id="267"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61" r:id="rId24"/>
    <p:sldId id="281" r:id="rId25"/>
    <p:sldId id="282" r:id="rId26"/>
    <p:sldId id="283" r:id="rId27"/>
    <p:sldId id="284" r:id="rId28"/>
    <p:sldId id="285" r:id="rId29"/>
    <p:sldId id="286" r:id="rId30"/>
    <p:sldId id="287" r:id="rId31"/>
    <p:sldId id="288" r:id="rId32"/>
    <p:sldId id="289" r:id="rId33"/>
    <p:sldId id="290"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smtClean="0"/>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smtClean="0"/>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417779" y="802299"/>
            <a:ext cx="8637073" cy="1940902"/>
          </a:xfrm>
        </p:spPr>
        <p:txBody>
          <a:bodyPr>
            <a:normAutofit/>
          </a:bodyPr>
          <a:lstStyle/>
          <a:p>
            <a:pPr algn="ctr"/>
            <a:r>
              <a:rPr lang="ru-RU" sz="2400" dirty="0" smtClean="0"/>
              <a:t>ПРОЕКТ примерных рабочих программ </a:t>
            </a:r>
            <a:r>
              <a:rPr lang="ru-RU" sz="2400" dirty="0" smtClean="0"/>
              <a:t>федерального государственного </a:t>
            </a:r>
            <a:r>
              <a:rPr lang="ru-RU" sz="2400" dirty="0" smtClean="0"/>
              <a:t>образовательного стандарта </a:t>
            </a:r>
            <a:r>
              <a:rPr lang="ru-RU" sz="2400" dirty="0"/>
              <a:t>начального общего образования и основного общего </a:t>
            </a:r>
            <a:r>
              <a:rPr lang="ru-RU" sz="2400" dirty="0" smtClean="0"/>
              <a:t>образования -2021 г</a:t>
            </a:r>
            <a:endParaRPr lang="ru-RU" sz="2400" dirty="0"/>
          </a:p>
        </p:txBody>
      </p:sp>
      <p:sp>
        <p:nvSpPr>
          <p:cNvPr id="3" name="Подзаголовок 2"/>
          <p:cNvSpPr>
            <a:spLocks noGrp="1"/>
          </p:cNvSpPr>
          <p:nvPr>
            <p:ph type="subTitle" idx="1"/>
          </p:nvPr>
        </p:nvSpPr>
        <p:spPr>
          <a:xfrm>
            <a:off x="7190509" y="4272741"/>
            <a:ext cx="4480560" cy="1221971"/>
          </a:xfrm>
        </p:spPr>
        <p:txBody>
          <a:bodyPr>
            <a:normAutofit fontScale="77500" lnSpcReduction="20000"/>
          </a:bodyPr>
          <a:lstStyle/>
          <a:p>
            <a:r>
              <a:rPr lang="ru-RU" dirty="0" smtClean="0"/>
              <a:t>Составитель: </a:t>
            </a:r>
          </a:p>
          <a:p>
            <a:r>
              <a:rPr lang="ru-RU" dirty="0" smtClean="0"/>
              <a:t>Баева И.В.- руководитель ГМО учителей физической культуры г. Сургута, учитель МБОУ гимназии №2</a:t>
            </a:r>
            <a:endParaRPr lang="ru-RU" dirty="0"/>
          </a:p>
        </p:txBody>
      </p:sp>
    </p:spTree>
    <p:extLst>
      <p:ext uri="{BB962C8B-B14F-4D97-AF65-F5344CB8AC3E}">
        <p14:creationId xmlns:p14="http://schemas.microsoft.com/office/powerpoint/2010/main" val="3867456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Примерные рабочие программы </a:t>
            </a:r>
            <a:br>
              <a:rPr lang="ru-RU" sz="2400" dirty="0"/>
            </a:br>
            <a:r>
              <a:rPr lang="ru-RU" sz="2400" dirty="0"/>
              <a:t>начального общего образования (НОО)</a:t>
            </a:r>
            <a:br>
              <a:rPr lang="ru-RU" sz="2400" dirty="0"/>
            </a:br>
            <a:endParaRPr lang="ru-RU" sz="2400" dirty="0"/>
          </a:p>
        </p:txBody>
      </p:sp>
      <p:sp>
        <p:nvSpPr>
          <p:cNvPr id="3" name="Объект 2"/>
          <p:cNvSpPr>
            <a:spLocks noGrp="1"/>
          </p:cNvSpPr>
          <p:nvPr>
            <p:ph idx="1"/>
          </p:nvPr>
        </p:nvSpPr>
        <p:spPr>
          <a:xfrm>
            <a:off x="623455" y="1995055"/>
            <a:ext cx="11272058" cy="4164676"/>
          </a:xfrm>
        </p:spPr>
        <p:txBody>
          <a:bodyPr>
            <a:normAutofit fontScale="62500" lnSpcReduction="20000"/>
          </a:bodyPr>
          <a:lstStyle/>
          <a:p>
            <a:r>
              <a:rPr lang="ru-RU" dirty="0"/>
              <a:t>1. ПОЯСНИТЕЛЬНАЯ ЗАПИСКА </a:t>
            </a:r>
            <a:endParaRPr lang="ru-RU" dirty="0" smtClean="0"/>
          </a:p>
          <a:p>
            <a:r>
              <a:rPr lang="ru-RU" dirty="0" smtClean="0"/>
              <a:t>Общая </a:t>
            </a:r>
            <a:r>
              <a:rPr lang="ru-RU" dirty="0"/>
              <a:t>характеристика учебного предмета «Физическая культура</a:t>
            </a:r>
            <a:r>
              <a:rPr lang="ru-RU" dirty="0" smtClean="0"/>
              <a:t>» </a:t>
            </a:r>
          </a:p>
          <a:p>
            <a:r>
              <a:rPr lang="ru-RU" dirty="0" smtClean="0"/>
              <a:t>Цели </a:t>
            </a:r>
            <a:r>
              <a:rPr lang="ru-RU" dirty="0"/>
              <a:t>изучения учебного предмета «Физическая культура</a:t>
            </a:r>
            <a:r>
              <a:rPr lang="ru-RU" dirty="0" smtClean="0"/>
              <a:t>» </a:t>
            </a:r>
          </a:p>
          <a:p>
            <a:r>
              <a:rPr lang="ru-RU" dirty="0" smtClean="0"/>
              <a:t>Место </a:t>
            </a:r>
            <a:r>
              <a:rPr lang="ru-RU" dirty="0"/>
              <a:t>учебного предмета «Физическая культура» в учебном </a:t>
            </a:r>
            <a:r>
              <a:rPr lang="ru-RU" dirty="0" smtClean="0"/>
              <a:t>плане»</a:t>
            </a:r>
          </a:p>
          <a:p>
            <a:r>
              <a:rPr lang="ru-RU" dirty="0"/>
              <a:t>2. ПЛАНИРУЕМЫЕ РЕЗУЛЬТАТЫ ОСВОЕНИЯ УЧЕБНОГО ПРЕДМЕТА «ФИЗИЧЕСКАЯ КУЛЬТУРА» НА УРОВНЕ НАЧАЛЬНОГО ОБЩЕГО ОБРАЗОВАНИЯ </a:t>
            </a:r>
            <a:r>
              <a:rPr lang="ru-RU" dirty="0" smtClean="0"/>
              <a:t> </a:t>
            </a:r>
            <a:endParaRPr lang="ru-RU" dirty="0"/>
          </a:p>
          <a:p>
            <a:r>
              <a:rPr lang="ru-RU" dirty="0"/>
              <a:t>Личностные </a:t>
            </a:r>
            <a:r>
              <a:rPr lang="ru-RU" dirty="0" smtClean="0"/>
              <a:t>результаты</a:t>
            </a:r>
            <a:endParaRPr lang="ru-RU" dirty="0"/>
          </a:p>
          <a:p>
            <a:r>
              <a:rPr lang="ru-RU" dirty="0" err="1"/>
              <a:t>Метапредметные</a:t>
            </a:r>
            <a:r>
              <a:rPr lang="ru-RU" dirty="0"/>
              <a:t> </a:t>
            </a:r>
            <a:r>
              <a:rPr lang="ru-RU" dirty="0" smtClean="0"/>
              <a:t>результаты</a:t>
            </a:r>
            <a:endParaRPr lang="ru-RU" dirty="0"/>
          </a:p>
          <a:p>
            <a:r>
              <a:rPr lang="ru-RU" dirty="0"/>
              <a:t> Предметные результаты </a:t>
            </a:r>
            <a:r>
              <a:rPr lang="ru-RU" dirty="0" smtClean="0"/>
              <a:t> </a:t>
            </a:r>
            <a:endParaRPr lang="ru-RU" dirty="0"/>
          </a:p>
          <a:p>
            <a:r>
              <a:rPr lang="ru-RU" dirty="0"/>
              <a:t>1 класс </a:t>
            </a:r>
            <a:r>
              <a:rPr lang="ru-RU" dirty="0" smtClean="0"/>
              <a:t> </a:t>
            </a:r>
            <a:endParaRPr lang="ru-RU" dirty="0"/>
          </a:p>
          <a:p>
            <a:r>
              <a:rPr lang="ru-RU" dirty="0"/>
              <a:t>2 </a:t>
            </a:r>
            <a:r>
              <a:rPr lang="ru-RU" dirty="0" smtClean="0"/>
              <a:t>класс </a:t>
            </a:r>
            <a:endParaRPr lang="ru-RU" dirty="0"/>
          </a:p>
          <a:p>
            <a:r>
              <a:rPr lang="ru-RU" dirty="0"/>
              <a:t>3 класс </a:t>
            </a:r>
            <a:r>
              <a:rPr lang="ru-RU" dirty="0" smtClean="0"/>
              <a:t> </a:t>
            </a:r>
            <a:endParaRPr lang="ru-RU" dirty="0"/>
          </a:p>
          <a:p>
            <a:r>
              <a:rPr lang="ru-RU" dirty="0"/>
              <a:t>4 класс </a:t>
            </a:r>
          </a:p>
          <a:p>
            <a:endParaRPr lang="ru-RU" dirty="0"/>
          </a:p>
        </p:txBody>
      </p:sp>
    </p:spTree>
    <p:extLst>
      <p:ext uri="{BB962C8B-B14F-4D97-AF65-F5344CB8AC3E}">
        <p14:creationId xmlns:p14="http://schemas.microsoft.com/office/powerpoint/2010/main" val="4163088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Примерные рабочие программы </a:t>
            </a:r>
            <a:br>
              <a:rPr lang="ru-RU" sz="2400" dirty="0"/>
            </a:br>
            <a:r>
              <a:rPr lang="ru-RU" sz="2400" dirty="0"/>
              <a:t>начального общего образования (НОО)</a:t>
            </a:r>
            <a:br>
              <a:rPr lang="ru-RU" sz="2400" dirty="0"/>
            </a:br>
            <a:endParaRPr lang="ru-RU" sz="2400" dirty="0"/>
          </a:p>
        </p:txBody>
      </p:sp>
      <p:sp>
        <p:nvSpPr>
          <p:cNvPr id="3" name="Объект 2"/>
          <p:cNvSpPr>
            <a:spLocks noGrp="1"/>
          </p:cNvSpPr>
          <p:nvPr>
            <p:ph idx="1"/>
          </p:nvPr>
        </p:nvSpPr>
        <p:spPr/>
        <p:txBody>
          <a:bodyPr>
            <a:normAutofit/>
          </a:bodyPr>
          <a:lstStyle/>
          <a:p>
            <a:r>
              <a:rPr lang="ru-RU" dirty="0"/>
              <a:t>3. СОДЕРЖАНИЕ УЧЕБНОГО ПРЕДМЕТА ПО ГОДАМ </a:t>
            </a:r>
            <a:r>
              <a:rPr lang="ru-RU" dirty="0" smtClean="0"/>
              <a:t>ОБУЧЕНИЯ </a:t>
            </a:r>
          </a:p>
          <a:p>
            <a:r>
              <a:rPr lang="ru-RU" dirty="0" smtClean="0"/>
              <a:t>1 </a:t>
            </a:r>
            <a:r>
              <a:rPr lang="ru-RU" dirty="0"/>
              <a:t>класс </a:t>
            </a:r>
            <a:r>
              <a:rPr lang="ru-RU" dirty="0" smtClean="0"/>
              <a:t> </a:t>
            </a:r>
          </a:p>
          <a:p>
            <a:r>
              <a:rPr lang="ru-RU" dirty="0" smtClean="0"/>
              <a:t>2 </a:t>
            </a:r>
            <a:r>
              <a:rPr lang="ru-RU" dirty="0"/>
              <a:t>класс </a:t>
            </a:r>
            <a:r>
              <a:rPr lang="ru-RU" dirty="0" smtClean="0"/>
              <a:t> </a:t>
            </a:r>
          </a:p>
          <a:p>
            <a:r>
              <a:rPr lang="ru-RU" dirty="0" smtClean="0"/>
              <a:t>3 </a:t>
            </a:r>
            <a:r>
              <a:rPr lang="ru-RU" dirty="0"/>
              <a:t>класс </a:t>
            </a:r>
            <a:r>
              <a:rPr lang="ru-RU" dirty="0" smtClean="0"/>
              <a:t> </a:t>
            </a:r>
          </a:p>
          <a:p>
            <a:r>
              <a:rPr lang="ru-RU" dirty="0" smtClean="0"/>
              <a:t>4 </a:t>
            </a:r>
            <a:r>
              <a:rPr lang="ru-RU" dirty="0"/>
              <a:t>класс </a:t>
            </a:r>
            <a:r>
              <a:rPr lang="ru-RU" dirty="0" smtClean="0"/>
              <a:t> </a:t>
            </a:r>
          </a:p>
          <a:p>
            <a:r>
              <a:rPr lang="ru-RU" dirty="0" smtClean="0"/>
              <a:t>4</a:t>
            </a:r>
            <a:r>
              <a:rPr lang="ru-RU" dirty="0"/>
              <a:t>. ТЕМАТИЧЕСКОЕ ПЛАНИРОВАНИЕ </a:t>
            </a:r>
            <a:r>
              <a:rPr lang="ru-RU" dirty="0" smtClean="0"/>
              <a:t> </a:t>
            </a:r>
          </a:p>
        </p:txBody>
      </p:sp>
    </p:spTree>
    <p:extLst>
      <p:ext uri="{BB962C8B-B14F-4D97-AF65-F5344CB8AC3E}">
        <p14:creationId xmlns:p14="http://schemas.microsoft.com/office/powerpoint/2010/main" val="723571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Примерные рабочие программы </a:t>
            </a:r>
            <a:br>
              <a:rPr lang="ru-RU" sz="2400" dirty="0"/>
            </a:br>
            <a:r>
              <a:rPr lang="ru-RU" sz="2400" dirty="0"/>
              <a:t>начального общего образования (НОО)</a:t>
            </a:r>
            <a:br>
              <a:rPr lang="ru-RU" sz="2400" dirty="0"/>
            </a:br>
            <a:endParaRPr lang="ru-RU" sz="2400" dirty="0"/>
          </a:p>
        </p:txBody>
      </p:sp>
      <p:sp>
        <p:nvSpPr>
          <p:cNvPr id="3" name="Объект 2"/>
          <p:cNvSpPr>
            <a:spLocks noGrp="1"/>
          </p:cNvSpPr>
          <p:nvPr>
            <p:ph idx="1"/>
          </p:nvPr>
        </p:nvSpPr>
        <p:spPr/>
        <p:txBody>
          <a:bodyPr/>
          <a:lstStyle/>
          <a:p>
            <a:pPr algn="just"/>
            <a:r>
              <a:rPr lang="ru-RU" dirty="0"/>
              <a:t>Примерная рабочая программа начального общего образования по физической культуре составлена на основе требований к результатам освоения основной образовательной программы начального общего образования, представленных в Федеральном государственном образовательном стандарте начального общего образования, а также на основе характеристики планируемых результатов </a:t>
            </a:r>
            <a:r>
              <a:rPr lang="ru-RU" dirty="0" err="1"/>
              <a:t>духовнонравственного</a:t>
            </a:r>
            <a:r>
              <a:rPr lang="ru-RU" dirty="0"/>
              <a:t> развития, воспитания и социализации обучающихся, представленной в Примерной программе воспитания (одобрено решением ФУМО от 02.06.2020  г.).</a:t>
            </a:r>
          </a:p>
        </p:txBody>
      </p:sp>
    </p:spTree>
    <p:extLst>
      <p:ext uri="{BB962C8B-B14F-4D97-AF65-F5344CB8AC3E}">
        <p14:creationId xmlns:p14="http://schemas.microsoft.com/office/powerpoint/2010/main" val="41898946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Примерные рабочие программы </a:t>
            </a:r>
            <a:br>
              <a:rPr lang="ru-RU" dirty="0"/>
            </a:br>
            <a:r>
              <a:rPr lang="ru-RU" dirty="0"/>
              <a:t>начального общего образования (НОО)</a:t>
            </a:r>
            <a:br>
              <a:rPr lang="ru-RU" dirty="0"/>
            </a:br>
            <a:endParaRPr lang="ru-RU" dirty="0"/>
          </a:p>
        </p:txBody>
      </p:sp>
      <p:sp>
        <p:nvSpPr>
          <p:cNvPr id="3" name="Объект 2"/>
          <p:cNvSpPr>
            <a:spLocks noGrp="1"/>
          </p:cNvSpPr>
          <p:nvPr>
            <p:ph idx="1"/>
          </p:nvPr>
        </p:nvSpPr>
        <p:spPr/>
        <p:txBody>
          <a:bodyPr>
            <a:normAutofit fontScale="92500" lnSpcReduction="10000"/>
          </a:bodyPr>
          <a:lstStyle/>
          <a:p>
            <a:pPr algn="just"/>
            <a:r>
              <a:rPr lang="ru-RU" dirty="0"/>
              <a:t>В  программе нашли своё отражение: Поручение Президента Российской Федерации об обеспечении внесения в примерные основные образовательные программы дошкольного, начального общего, основного общего и среднего общего образования изменений, предусматривающих </a:t>
            </a:r>
            <a:r>
              <a:rPr lang="ru-RU" dirty="0" smtClean="0"/>
              <a:t>обязательное </a:t>
            </a:r>
            <a:r>
              <a:rPr lang="ru-RU" dirty="0"/>
              <a:t>выполнение воспитанниками и учащимися упражнений основной гимнастики в целях их физического развития (с учётом ограничений, обусловленных состоянием здоровья); условия Концепции модернизации преподавания учебного предмета «Физическая культура» в образовательных организациях Российской Федерации, реализующих основные общеобразовательные программы, научные и методологические подходы к изучению физической культуры в начальной школе.</a:t>
            </a:r>
          </a:p>
        </p:txBody>
      </p:sp>
    </p:spTree>
    <p:extLst>
      <p:ext uri="{BB962C8B-B14F-4D97-AF65-F5344CB8AC3E}">
        <p14:creationId xmlns:p14="http://schemas.microsoft.com/office/powerpoint/2010/main" val="13257117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Примерные рабочие программы </a:t>
            </a:r>
            <a:br>
              <a:rPr lang="ru-RU" sz="2400" dirty="0"/>
            </a:br>
            <a:r>
              <a:rPr lang="ru-RU" sz="2400" dirty="0"/>
              <a:t>начального общего образования (НОО)</a:t>
            </a:r>
            <a:br>
              <a:rPr lang="ru-RU" sz="2400" dirty="0"/>
            </a:br>
            <a:endParaRPr lang="ru-RU" sz="2400" dirty="0"/>
          </a:p>
        </p:txBody>
      </p:sp>
      <p:sp>
        <p:nvSpPr>
          <p:cNvPr id="3" name="Объект 2"/>
          <p:cNvSpPr>
            <a:spLocks noGrp="1"/>
          </p:cNvSpPr>
          <p:nvPr>
            <p:ph idx="1"/>
          </p:nvPr>
        </p:nvSpPr>
        <p:spPr/>
        <p:txBody>
          <a:bodyPr>
            <a:normAutofit fontScale="92500" lnSpcReduction="10000"/>
          </a:bodyPr>
          <a:lstStyle/>
          <a:p>
            <a:pPr algn="just"/>
            <a:r>
              <a:rPr lang="ru-RU" dirty="0"/>
              <a:t>Программа обеспечивает создание условий для высокого качества преподавания учебного предмета «Физическая культура» на уровне начального общего образования; выполнение требований, определённых статьёй 41 Федерального закона «Об образовании в Российской Федерации» «Охрана здоровья обучающихся», включая определение оптимальной учебной нагрузки, режима учебных занятий, создание условий для профилактики заболеваний и оздоровления обучающихся; способствует решению задач, определённых в Стратегии развития физической культуры и спорта в Российской Федерации на период до 2030  г. и Межотраслевой программе развития школьного спорта до 2024  г., и направлена на достижение национальных целей развития Российской </a:t>
            </a:r>
            <a:r>
              <a:rPr lang="ru-RU" dirty="0" smtClean="0"/>
              <a:t>Федерации</a:t>
            </a:r>
            <a:r>
              <a:rPr lang="ru-RU" dirty="0"/>
              <a:t>.</a:t>
            </a:r>
          </a:p>
        </p:txBody>
      </p:sp>
    </p:spTree>
    <p:extLst>
      <p:ext uri="{BB962C8B-B14F-4D97-AF65-F5344CB8AC3E}">
        <p14:creationId xmlns:p14="http://schemas.microsoft.com/office/powerpoint/2010/main" val="37373314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Примерные рабочие программы </a:t>
            </a:r>
            <a:br>
              <a:rPr lang="ru-RU" sz="2400" dirty="0"/>
            </a:br>
            <a:r>
              <a:rPr lang="ru-RU" sz="2400" dirty="0"/>
              <a:t>начального общего образования (НОО)</a:t>
            </a:r>
            <a:br>
              <a:rPr lang="ru-RU" sz="2400" dirty="0"/>
            </a:br>
            <a:endParaRPr lang="ru-RU" sz="2400" dirty="0"/>
          </a:p>
        </p:txBody>
      </p:sp>
      <p:sp>
        <p:nvSpPr>
          <p:cNvPr id="3" name="Объект 2"/>
          <p:cNvSpPr>
            <a:spLocks noGrp="1"/>
          </p:cNvSpPr>
          <p:nvPr>
            <p:ph idx="1"/>
          </p:nvPr>
        </p:nvSpPr>
        <p:spPr/>
        <p:txBody>
          <a:bodyPr>
            <a:normAutofit lnSpcReduction="10000"/>
          </a:bodyPr>
          <a:lstStyle/>
          <a:p>
            <a:pPr algn="just"/>
            <a:r>
              <a:rPr lang="ru-RU" dirty="0"/>
              <a:t>Программа разработана в соответствии с требованиями Федерального государственного образовательного стандарта начального общего образования (далее  — ФГОС НОО</a:t>
            </a:r>
            <a:r>
              <a:rPr lang="ru-RU" dirty="0" smtClean="0"/>
              <a:t>).</a:t>
            </a:r>
          </a:p>
          <a:p>
            <a:pPr algn="just"/>
            <a:r>
              <a:rPr lang="ru-RU" dirty="0"/>
              <a:t>Ценностные ориентиры содержания программы направлены на воспитание творческих, компетентных и успешных граждан России, способных к активной самореализации в личной, общественной и профессиональной деятельности. Обучение по программе позволяет формировать у обучающихся установку на формирование, сохранение и укрепление здоровья; освоить умения, навыки ведения здорового и безопасного образа жизни; выполнить нормы ГТО.</a:t>
            </a:r>
          </a:p>
        </p:txBody>
      </p:sp>
    </p:spTree>
    <p:extLst>
      <p:ext uri="{BB962C8B-B14F-4D97-AF65-F5344CB8AC3E}">
        <p14:creationId xmlns:p14="http://schemas.microsoft.com/office/powerpoint/2010/main" val="4148553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Примерные рабочие программы </a:t>
            </a:r>
            <a:br>
              <a:rPr lang="ru-RU" sz="2400" dirty="0"/>
            </a:br>
            <a:r>
              <a:rPr lang="ru-RU" sz="2400" dirty="0"/>
              <a:t>начального общего образования (НОО)</a:t>
            </a:r>
            <a:br>
              <a:rPr lang="ru-RU" sz="2400" dirty="0"/>
            </a:br>
            <a:endParaRPr lang="ru-RU" sz="2400" dirty="0"/>
          </a:p>
        </p:txBody>
      </p:sp>
      <p:sp>
        <p:nvSpPr>
          <p:cNvPr id="3" name="Объект 2"/>
          <p:cNvSpPr>
            <a:spLocks noGrp="1"/>
          </p:cNvSpPr>
          <p:nvPr>
            <p:ph idx="1"/>
          </p:nvPr>
        </p:nvSpPr>
        <p:spPr/>
        <p:txBody>
          <a:bodyPr/>
          <a:lstStyle/>
          <a:p>
            <a:pPr algn="just"/>
            <a:r>
              <a:rPr lang="ru-RU" dirty="0"/>
              <a:t>Важное значение в освоении программы уделено играм и игровым заданиям как простейшей форме физкультурно-спортивной деятельности. В  программе используются сюжетные и импровизационно-творческие подвижные игры, рефлексивно-метафорические игры, игры на основе интеграции интеллектуального и двигательного компонентов. </a:t>
            </a:r>
          </a:p>
        </p:txBody>
      </p:sp>
    </p:spTree>
    <p:extLst>
      <p:ext uri="{BB962C8B-B14F-4D97-AF65-F5344CB8AC3E}">
        <p14:creationId xmlns:p14="http://schemas.microsoft.com/office/powerpoint/2010/main" val="2208101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Примерные рабочие программы </a:t>
            </a:r>
            <a:br>
              <a:rPr lang="ru-RU" sz="2400" dirty="0"/>
            </a:br>
            <a:r>
              <a:rPr lang="ru-RU" sz="2400" dirty="0"/>
              <a:t>начального общего образования (НОО)</a:t>
            </a:r>
            <a:br>
              <a:rPr lang="ru-RU" sz="2400" dirty="0"/>
            </a:br>
            <a:endParaRPr lang="ru-RU" sz="2400" dirty="0"/>
          </a:p>
        </p:txBody>
      </p:sp>
      <p:sp>
        <p:nvSpPr>
          <p:cNvPr id="3" name="Объект 2"/>
          <p:cNvSpPr>
            <a:spLocks noGrp="1"/>
          </p:cNvSpPr>
          <p:nvPr>
            <p:ph idx="1"/>
          </p:nvPr>
        </p:nvSpPr>
        <p:spPr/>
        <p:txBody>
          <a:bodyPr/>
          <a:lstStyle/>
          <a:p>
            <a:pPr algn="just"/>
            <a:r>
              <a:rPr lang="ru-RU" dirty="0"/>
              <a:t>В  соответствии со ФГОС НОО содержание программы учебного предмета «Физическая культура» состоит из следующих компонентов: </a:t>
            </a:r>
            <a:endParaRPr lang="ru-RU" dirty="0" smtClean="0"/>
          </a:p>
          <a:p>
            <a:pPr algn="just"/>
            <a:r>
              <a:rPr lang="ru-RU" dirty="0" smtClean="0"/>
              <a:t> </a:t>
            </a:r>
            <a:r>
              <a:rPr lang="ru-RU" dirty="0"/>
              <a:t>знания о физической культуре (информационный компонент деятельности); </a:t>
            </a:r>
            <a:endParaRPr lang="ru-RU" dirty="0" smtClean="0"/>
          </a:p>
          <a:p>
            <a:pPr algn="just"/>
            <a:r>
              <a:rPr lang="ru-RU" dirty="0" smtClean="0"/>
              <a:t> </a:t>
            </a:r>
            <a:r>
              <a:rPr lang="ru-RU" dirty="0"/>
              <a:t>способы физкультурной деятельности (</a:t>
            </a:r>
            <a:r>
              <a:rPr lang="ru-RU" dirty="0" err="1"/>
              <a:t>операциональный</a:t>
            </a:r>
            <a:r>
              <a:rPr lang="ru-RU" dirty="0"/>
              <a:t> компонент деятельности); </a:t>
            </a:r>
          </a:p>
          <a:p>
            <a:pPr algn="just"/>
            <a:r>
              <a:rPr lang="ru-RU" dirty="0" smtClean="0"/>
              <a:t>физическое </a:t>
            </a:r>
            <a:r>
              <a:rPr lang="ru-RU" dirty="0"/>
              <a:t>совершенствование (мотивационно-процессуальный компонент деятельности), которое подразделяется на физкультурно-оздоровительную и спортивно-оздоровительную деятельность. </a:t>
            </a:r>
          </a:p>
        </p:txBody>
      </p:sp>
    </p:spTree>
    <p:extLst>
      <p:ext uri="{BB962C8B-B14F-4D97-AF65-F5344CB8AC3E}">
        <p14:creationId xmlns:p14="http://schemas.microsoft.com/office/powerpoint/2010/main" val="23065161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t>МЕСТО УЧЕБНОГО ПРЕДМЕТА «ФИЗИЧЕСКАЯ КУЛЬТУРА» </a:t>
            </a:r>
            <a:r>
              <a:rPr lang="ru-RU" sz="2400" dirty="0" smtClean="0"/>
              <a:t/>
            </a:r>
            <a:br>
              <a:rPr lang="ru-RU" sz="2400" dirty="0" smtClean="0"/>
            </a:br>
            <a:r>
              <a:rPr lang="ru-RU" sz="2400" dirty="0" smtClean="0"/>
              <a:t>В </a:t>
            </a:r>
            <a:r>
              <a:rPr lang="ru-RU" sz="2400" dirty="0"/>
              <a:t>УЧЕБНОМ ПЛАНЕ</a:t>
            </a:r>
          </a:p>
        </p:txBody>
      </p:sp>
      <p:sp>
        <p:nvSpPr>
          <p:cNvPr id="3" name="Объект 2"/>
          <p:cNvSpPr>
            <a:spLocks noGrp="1"/>
          </p:cNvSpPr>
          <p:nvPr>
            <p:ph idx="1"/>
          </p:nvPr>
        </p:nvSpPr>
        <p:spPr/>
        <p:txBody>
          <a:bodyPr>
            <a:normAutofit/>
          </a:bodyPr>
          <a:lstStyle/>
          <a:p>
            <a:pPr algn="just"/>
            <a:r>
              <a:rPr lang="ru-RU" dirty="0" smtClean="0"/>
              <a:t>Общее </a:t>
            </a:r>
            <a:r>
              <a:rPr lang="ru-RU" dirty="0"/>
              <a:t>число часов, отведённых на изучение предмета «Физическая культура» в начальной школе, составляет 405  ч (три часа в неделю в каждом классе): </a:t>
            </a:r>
            <a:endParaRPr lang="ru-RU" dirty="0" smtClean="0"/>
          </a:p>
          <a:p>
            <a:pPr algn="just"/>
            <a:r>
              <a:rPr lang="ru-RU" dirty="0" smtClean="0"/>
              <a:t>1 </a:t>
            </a:r>
            <a:r>
              <a:rPr lang="ru-RU" dirty="0"/>
              <a:t>класс  — 99  ч; </a:t>
            </a:r>
            <a:endParaRPr lang="ru-RU" dirty="0" smtClean="0"/>
          </a:p>
          <a:p>
            <a:pPr algn="just"/>
            <a:r>
              <a:rPr lang="ru-RU" dirty="0" smtClean="0"/>
              <a:t>2 </a:t>
            </a:r>
            <a:r>
              <a:rPr lang="ru-RU" dirty="0"/>
              <a:t>класс  — 102  ч; </a:t>
            </a:r>
            <a:endParaRPr lang="ru-RU" dirty="0" smtClean="0"/>
          </a:p>
          <a:p>
            <a:pPr algn="just"/>
            <a:r>
              <a:rPr lang="ru-RU" dirty="0" smtClean="0"/>
              <a:t>3 </a:t>
            </a:r>
            <a:r>
              <a:rPr lang="ru-RU" dirty="0"/>
              <a:t>класс  — 102  ч; </a:t>
            </a:r>
            <a:endParaRPr lang="ru-RU" dirty="0" smtClean="0"/>
          </a:p>
          <a:p>
            <a:pPr algn="just"/>
            <a:r>
              <a:rPr lang="ru-RU" dirty="0" smtClean="0"/>
              <a:t>4 </a:t>
            </a:r>
            <a:r>
              <a:rPr lang="ru-RU" dirty="0"/>
              <a:t>класс  — 102  ч.</a:t>
            </a:r>
          </a:p>
        </p:txBody>
      </p:sp>
    </p:spTree>
    <p:extLst>
      <p:ext uri="{BB962C8B-B14F-4D97-AF65-F5344CB8AC3E}">
        <p14:creationId xmlns:p14="http://schemas.microsoft.com/office/powerpoint/2010/main" val="30208302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t>МЕСТО УЧЕБНОГО ПРЕДМЕТА «ФИЗИЧЕСКАЯ КУЛЬТУРА» </a:t>
            </a:r>
            <a:r>
              <a:rPr lang="ru-RU" sz="2400" dirty="0" smtClean="0"/>
              <a:t/>
            </a:r>
            <a:br>
              <a:rPr lang="ru-RU" sz="2400" dirty="0" smtClean="0"/>
            </a:br>
            <a:r>
              <a:rPr lang="ru-RU" sz="2400" dirty="0" smtClean="0"/>
              <a:t>В </a:t>
            </a:r>
            <a:r>
              <a:rPr lang="ru-RU" sz="2400" dirty="0"/>
              <a:t>УЧЕБНОМ ПЛАНЕ</a:t>
            </a:r>
          </a:p>
        </p:txBody>
      </p:sp>
      <p:sp>
        <p:nvSpPr>
          <p:cNvPr id="3" name="Объект 2"/>
          <p:cNvSpPr>
            <a:spLocks noGrp="1"/>
          </p:cNvSpPr>
          <p:nvPr>
            <p:ph idx="1"/>
          </p:nvPr>
        </p:nvSpPr>
        <p:spPr>
          <a:xfrm>
            <a:off x="881149" y="2019992"/>
            <a:ext cx="10698480" cy="3446353"/>
          </a:xfrm>
        </p:spPr>
        <p:txBody>
          <a:bodyPr>
            <a:normAutofit fontScale="77500" lnSpcReduction="20000"/>
          </a:bodyPr>
          <a:lstStyle/>
          <a:p>
            <a:r>
              <a:rPr lang="ru-RU" dirty="0"/>
              <a:t>При планировании учебного материала по программе, являющейся обязательным компонентом содержательного раздела основной образовательной программы образовательной организации обязательной части учебного предмета «Физическая культура», рекомендуется реализовывать на уроках физической культуры учебный план: </a:t>
            </a:r>
            <a:endParaRPr lang="ru-RU" dirty="0" smtClean="0"/>
          </a:p>
          <a:p>
            <a:r>
              <a:rPr lang="ru-RU" dirty="0" smtClean="0"/>
              <a:t>для </a:t>
            </a:r>
            <a:r>
              <a:rPr lang="ru-RU" dirty="0"/>
              <a:t>всех классов начального образования в объёме не менее 80% учебных часов должно быть отведено на выполнение физических упражнений. </a:t>
            </a:r>
            <a:endParaRPr lang="ru-RU" dirty="0" smtClean="0"/>
          </a:p>
          <a:p>
            <a:r>
              <a:rPr lang="ru-RU" dirty="0" smtClean="0"/>
              <a:t>В</a:t>
            </a:r>
            <a:r>
              <a:rPr lang="ru-RU" dirty="0"/>
              <a:t>  1 классе отношение времени, затраченного на непосредственное выполнение гимнастических упражнений как обязательной части, в том числе выполняемых в рамках игр и игровых заданий, к общему времени занятия физической культурой должно составлять не менее 70%. </a:t>
            </a:r>
            <a:endParaRPr lang="ru-RU" dirty="0" smtClean="0"/>
          </a:p>
          <a:p>
            <a:r>
              <a:rPr lang="ru-RU" dirty="0" smtClean="0"/>
              <a:t>Для </a:t>
            </a:r>
            <a:r>
              <a:rPr lang="ru-RU" dirty="0"/>
              <a:t>2—4 классов отношение времени, затраченного на непосредственное выполнение гимнастических упражнений и плавание (при наличии материально-технических возможностей для обучения плаванию) как обязательной части, в том числе выполняемых в рамках игр и игровых заданий, к общему времени занятия физической культурой должно составлять не менее 65%.</a:t>
            </a:r>
          </a:p>
        </p:txBody>
      </p:sp>
    </p:spTree>
    <p:extLst>
      <p:ext uri="{BB962C8B-B14F-4D97-AF65-F5344CB8AC3E}">
        <p14:creationId xmlns:p14="http://schemas.microsoft.com/office/powerpoint/2010/main" val="877161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ПРОЕКТ </a:t>
            </a:r>
            <a:r>
              <a:rPr lang="ru-RU" sz="2000" dirty="0" smtClean="0"/>
              <a:t>примерных рабочих программ федерального государственного образовательного  </a:t>
            </a:r>
            <a:r>
              <a:rPr lang="ru-RU" sz="2000" dirty="0"/>
              <a:t>стандарта начального общего образования и основного общего образования -2021 г</a:t>
            </a:r>
          </a:p>
        </p:txBody>
      </p:sp>
      <p:sp>
        <p:nvSpPr>
          <p:cNvPr id="3" name="Объект 2"/>
          <p:cNvSpPr>
            <a:spLocks noGrp="1"/>
          </p:cNvSpPr>
          <p:nvPr>
            <p:ph idx="1"/>
          </p:nvPr>
        </p:nvSpPr>
        <p:spPr/>
        <p:txBody>
          <a:bodyPr/>
          <a:lstStyle/>
          <a:p>
            <a:pPr algn="just"/>
            <a:r>
              <a:rPr lang="ru-RU" dirty="0"/>
              <a:t>На современном этапе развития России образование, в его неразрывной, органичной связи с наукой, становится все более мощной движущей силой экономического роста, повышения эффективности и конкурентоспособности государства. Это делает его одним из важнейших факторов национальной безопасности и благосостояния страны, благополучия каждого гражданина. В современном мире образование должно обеспечивать возможность быстрой смены вида деятельности, изменения профессий, проявления активной жизненной позиции в изменяющихся обстоятельствах. Важнейшая роль в обеспечении качества образования принадлежит педагогу.</a:t>
            </a:r>
          </a:p>
        </p:txBody>
      </p:sp>
    </p:spTree>
    <p:extLst>
      <p:ext uri="{BB962C8B-B14F-4D97-AF65-F5344CB8AC3E}">
        <p14:creationId xmlns:p14="http://schemas.microsoft.com/office/powerpoint/2010/main" val="308112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6663" y="399012"/>
            <a:ext cx="9708192" cy="1005840"/>
          </a:xfrm>
        </p:spPr>
        <p:txBody>
          <a:bodyPr>
            <a:noAutofit/>
          </a:bodyPr>
          <a:lstStyle/>
          <a:p>
            <a:pPr algn="ctr"/>
            <a:r>
              <a:rPr lang="ru-RU" sz="2400" dirty="0"/>
              <a:t>ПЛАНИРУЕМЫЕ РЕЗУЛЬТАТЫ ОСВОЕНИЯ УЧЕБНОГО ПРЕДМЕТА «ФИЗИЧЕСКАЯ КУЛЬТУРА» НА УРОВНЕ НАЧАЛЬНОГО ОБЩЕГО ОБРАЗОВАНИЯ</a:t>
            </a:r>
          </a:p>
        </p:txBody>
      </p:sp>
      <p:sp>
        <p:nvSpPr>
          <p:cNvPr id="3" name="Объект 2"/>
          <p:cNvSpPr>
            <a:spLocks noGrp="1"/>
          </p:cNvSpPr>
          <p:nvPr>
            <p:ph idx="1"/>
          </p:nvPr>
        </p:nvSpPr>
        <p:spPr/>
        <p:txBody>
          <a:bodyPr/>
          <a:lstStyle/>
          <a:p>
            <a:r>
              <a:rPr lang="ru-RU" b="1" dirty="0" smtClean="0"/>
              <a:t>Личностные результаты:</a:t>
            </a:r>
          </a:p>
          <a:p>
            <a:r>
              <a:rPr lang="ru-RU" dirty="0" smtClean="0"/>
              <a:t>- патриотическое воспитание</a:t>
            </a:r>
          </a:p>
          <a:p>
            <a:r>
              <a:rPr lang="ru-RU" dirty="0" smtClean="0"/>
              <a:t>- гражданское воспитание</a:t>
            </a:r>
          </a:p>
          <a:p>
            <a:r>
              <a:rPr lang="ru-RU" dirty="0" smtClean="0"/>
              <a:t>- ценности научного познания</a:t>
            </a:r>
          </a:p>
          <a:p>
            <a:r>
              <a:rPr lang="ru-RU" dirty="0" smtClean="0"/>
              <a:t>- формирование культуры здоровья</a:t>
            </a:r>
          </a:p>
          <a:p>
            <a:r>
              <a:rPr lang="ru-RU" dirty="0" smtClean="0"/>
              <a:t>- экологическое воспитание</a:t>
            </a:r>
            <a:endParaRPr lang="ru-RU" dirty="0"/>
          </a:p>
        </p:txBody>
      </p:sp>
    </p:spTree>
    <p:extLst>
      <p:ext uri="{BB962C8B-B14F-4D97-AF65-F5344CB8AC3E}">
        <p14:creationId xmlns:p14="http://schemas.microsoft.com/office/powerpoint/2010/main" val="30687778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t>ПЛАНИРУЕМЫЕ РЕЗУЛЬТАТЫ ОСВОЕНИЯ УЧЕБНОГО ПРЕДМЕТА «ФИЗИЧЕСКАЯ КУЛЬТУРА» НА УРОВНЕ НАЧАЛЬНОГО ОБЩЕГО ОБРАЗОВАНИЯ</a:t>
            </a:r>
          </a:p>
        </p:txBody>
      </p:sp>
      <p:sp>
        <p:nvSpPr>
          <p:cNvPr id="3" name="Объект 2"/>
          <p:cNvSpPr>
            <a:spLocks noGrp="1"/>
          </p:cNvSpPr>
          <p:nvPr>
            <p:ph idx="1"/>
          </p:nvPr>
        </p:nvSpPr>
        <p:spPr/>
        <p:txBody>
          <a:bodyPr/>
          <a:lstStyle/>
          <a:p>
            <a:r>
              <a:rPr lang="ru-RU" b="1" dirty="0" err="1" smtClean="0"/>
              <a:t>Метапредметные</a:t>
            </a:r>
            <a:r>
              <a:rPr lang="ru-RU" b="1" dirty="0" smtClean="0"/>
              <a:t> результаты:</a:t>
            </a:r>
          </a:p>
          <a:p>
            <a:r>
              <a:rPr lang="ru-RU" dirty="0"/>
              <a:t>- Познавательные универсальные учебные </a:t>
            </a:r>
            <a:r>
              <a:rPr lang="ru-RU" dirty="0" smtClean="0"/>
              <a:t>действия</a:t>
            </a:r>
          </a:p>
          <a:p>
            <a:r>
              <a:rPr lang="ru-RU" dirty="0"/>
              <a:t>- Коммуникативные универсальные учебные действия, </a:t>
            </a:r>
            <a:endParaRPr lang="ru-RU" dirty="0" smtClean="0"/>
          </a:p>
          <a:p>
            <a:r>
              <a:rPr lang="ru-RU" dirty="0"/>
              <a:t>- Регулятивные универсальные учебные действия,</a:t>
            </a:r>
          </a:p>
        </p:txBody>
      </p:sp>
    </p:spTree>
    <p:extLst>
      <p:ext uri="{BB962C8B-B14F-4D97-AF65-F5344CB8AC3E}">
        <p14:creationId xmlns:p14="http://schemas.microsoft.com/office/powerpoint/2010/main" val="26836328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1579" y="249383"/>
            <a:ext cx="9603275" cy="1246908"/>
          </a:xfrm>
        </p:spPr>
        <p:txBody>
          <a:bodyPr>
            <a:normAutofit/>
          </a:bodyPr>
          <a:lstStyle/>
          <a:p>
            <a:pPr algn="ctr"/>
            <a:r>
              <a:rPr lang="ru-RU" sz="2400" dirty="0"/>
              <a:t>ПЛАНИРУЕМЫЕ РЕЗУЛЬТАТЫ ОСВОЕНИЯ УЧЕБНОГО ПРЕДМЕТА «ФИЗИЧЕСКАЯ КУЛЬТУРА» НА УРОВНЕ НАЧАЛЬНОГО ОБЩЕГО ОБРАЗОВАНИЯ</a:t>
            </a:r>
          </a:p>
        </p:txBody>
      </p:sp>
      <p:sp>
        <p:nvSpPr>
          <p:cNvPr id="3" name="Объект 2"/>
          <p:cNvSpPr>
            <a:spLocks noGrp="1"/>
          </p:cNvSpPr>
          <p:nvPr>
            <p:ph idx="1"/>
          </p:nvPr>
        </p:nvSpPr>
        <p:spPr>
          <a:xfrm>
            <a:off x="515389" y="2003366"/>
            <a:ext cx="11163993" cy="3981797"/>
          </a:xfrm>
        </p:spPr>
        <p:txBody>
          <a:bodyPr>
            <a:noAutofit/>
          </a:bodyPr>
          <a:lstStyle/>
          <a:p>
            <a:pPr algn="just"/>
            <a:r>
              <a:rPr lang="ru-RU" sz="1100" b="1" dirty="0" smtClean="0">
                <a:latin typeface="AGLettericaC"/>
              </a:rPr>
              <a:t>Предметные результаты:</a:t>
            </a:r>
          </a:p>
          <a:p>
            <a:pPr algn="just"/>
            <a:r>
              <a:rPr lang="ru-RU" sz="1100" dirty="0">
                <a:latin typeface="AGLettericaC"/>
              </a:rPr>
              <a:t>-В  состав предметных результатов по освоению обязательного содержания включены физические упражнения</a:t>
            </a:r>
            <a:r>
              <a:rPr lang="ru-RU" sz="1100" dirty="0" smtClean="0">
                <a:latin typeface="AGLettericaC"/>
              </a:rPr>
              <a:t>:</a:t>
            </a:r>
          </a:p>
          <a:p>
            <a:pPr algn="just"/>
            <a:r>
              <a:rPr lang="ru-RU" sz="1100" dirty="0" smtClean="0">
                <a:latin typeface="AGLettericaC"/>
              </a:rPr>
              <a:t> </a:t>
            </a:r>
            <a:r>
              <a:rPr lang="ru-RU" sz="1100" dirty="0">
                <a:latin typeface="AGLettericaC"/>
              </a:rPr>
              <a:t>— гимнастические упражнения, характеризующиеся многообразием искусственно созданных движений и действий, эффективность которых оценивается избирательностью воздействия на строение и функции организма, а также правильностью, красотой и координационной сложностью всех движений; </a:t>
            </a:r>
            <a:endParaRPr lang="ru-RU" sz="1100" dirty="0" smtClean="0">
              <a:latin typeface="AGLettericaC"/>
            </a:endParaRPr>
          </a:p>
          <a:p>
            <a:pPr algn="just"/>
            <a:r>
              <a:rPr lang="ru-RU" sz="1100" dirty="0" smtClean="0">
                <a:latin typeface="AGLettericaC"/>
              </a:rPr>
              <a:t>— </a:t>
            </a:r>
            <a:r>
              <a:rPr lang="ru-RU" sz="1100" dirty="0">
                <a:latin typeface="AGLettericaC"/>
              </a:rPr>
              <a:t>игровые упражнения, состоящие из естественных видов действий (элементарных движений, бега, бросков и  т.  п.), которые выполняются в разнообразных вариантах в соответствии с изменяющейся игровой ситуацией и оцениваются по эффективности влияния на организм в целом и по конечному результату </a:t>
            </a:r>
            <a:r>
              <a:rPr lang="ru-RU" sz="1100" dirty="0" smtClean="0">
                <a:latin typeface="AGLettericaC"/>
              </a:rPr>
              <a:t>действия</a:t>
            </a:r>
          </a:p>
          <a:p>
            <a:pPr algn="just"/>
            <a:r>
              <a:rPr lang="ru-RU" sz="1100" dirty="0" smtClean="0">
                <a:latin typeface="AGLettericaC"/>
              </a:rPr>
              <a:t>— </a:t>
            </a:r>
            <a:r>
              <a:rPr lang="ru-RU" sz="1100" dirty="0">
                <a:latin typeface="AGLettericaC"/>
              </a:rPr>
              <a:t>туристические физические упражнения, включающие ходьбу, бег, прыжки, преодоление препятствий, ходьбу на лыжах, езду на велосипеде, эффективность которых оценивается комплексным воздействием на организм и результативностью преодоления расстояния и препятствий на местности</a:t>
            </a:r>
            <a:r>
              <a:rPr lang="ru-RU" sz="1100" dirty="0" smtClean="0">
                <a:latin typeface="AGLettericaC"/>
              </a:rPr>
              <a:t>;</a:t>
            </a:r>
          </a:p>
          <a:p>
            <a:pPr algn="just"/>
            <a:r>
              <a:rPr lang="ru-RU" sz="1100" dirty="0" smtClean="0">
                <a:latin typeface="AGLettericaC"/>
              </a:rPr>
              <a:t> </a:t>
            </a:r>
            <a:r>
              <a:rPr lang="ru-RU" sz="1100" dirty="0">
                <a:latin typeface="AGLettericaC"/>
              </a:rPr>
              <a:t>— спортивные упражнения объединяют ту группу действий, исполнение которых искусственно стандартизировано в соответствии с Единой всесоюзной спортивной классификацией и является предметом специализации для достижения максимальных спортивных результатов. К  последней группе в программе условно относятся некоторые физические упражнения первых трёх трупп, если им присущи перечисленные признаки (спортивные гимнастические упражнения, спортивные игровые упражнения, спортивные туристические упражнения). Предметные результаты представлены по годам обучения и отражают </a:t>
            </a:r>
            <a:r>
              <a:rPr lang="ru-RU" sz="1100" dirty="0" err="1">
                <a:latin typeface="AGLettericaC"/>
              </a:rPr>
              <a:t>сформированность</a:t>
            </a:r>
            <a:r>
              <a:rPr lang="ru-RU" sz="1100" dirty="0">
                <a:latin typeface="AGLettericaC"/>
              </a:rPr>
              <a:t> у обучающихся определённых умений.</a:t>
            </a:r>
          </a:p>
        </p:txBody>
      </p:sp>
    </p:spTree>
    <p:extLst>
      <p:ext uri="{BB962C8B-B14F-4D97-AF65-F5344CB8AC3E}">
        <p14:creationId xmlns:p14="http://schemas.microsoft.com/office/powerpoint/2010/main" val="725224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latin typeface="AGLettericaC"/>
              </a:rPr>
              <a:t>Примерные рабочие программы </a:t>
            </a:r>
            <a:r>
              <a:rPr lang="ru-RU" sz="2000" dirty="0" smtClean="0">
                <a:latin typeface="AGLettericaC"/>
              </a:rPr>
              <a:t/>
            </a:r>
            <a:br>
              <a:rPr lang="ru-RU" sz="2000" dirty="0" smtClean="0">
                <a:latin typeface="AGLettericaC"/>
              </a:rPr>
            </a:br>
            <a:r>
              <a:rPr lang="ru-RU" sz="2000" dirty="0" smtClean="0">
                <a:latin typeface="AGLettericaC"/>
              </a:rPr>
              <a:t>основного </a:t>
            </a:r>
            <a:r>
              <a:rPr lang="ru-RU" sz="2000" dirty="0">
                <a:latin typeface="AGLettericaC"/>
              </a:rPr>
              <a:t>общего </a:t>
            </a:r>
            <a:r>
              <a:rPr lang="ru-RU" sz="2000" dirty="0" smtClean="0">
                <a:latin typeface="AGLettericaC"/>
              </a:rPr>
              <a:t>образования (ООО)</a:t>
            </a:r>
            <a:r>
              <a:rPr lang="ru-RU" sz="2000" dirty="0">
                <a:latin typeface="AGLettericaC"/>
              </a:rPr>
              <a:t/>
            </a:r>
            <a:br>
              <a:rPr lang="ru-RU" sz="2000" dirty="0">
                <a:latin typeface="AGLettericaC"/>
              </a:rPr>
            </a:br>
            <a:endParaRPr lang="ru-RU" sz="2000" dirty="0">
              <a:latin typeface="AGLettericaC"/>
            </a:endParaRPr>
          </a:p>
        </p:txBody>
      </p:sp>
      <p:sp>
        <p:nvSpPr>
          <p:cNvPr id="3" name="Объект 2"/>
          <p:cNvSpPr>
            <a:spLocks noGrp="1"/>
          </p:cNvSpPr>
          <p:nvPr>
            <p:ph idx="1"/>
          </p:nvPr>
        </p:nvSpPr>
        <p:spPr/>
        <p:txBody>
          <a:bodyPr>
            <a:normAutofit fontScale="92500" lnSpcReduction="10000"/>
          </a:bodyPr>
          <a:lstStyle/>
          <a:p>
            <a:pPr algn="just"/>
            <a:r>
              <a:rPr lang="ru-RU" dirty="0">
                <a:latin typeface="AGLettericaC"/>
              </a:rPr>
              <a:t>Отметим, что в 2015/2016 уч. году начался переход основной школы на федеральные государственные образовательные стандарты второго поколения. Ведущим педагогическим подходом в них был заявлен системно-</a:t>
            </a:r>
            <a:r>
              <a:rPr lang="ru-RU" dirty="0" err="1">
                <a:latin typeface="AGLettericaC"/>
              </a:rPr>
              <a:t>деятельностный</a:t>
            </a:r>
            <a:r>
              <a:rPr lang="ru-RU" dirty="0">
                <a:latin typeface="AGLettericaC"/>
              </a:rPr>
              <a:t>, т.е. должен был произойти переход от традиционного </a:t>
            </a:r>
            <a:r>
              <a:rPr lang="ru-RU" dirty="0" err="1">
                <a:latin typeface="AGLettericaC"/>
              </a:rPr>
              <a:t>знаниевого</a:t>
            </a:r>
            <a:r>
              <a:rPr lang="ru-RU" dirty="0">
                <a:latin typeface="AGLettericaC"/>
              </a:rPr>
              <a:t> подхода, когда школьное образование нацелено на формирование у учащихся прочных системных предметных знаний и умений, к </a:t>
            </a:r>
            <a:r>
              <a:rPr lang="ru-RU" dirty="0" err="1">
                <a:latin typeface="AGLettericaC"/>
              </a:rPr>
              <a:t>деятельностному</a:t>
            </a:r>
            <a:r>
              <a:rPr lang="ru-RU" dirty="0">
                <a:latin typeface="AGLettericaC"/>
              </a:rPr>
              <a:t> подходу, в котором главным становится формирование учебной деятельности учащихся и </a:t>
            </a:r>
            <a:r>
              <a:rPr lang="ru-RU" dirty="0" err="1">
                <a:latin typeface="AGLettericaC"/>
              </a:rPr>
              <a:t>метапредметных</a:t>
            </a:r>
            <a:r>
              <a:rPr lang="ru-RU" dirty="0">
                <a:latin typeface="AGLettericaC"/>
              </a:rPr>
              <a:t> умений. Большие затруднения у педагогов вызвала проблема формирования у учащихся универсальных учебных действий (УУД). </a:t>
            </a:r>
          </a:p>
        </p:txBody>
      </p:sp>
    </p:spTree>
    <p:extLst>
      <p:ext uri="{BB962C8B-B14F-4D97-AF65-F5344CB8AC3E}">
        <p14:creationId xmlns:p14="http://schemas.microsoft.com/office/powerpoint/2010/main" val="36676866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latin typeface="AGLettericaC"/>
              </a:rPr>
              <a:t>Примерные рабочие программы </a:t>
            </a:r>
            <a:br>
              <a:rPr lang="ru-RU" sz="2400" dirty="0">
                <a:latin typeface="AGLettericaC"/>
              </a:rPr>
            </a:br>
            <a:r>
              <a:rPr lang="ru-RU" sz="2400" dirty="0">
                <a:latin typeface="AGLettericaC"/>
              </a:rPr>
              <a:t>основного общего образования (ООО)</a:t>
            </a:r>
            <a:br>
              <a:rPr lang="ru-RU" sz="2400" dirty="0">
                <a:latin typeface="AGLettericaC"/>
              </a:rPr>
            </a:br>
            <a:endParaRPr lang="ru-RU" sz="2400" dirty="0"/>
          </a:p>
        </p:txBody>
      </p:sp>
      <p:sp>
        <p:nvSpPr>
          <p:cNvPr id="3" name="Объект 2"/>
          <p:cNvSpPr>
            <a:spLocks noGrp="1"/>
          </p:cNvSpPr>
          <p:nvPr>
            <p:ph idx="1"/>
          </p:nvPr>
        </p:nvSpPr>
        <p:spPr/>
        <p:txBody>
          <a:bodyPr/>
          <a:lstStyle/>
          <a:p>
            <a:pPr algn="just"/>
            <a:r>
              <a:rPr lang="ru-RU" dirty="0"/>
              <a:t>Примерная рабочая программа по дисциплине «Физическая культура» для 5—9 классов общеобразовательных организаций представляет собой методически оформленную конкретизацию требований Федерального государственного образовательного стандарта основного общего среднего образования и раскрывает их реализацию через конкретное предметное содержание.</a:t>
            </a:r>
          </a:p>
        </p:txBody>
      </p:sp>
    </p:spTree>
    <p:extLst>
      <p:ext uri="{BB962C8B-B14F-4D97-AF65-F5344CB8AC3E}">
        <p14:creationId xmlns:p14="http://schemas.microsoft.com/office/powerpoint/2010/main" val="1300973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latin typeface="AGLettericaC"/>
              </a:rPr>
              <a:t>Примерные рабочие программы </a:t>
            </a:r>
            <a:br>
              <a:rPr lang="ru-RU" sz="2400" dirty="0">
                <a:latin typeface="AGLettericaC"/>
              </a:rPr>
            </a:br>
            <a:r>
              <a:rPr lang="ru-RU" sz="2400" dirty="0">
                <a:latin typeface="AGLettericaC"/>
              </a:rPr>
              <a:t>основного общего образования (ООО)</a:t>
            </a:r>
            <a:br>
              <a:rPr lang="ru-RU" sz="2400" dirty="0">
                <a:latin typeface="AGLettericaC"/>
              </a:rPr>
            </a:br>
            <a:endParaRPr lang="ru-RU" sz="2400" dirty="0"/>
          </a:p>
        </p:txBody>
      </p:sp>
      <p:sp>
        <p:nvSpPr>
          <p:cNvPr id="3" name="Объект 2"/>
          <p:cNvSpPr>
            <a:spLocks noGrp="1"/>
          </p:cNvSpPr>
          <p:nvPr>
            <p:ph idx="1"/>
          </p:nvPr>
        </p:nvSpPr>
        <p:spPr/>
        <p:txBody>
          <a:bodyPr/>
          <a:lstStyle/>
          <a:p>
            <a:pPr algn="just"/>
            <a:r>
              <a:rPr lang="ru-RU" dirty="0"/>
              <a:t>В  Примерной рабочей программе нашли свои отражения объективно сложившиеся реалии современного социокультурного развития российского общества, условия деятельности образовательных организаций, возросшие требования родителей, учителей и методистов к совершенствованию содержания школьного образования, внедрению новых методик и технологий в учебно-воспитательный процесс.</a:t>
            </a:r>
          </a:p>
        </p:txBody>
      </p:sp>
    </p:spTree>
    <p:extLst>
      <p:ext uri="{BB962C8B-B14F-4D97-AF65-F5344CB8AC3E}">
        <p14:creationId xmlns:p14="http://schemas.microsoft.com/office/powerpoint/2010/main" val="19200478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latin typeface="AGLettericaC"/>
              </a:rPr>
              <a:t>Примерные рабочие программы </a:t>
            </a:r>
            <a:br>
              <a:rPr lang="ru-RU" sz="2400" dirty="0">
                <a:latin typeface="AGLettericaC"/>
              </a:rPr>
            </a:br>
            <a:r>
              <a:rPr lang="ru-RU" sz="2400" dirty="0">
                <a:latin typeface="AGLettericaC"/>
              </a:rPr>
              <a:t>основного общего образования (ООО)</a:t>
            </a:r>
            <a:br>
              <a:rPr lang="ru-RU" sz="2400" dirty="0">
                <a:latin typeface="AGLettericaC"/>
              </a:rPr>
            </a:br>
            <a:endParaRPr lang="ru-RU" sz="2400" dirty="0"/>
          </a:p>
        </p:txBody>
      </p:sp>
      <p:sp>
        <p:nvSpPr>
          <p:cNvPr id="3" name="Объект 2"/>
          <p:cNvSpPr>
            <a:spLocks noGrp="1"/>
          </p:cNvSpPr>
          <p:nvPr>
            <p:ph idx="1"/>
          </p:nvPr>
        </p:nvSpPr>
        <p:spPr/>
        <p:txBody>
          <a:bodyPr>
            <a:normAutofit lnSpcReduction="10000"/>
          </a:bodyPr>
          <a:lstStyle/>
          <a:p>
            <a:pPr algn="just"/>
            <a:r>
              <a:rPr lang="ru-RU" dirty="0"/>
              <a:t>В своей социально-ценностной ориентации Примерная рабочая программа сохраняет исторически сложившееся предназначение дисциплины «Физическая культура» в качестве средства подготовки учащихся к предстоящей жизнедеятельности, укрепления их здоровья, повышения функциональных и адаптивных возможностей систем организма, развития </a:t>
            </a:r>
            <a:r>
              <a:rPr lang="ru-RU" dirty="0" smtClean="0"/>
              <a:t>жизненно </a:t>
            </a:r>
            <a:r>
              <a:rPr lang="ru-RU" dirty="0"/>
              <a:t>важных физических качеств. Программа обеспечивает преемственность с Примерной рабочей программой начального среднего общего образования, предусматривает возможность активной подготовки учащихся к выполнению нормативов «Президентских состязаний» и «Всероссийского физкультурно-спортивного комплекса ГТО».</a:t>
            </a:r>
          </a:p>
        </p:txBody>
      </p:sp>
    </p:spTree>
    <p:extLst>
      <p:ext uri="{BB962C8B-B14F-4D97-AF65-F5344CB8AC3E}">
        <p14:creationId xmlns:p14="http://schemas.microsoft.com/office/powerpoint/2010/main" val="39926824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latin typeface="AGLettericaC"/>
              </a:rPr>
              <a:t>Примерные рабочие программы </a:t>
            </a:r>
            <a:br>
              <a:rPr lang="ru-RU" sz="2400" dirty="0">
                <a:latin typeface="AGLettericaC"/>
              </a:rPr>
            </a:br>
            <a:r>
              <a:rPr lang="ru-RU" sz="2400" dirty="0">
                <a:latin typeface="AGLettericaC"/>
              </a:rPr>
              <a:t>основного общего образования (ООО)</a:t>
            </a:r>
            <a:br>
              <a:rPr lang="ru-RU" sz="2400" dirty="0">
                <a:latin typeface="AGLettericaC"/>
              </a:rPr>
            </a:br>
            <a:endParaRPr lang="ru-RU" sz="2400" dirty="0"/>
          </a:p>
        </p:txBody>
      </p:sp>
      <p:sp>
        <p:nvSpPr>
          <p:cNvPr id="3" name="Объект 2"/>
          <p:cNvSpPr>
            <a:spLocks noGrp="1"/>
          </p:cNvSpPr>
          <p:nvPr>
            <p:ph idx="1"/>
          </p:nvPr>
        </p:nvSpPr>
        <p:spPr/>
        <p:txBody>
          <a:bodyPr/>
          <a:lstStyle/>
          <a:p>
            <a:pPr algn="just"/>
            <a:r>
              <a:rPr lang="ru-RU" dirty="0"/>
              <a:t>В Примерной рабочей программе для 5—9 классов данная цель конкретизируется и связывается с формированием устойчивых мотивов и потребностей школьников в бережном отношении к своему здоровью, целостном развитии физических, психических и нравственных качеств, творческом использовании ценностей физической культуры в организации здорового образа жизни, регулярных занятиях двигательной деятельностью и спортом.</a:t>
            </a:r>
          </a:p>
        </p:txBody>
      </p:sp>
    </p:spTree>
    <p:extLst>
      <p:ext uri="{BB962C8B-B14F-4D97-AF65-F5344CB8AC3E}">
        <p14:creationId xmlns:p14="http://schemas.microsoft.com/office/powerpoint/2010/main" val="32090096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latin typeface="AGLettericaC"/>
              </a:rPr>
              <a:t>Примерные рабочие программы </a:t>
            </a:r>
            <a:br>
              <a:rPr lang="ru-RU" sz="2400" dirty="0">
                <a:latin typeface="AGLettericaC"/>
              </a:rPr>
            </a:br>
            <a:r>
              <a:rPr lang="ru-RU" sz="2400" dirty="0">
                <a:latin typeface="AGLettericaC"/>
              </a:rPr>
              <a:t>основного общего образования (ООО)</a:t>
            </a:r>
            <a:br>
              <a:rPr lang="ru-RU" sz="2400" dirty="0">
                <a:latin typeface="AGLettericaC"/>
              </a:rPr>
            </a:br>
            <a:endParaRPr lang="ru-RU" sz="2400" dirty="0"/>
          </a:p>
        </p:txBody>
      </p:sp>
      <p:sp>
        <p:nvSpPr>
          <p:cNvPr id="3" name="Объект 2"/>
          <p:cNvSpPr>
            <a:spLocks noGrp="1"/>
          </p:cNvSpPr>
          <p:nvPr>
            <p:ph idx="1"/>
          </p:nvPr>
        </p:nvSpPr>
        <p:spPr>
          <a:xfrm>
            <a:off x="640080" y="2103120"/>
            <a:ext cx="11222181" cy="3363225"/>
          </a:xfrm>
        </p:spPr>
        <p:txBody>
          <a:bodyPr>
            <a:normAutofit fontScale="85000" lnSpcReduction="20000"/>
          </a:bodyPr>
          <a:lstStyle/>
          <a:p>
            <a:pPr algn="just"/>
            <a:r>
              <a:rPr lang="ru-RU" dirty="0"/>
              <a:t>Развивающая </a:t>
            </a:r>
            <a:r>
              <a:rPr lang="ru-RU" dirty="0" smtClean="0"/>
              <a:t>направленность. </a:t>
            </a:r>
            <a:r>
              <a:rPr lang="ru-RU" dirty="0"/>
              <a:t>Примерной рабочей программы определяется вектором развития физических качеств и функциональных возможностей организма занимающихся, являющихся основой укрепления их здоровья, повышения надёжности и активности адаптивных процессов. Существенным достижением данной ориентации является приобретение школьниками знаний и умений в организации самостоятельных форм занятий оздоровительной, спортивной и </a:t>
            </a:r>
            <a:r>
              <a:rPr lang="ru-RU" dirty="0" err="1"/>
              <a:t>прикладно</a:t>
            </a:r>
            <a:r>
              <a:rPr lang="ru-RU" dirty="0"/>
              <a:t>-ориентированной физической культурой, возможностью познания своих физических </a:t>
            </a:r>
            <a:r>
              <a:rPr lang="ru-RU" dirty="0" err="1"/>
              <a:t>спосбностей</a:t>
            </a:r>
            <a:r>
              <a:rPr lang="ru-RU" dirty="0"/>
              <a:t> и их целенаправленного развития. </a:t>
            </a:r>
            <a:endParaRPr lang="ru-RU" dirty="0" smtClean="0"/>
          </a:p>
          <a:p>
            <a:pPr algn="just"/>
            <a:r>
              <a:rPr lang="ru-RU" dirty="0" smtClean="0"/>
              <a:t>Воспитывающее значение. </a:t>
            </a:r>
            <a:r>
              <a:rPr lang="ru-RU" dirty="0"/>
              <a:t>Примерной рабочей программы заключается в содействии активной социализации школьников на основе осмысления и понимания роли и значения мирового и российского олимпийского движения, приобщения к их культурным ценностям, истории и современному развитию. В число практических результатов данного направления входит формирование положительных навыков и умений в общении и взаимодействии со сверстниками и учителями физической культуры, организации совместной учебной и консультативной деятельности</a:t>
            </a:r>
          </a:p>
        </p:txBody>
      </p:sp>
    </p:spTree>
    <p:extLst>
      <p:ext uri="{BB962C8B-B14F-4D97-AF65-F5344CB8AC3E}">
        <p14:creationId xmlns:p14="http://schemas.microsoft.com/office/powerpoint/2010/main" val="4053873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latin typeface="AGLettericaC"/>
              </a:rPr>
              <a:t>Примерные рабочие программы </a:t>
            </a:r>
            <a:br>
              <a:rPr lang="ru-RU" sz="2400" dirty="0">
                <a:latin typeface="AGLettericaC"/>
              </a:rPr>
            </a:br>
            <a:r>
              <a:rPr lang="ru-RU" sz="2400" dirty="0">
                <a:latin typeface="AGLettericaC"/>
              </a:rPr>
              <a:t>основного общего образования (ООО)</a:t>
            </a:r>
            <a:br>
              <a:rPr lang="ru-RU" sz="2400" dirty="0">
                <a:latin typeface="AGLettericaC"/>
              </a:rPr>
            </a:br>
            <a:endParaRPr lang="ru-RU" sz="2400" dirty="0"/>
          </a:p>
        </p:txBody>
      </p:sp>
      <p:sp>
        <p:nvSpPr>
          <p:cNvPr id="3" name="Объект 2"/>
          <p:cNvSpPr>
            <a:spLocks noGrp="1"/>
          </p:cNvSpPr>
          <p:nvPr>
            <p:ph idx="1"/>
          </p:nvPr>
        </p:nvSpPr>
        <p:spPr/>
        <p:txBody>
          <a:bodyPr>
            <a:normAutofit fontScale="85000" lnSpcReduction="20000"/>
          </a:bodyPr>
          <a:lstStyle/>
          <a:p>
            <a:pPr algn="just"/>
            <a:r>
              <a:rPr lang="ru-RU" b="1" dirty="0"/>
              <a:t>Инвариантные модули </a:t>
            </a:r>
            <a:r>
              <a:rPr lang="ru-RU" dirty="0"/>
              <a:t>включают в себя содержание базовых видов спорта: гимнастика, лёгкая атлетика, зимние виды спорта (на примере лыжной подготовки1), спортивные игры, плавание. Данные модули в своём предметном содержании ориентируются на всестороннюю физическую подготовленность учащихся, освоение ими технических действий и физических упражнений, содействующих обогащению двигательного опыта. </a:t>
            </a:r>
            <a:endParaRPr lang="ru-RU" dirty="0" smtClean="0"/>
          </a:p>
          <a:p>
            <a:pPr algn="just"/>
            <a:r>
              <a:rPr lang="ru-RU" b="1" dirty="0" smtClean="0"/>
              <a:t>Вариативные </a:t>
            </a:r>
            <a:r>
              <a:rPr lang="ru-RU" b="1" dirty="0"/>
              <a:t>модули </a:t>
            </a:r>
            <a:r>
              <a:rPr lang="ru-RU" dirty="0"/>
              <a:t>объединены в Примерной рабочей программе модулем «Спорт», содержание которого разрабатывается образовательной организацией на основе Примерных модульных программ по физической культуре для общеобразовательных организаций, рекомендуемых Министерством просвещения Российской Федерации. Основной содержательной направленностью вариативных модулей является подготовка учащихся к выполнению нормативных требований Всероссийского физкультурно-спортивного комплекса ГТО, активное вовлечение их в соревновательную деятельность.</a:t>
            </a:r>
          </a:p>
        </p:txBody>
      </p:sp>
    </p:spTree>
    <p:extLst>
      <p:ext uri="{BB962C8B-B14F-4D97-AF65-F5344CB8AC3E}">
        <p14:creationId xmlns:p14="http://schemas.microsoft.com/office/powerpoint/2010/main" val="38042663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ПРОЕКТ </a:t>
            </a:r>
            <a:r>
              <a:rPr lang="ru-RU" sz="2000" dirty="0" smtClean="0"/>
              <a:t>примерных рабочих программ федерального </a:t>
            </a:r>
            <a:r>
              <a:rPr lang="ru-RU" sz="2000" dirty="0"/>
              <a:t>государственного </a:t>
            </a:r>
            <a:r>
              <a:rPr lang="ru-RU" sz="2000" dirty="0" smtClean="0"/>
              <a:t>образовательного стандарта </a:t>
            </a:r>
            <a:r>
              <a:rPr lang="ru-RU" sz="2000" dirty="0"/>
              <a:t>начального общего образования и основного общего образования -2021 г</a:t>
            </a:r>
          </a:p>
        </p:txBody>
      </p:sp>
      <p:sp>
        <p:nvSpPr>
          <p:cNvPr id="3" name="Объект 2"/>
          <p:cNvSpPr>
            <a:spLocks noGrp="1"/>
          </p:cNvSpPr>
          <p:nvPr>
            <p:ph idx="1"/>
          </p:nvPr>
        </p:nvSpPr>
        <p:spPr/>
        <p:txBody>
          <a:bodyPr/>
          <a:lstStyle/>
          <a:p>
            <a:pPr algn="just">
              <a:lnSpc>
                <a:spcPct val="150000"/>
              </a:lnSpc>
            </a:pPr>
            <a:r>
              <a:rPr lang="ru-RU" dirty="0"/>
              <a:t>Приоритетными направлениями развития образования Российской Федерации являются: повышение качества общего образования и обеспечение его всеобщей доступности (в том числе выравнивание региональных показателей); воспитание и социализация подрастающего поколения; развитие ресурсов здоровья и личностного развития детей и молодежи; конкурентоспособность российского образования.</a:t>
            </a:r>
          </a:p>
        </p:txBody>
      </p:sp>
    </p:spTree>
    <p:extLst>
      <p:ext uri="{BB962C8B-B14F-4D97-AF65-F5344CB8AC3E}">
        <p14:creationId xmlns:p14="http://schemas.microsoft.com/office/powerpoint/2010/main" val="2508888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latin typeface="AGLettericaC"/>
              </a:rPr>
              <a:t>Примерные рабочие программы </a:t>
            </a:r>
            <a:br>
              <a:rPr lang="ru-RU" sz="2400" dirty="0">
                <a:latin typeface="AGLettericaC"/>
              </a:rPr>
            </a:br>
            <a:r>
              <a:rPr lang="ru-RU" sz="2400" dirty="0">
                <a:latin typeface="AGLettericaC"/>
              </a:rPr>
              <a:t>основного общего образования (ООО)</a:t>
            </a:r>
            <a:br>
              <a:rPr lang="ru-RU" sz="2400" dirty="0">
                <a:latin typeface="AGLettericaC"/>
              </a:rPr>
            </a:br>
            <a:endParaRPr lang="ru-RU" sz="2400" dirty="0"/>
          </a:p>
        </p:txBody>
      </p:sp>
      <p:sp>
        <p:nvSpPr>
          <p:cNvPr id="3" name="Объект 2"/>
          <p:cNvSpPr>
            <a:spLocks noGrp="1"/>
          </p:cNvSpPr>
          <p:nvPr>
            <p:ph idx="1"/>
          </p:nvPr>
        </p:nvSpPr>
        <p:spPr/>
        <p:txBody>
          <a:bodyPr/>
          <a:lstStyle/>
          <a:p>
            <a:pPr algn="just"/>
            <a:r>
              <a:rPr lang="ru-RU" dirty="0"/>
              <a:t>Содержание Примерной рабочей программы изложено по годам обучения, где для каждого класса предусмотрен раздел «Универсальные учебные действия», в котором раскрывается вклад предмета в формирование познавательных, коммуникативных и регулятивных действий, соответствующих возможностям и особенностям школьников данного возраста. Личностные достижения непосредственно связаны с конкретным содержанием учебного предмета и представлены по мере его раскрытия.</a:t>
            </a:r>
          </a:p>
        </p:txBody>
      </p:sp>
    </p:spTree>
    <p:extLst>
      <p:ext uri="{BB962C8B-B14F-4D97-AF65-F5344CB8AC3E}">
        <p14:creationId xmlns:p14="http://schemas.microsoft.com/office/powerpoint/2010/main" val="2916681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latin typeface="AGLettericaC"/>
              </a:rPr>
              <a:t>Примерные рабочие программы </a:t>
            </a:r>
            <a:br>
              <a:rPr lang="ru-RU" sz="2000" dirty="0">
                <a:latin typeface="AGLettericaC"/>
              </a:rPr>
            </a:br>
            <a:r>
              <a:rPr lang="ru-RU" sz="2000" dirty="0">
                <a:latin typeface="AGLettericaC"/>
              </a:rPr>
              <a:t>основного общего образования (ООО)</a:t>
            </a:r>
            <a:br>
              <a:rPr lang="ru-RU" sz="2000" dirty="0">
                <a:latin typeface="AGLettericaC"/>
              </a:rPr>
            </a:br>
            <a:endParaRPr lang="ru-RU" sz="2000" dirty="0"/>
          </a:p>
        </p:txBody>
      </p:sp>
      <p:sp>
        <p:nvSpPr>
          <p:cNvPr id="3" name="Объект 2"/>
          <p:cNvSpPr>
            <a:spLocks noGrp="1"/>
          </p:cNvSpPr>
          <p:nvPr>
            <p:ph idx="1"/>
          </p:nvPr>
        </p:nvSpPr>
        <p:spPr/>
        <p:txBody>
          <a:bodyPr/>
          <a:lstStyle/>
          <a:p>
            <a:pPr algn="just">
              <a:lnSpc>
                <a:spcPct val="150000"/>
              </a:lnSpc>
            </a:pPr>
            <a:r>
              <a:rPr lang="ru-RU" dirty="0"/>
              <a:t>Общий объём часов, отведённых на изучение учебной дисциплины «Физическая культура» в основной школе составляет 510 часов (три часа в неделю в каждом классе). На модульный блок «Базовая физическая подготовка» отводится 150 часов из общего объёма (один час в неделю в каждом классе).</a:t>
            </a:r>
          </a:p>
        </p:txBody>
      </p:sp>
    </p:spTree>
    <p:extLst>
      <p:ext uri="{BB962C8B-B14F-4D97-AF65-F5344CB8AC3E}">
        <p14:creationId xmlns:p14="http://schemas.microsoft.com/office/powerpoint/2010/main" val="6402857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51579" y="365761"/>
            <a:ext cx="9603275" cy="1105592"/>
          </a:xfrm>
        </p:spPr>
        <p:txBody>
          <a:bodyPr>
            <a:normAutofit/>
          </a:bodyPr>
          <a:lstStyle/>
          <a:p>
            <a:pPr algn="ctr"/>
            <a:r>
              <a:rPr lang="ru-RU" sz="2400" dirty="0"/>
              <a:t>СОДЕРЖАНИЕ УЧЕБНОГО ПРЕДМЕТА «ФИЗИЧЕСКАЯ КУЛЬТУРА</a:t>
            </a:r>
            <a:r>
              <a:rPr lang="ru-RU" sz="2400" dirty="0" smtClean="0"/>
              <a:t>» </a:t>
            </a:r>
            <a:br>
              <a:rPr lang="ru-RU" sz="2400" dirty="0" smtClean="0"/>
            </a:br>
            <a:r>
              <a:rPr lang="ru-RU" sz="2400" dirty="0" smtClean="0"/>
              <a:t>(Прим. Рабочие программы ООО)</a:t>
            </a:r>
            <a:endParaRPr lang="ru-RU" sz="2400" dirty="0"/>
          </a:p>
        </p:txBody>
      </p:sp>
      <p:sp>
        <p:nvSpPr>
          <p:cNvPr id="3" name="Объект 2"/>
          <p:cNvSpPr>
            <a:spLocks noGrp="1"/>
          </p:cNvSpPr>
          <p:nvPr>
            <p:ph idx="1"/>
          </p:nvPr>
        </p:nvSpPr>
        <p:spPr>
          <a:xfrm>
            <a:off x="1451579" y="2015732"/>
            <a:ext cx="9603275" cy="4077497"/>
          </a:xfrm>
        </p:spPr>
        <p:txBody>
          <a:bodyPr>
            <a:normAutofit lnSpcReduction="10000"/>
          </a:bodyPr>
          <a:lstStyle/>
          <a:p>
            <a:pPr>
              <a:lnSpc>
                <a:spcPct val="100000"/>
              </a:lnSpc>
            </a:pPr>
            <a:r>
              <a:rPr lang="ru-RU" dirty="0"/>
              <a:t>5 КЛАСС </a:t>
            </a:r>
            <a:endParaRPr lang="ru-RU" dirty="0" smtClean="0"/>
          </a:p>
          <a:p>
            <a:pPr>
              <a:lnSpc>
                <a:spcPct val="100000"/>
              </a:lnSpc>
            </a:pPr>
            <a:r>
              <a:rPr lang="ru-RU" dirty="0" smtClean="0"/>
              <a:t>Знания </a:t>
            </a:r>
            <a:r>
              <a:rPr lang="ru-RU" dirty="0"/>
              <a:t>о физической культуре. </a:t>
            </a:r>
            <a:endParaRPr lang="ru-RU" dirty="0" smtClean="0"/>
          </a:p>
          <a:p>
            <a:pPr>
              <a:lnSpc>
                <a:spcPct val="100000"/>
              </a:lnSpc>
            </a:pPr>
            <a:r>
              <a:rPr lang="ru-RU" dirty="0" smtClean="0"/>
              <a:t>Способы </a:t>
            </a:r>
            <a:r>
              <a:rPr lang="ru-RU" dirty="0"/>
              <a:t>самостоятельной деятельности. </a:t>
            </a:r>
            <a:endParaRPr lang="ru-RU" dirty="0" smtClean="0"/>
          </a:p>
          <a:p>
            <a:pPr>
              <a:lnSpc>
                <a:spcPct val="100000"/>
              </a:lnSpc>
            </a:pPr>
            <a:r>
              <a:rPr lang="ru-RU" dirty="0"/>
              <a:t>Физическое совершенствование. Физкультурно-оздоровительная деятельность. </a:t>
            </a:r>
            <a:endParaRPr lang="ru-RU" dirty="0" smtClean="0"/>
          </a:p>
          <a:p>
            <a:pPr>
              <a:lnSpc>
                <a:spcPct val="100000"/>
              </a:lnSpc>
            </a:pPr>
            <a:r>
              <a:rPr lang="ru-RU" dirty="0"/>
              <a:t>Спортивно-оздоровительная деятельность. </a:t>
            </a:r>
            <a:endParaRPr lang="ru-RU" dirty="0" smtClean="0"/>
          </a:p>
          <a:p>
            <a:pPr>
              <a:lnSpc>
                <a:spcPct val="100000"/>
              </a:lnSpc>
            </a:pPr>
            <a:r>
              <a:rPr lang="ru-RU" dirty="0" smtClean="0"/>
              <a:t>- Модуль «Гимнастика»</a:t>
            </a:r>
          </a:p>
          <a:p>
            <a:pPr>
              <a:lnSpc>
                <a:spcPct val="100000"/>
              </a:lnSpc>
            </a:pPr>
            <a:r>
              <a:rPr lang="ru-RU" dirty="0" smtClean="0"/>
              <a:t>- Модуль «Легкая атлетика»</a:t>
            </a:r>
          </a:p>
          <a:p>
            <a:pPr>
              <a:lnSpc>
                <a:spcPct val="100000"/>
              </a:lnSpc>
            </a:pPr>
            <a:r>
              <a:rPr lang="ru-RU" dirty="0" smtClean="0"/>
              <a:t>- Модуль «Зимние виды спорта»</a:t>
            </a:r>
          </a:p>
          <a:p>
            <a:pPr>
              <a:lnSpc>
                <a:spcPct val="100000"/>
              </a:lnSpc>
            </a:pPr>
            <a:r>
              <a:rPr lang="ru-RU" dirty="0" smtClean="0"/>
              <a:t>- Модуль «Спортивные игры»</a:t>
            </a:r>
          </a:p>
          <a:p>
            <a:pPr>
              <a:lnSpc>
                <a:spcPct val="100000"/>
              </a:lnSpc>
            </a:pPr>
            <a:r>
              <a:rPr lang="ru-RU" dirty="0" smtClean="0"/>
              <a:t>- Модуль «Спорт»</a:t>
            </a:r>
          </a:p>
          <a:p>
            <a:pPr>
              <a:lnSpc>
                <a:spcPct val="100000"/>
              </a:lnSpc>
            </a:pPr>
            <a:endParaRPr lang="ru-RU" dirty="0" smtClean="0"/>
          </a:p>
          <a:p>
            <a:endParaRPr lang="ru-RU" dirty="0"/>
          </a:p>
        </p:txBody>
      </p:sp>
    </p:spTree>
    <p:extLst>
      <p:ext uri="{BB962C8B-B14F-4D97-AF65-F5344CB8AC3E}">
        <p14:creationId xmlns:p14="http://schemas.microsoft.com/office/powerpoint/2010/main" val="39271506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t>СОДЕРЖАНИЕ УЧЕБНОГО ПРЕДМЕТА «ФИЗИЧЕСКАЯ КУЛЬТУРА» </a:t>
            </a:r>
            <a:br>
              <a:rPr lang="ru-RU" sz="2400" dirty="0"/>
            </a:br>
            <a:r>
              <a:rPr lang="ru-RU" sz="2400" dirty="0"/>
              <a:t>(Прим. Рабочие программы ООО)</a:t>
            </a:r>
          </a:p>
        </p:txBody>
      </p:sp>
      <p:sp>
        <p:nvSpPr>
          <p:cNvPr id="3" name="Объект 2"/>
          <p:cNvSpPr>
            <a:spLocks noGrp="1"/>
          </p:cNvSpPr>
          <p:nvPr>
            <p:ph idx="1"/>
          </p:nvPr>
        </p:nvSpPr>
        <p:spPr/>
        <p:txBody>
          <a:bodyPr/>
          <a:lstStyle/>
          <a:p>
            <a:r>
              <a:rPr lang="ru-RU" dirty="0"/>
              <a:t>Примерная программа вариативного модуля «Базовая физическая подготовка». </a:t>
            </a:r>
            <a:endParaRPr lang="ru-RU" dirty="0" smtClean="0"/>
          </a:p>
          <a:p>
            <a:r>
              <a:rPr lang="ru-RU" dirty="0" smtClean="0"/>
              <a:t>- Развитие силовых способностей</a:t>
            </a:r>
          </a:p>
          <a:p>
            <a:r>
              <a:rPr lang="ru-RU" dirty="0" smtClean="0"/>
              <a:t>- Развитие скоростных способностей</a:t>
            </a:r>
          </a:p>
          <a:p>
            <a:r>
              <a:rPr lang="ru-RU" dirty="0" smtClean="0"/>
              <a:t>- Развитие выносливости</a:t>
            </a:r>
          </a:p>
          <a:p>
            <a:r>
              <a:rPr lang="ru-RU" dirty="0" smtClean="0"/>
              <a:t>- Развитие координации движений.</a:t>
            </a:r>
          </a:p>
          <a:p>
            <a:r>
              <a:rPr lang="ru-RU" dirty="0"/>
              <a:t> </a:t>
            </a:r>
            <a:r>
              <a:rPr lang="ru-RU" dirty="0" smtClean="0"/>
              <a:t>- Развитие гибкости.</a:t>
            </a:r>
          </a:p>
          <a:p>
            <a:r>
              <a:rPr lang="ru-RU" dirty="0" smtClean="0"/>
              <a:t>- Упражнения культурно-этнической направленности.</a:t>
            </a:r>
            <a:endParaRPr lang="ru-RU" dirty="0"/>
          </a:p>
        </p:txBody>
      </p:sp>
    </p:spTree>
    <p:extLst>
      <p:ext uri="{BB962C8B-B14F-4D97-AF65-F5344CB8AC3E}">
        <p14:creationId xmlns:p14="http://schemas.microsoft.com/office/powerpoint/2010/main" val="26539120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smtClean="0"/>
              <a:t>ПРОЕКТ примерных рабочих программ  </a:t>
            </a:r>
            <a:r>
              <a:rPr lang="ru-RU" sz="2000" dirty="0"/>
              <a:t>федерального </a:t>
            </a:r>
            <a:r>
              <a:rPr lang="ru-RU" sz="2000" dirty="0" smtClean="0"/>
              <a:t>государственного образовательного </a:t>
            </a:r>
            <a:r>
              <a:rPr lang="ru-RU" sz="2000" dirty="0"/>
              <a:t>стандарта начального общего образования и основного общего образования -2021 г</a:t>
            </a:r>
          </a:p>
        </p:txBody>
      </p:sp>
      <p:sp>
        <p:nvSpPr>
          <p:cNvPr id="3" name="Объект 2"/>
          <p:cNvSpPr>
            <a:spLocks noGrp="1"/>
          </p:cNvSpPr>
          <p:nvPr>
            <p:ph idx="1"/>
          </p:nvPr>
        </p:nvSpPr>
        <p:spPr/>
        <p:txBody>
          <a:bodyPr>
            <a:normAutofit/>
          </a:bodyPr>
          <a:lstStyle/>
          <a:p>
            <a:pPr algn="just"/>
            <a:r>
              <a:rPr lang="ru-RU" dirty="0"/>
              <a:t>Одной из важнейших проблем обучения является резкое снижение мотивации обучающихся к процессу обучения. По данным мониторинга, проведенного Общероссийским народным фронтом и фондом «Национальные ресурсы </a:t>
            </a:r>
            <a:r>
              <a:rPr lang="ru-RU" dirty="0" smtClean="0"/>
              <a:t>образования»:</a:t>
            </a:r>
          </a:p>
          <a:p>
            <a:pPr algn="just"/>
            <a:r>
              <a:rPr lang="ru-RU" dirty="0" smtClean="0"/>
              <a:t>Школьники </a:t>
            </a:r>
            <a:r>
              <a:rPr lang="ru-RU" dirty="0"/>
              <a:t>считают, что интересных уроков недостаточно (48%), отсутствуют полезные для будущей специальности предметы (31%) и увеличивается нагрузка. </a:t>
            </a:r>
          </a:p>
        </p:txBody>
      </p:sp>
    </p:spTree>
    <p:extLst>
      <p:ext uri="{BB962C8B-B14F-4D97-AF65-F5344CB8AC3E}">
        <p14:creationId xmlns:p14="http://schemas.microsoft.com/office/powerpoint/2010/main" val="29652102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smtClean="0"/>
              <a:t>ПРОЕКТ примерных рабочих программ </a:t>
            </a:r>
            <a:r>
              <a:rPr lang="ru-RU" sz="2000" dirty="0"/>
              <a:t>федерального </a:t>
            </a:r>
            <a:r>
              <a:rPr lang="ru-RU" sz="2000" dirty="0" smtClean="0"/>
              <a:t>государственного образовательного </a:t>
            </a:r>
            <a:r>
              <a:rPr lang="ru-RU" sz="2000" dirty="0"/>
              <a:t>стандарта начального общего образования и основного общего образования -2021 г</a:t>
            </a:r>
          </a:p>
        </p:txBody>
      </p:sp>
      <p:pic>
        <p:nvPicPr>
          <p:cNvPr id="1026" name="Picture 2" descr="https://edsoo.ru/pages/assets/images/content/poster_sample_work_programs.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43882" y="2182379"/>
            <a:ext cx="3737107" cy="344963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621876" y="2593570"/>
            <a:ext cx="7057506" cy="3000821"/>
          </a:xfrm>
          <a:prstGeom prst="rect">
            <a:avLst/>
          </a:prstGeom>
        </p:spPr>
        <p:txBody>
          <a:bodyPr wrap="square">
            <a:spAutoFit/>
          </a:bodyPr>
          <a:lstStyle/>
          <a:p>
            <a:pPr algn="just">
              <a:lnSpc>
                <a:spcPct val="150000"/>
              </a:lnSpc>
            </a:pPr>
            <a:r>
              <a:rPr lang="ru-RU" dirty="0">
                <a:solidFill>
                  <a:srgbClr val="231F20"/>
                </a:solidFill>
                <a:latin typeface="AGLettericaC"/>
              </a:rPr>
              <a:t>Примерные рабочие программы по учебным предметам разработаны в 2021 г. для 14 учебных предметов начального общего образования и 21 учебного предмета основного общего образования. В апреле-августе 2021 г. проведено общественно-профессиональное обсуждение и экспертиза проектов примерных рабочих программ. С 1 сентября 2021 г. начнется их апробация в школах России.</a:t>
            </a:r>
            <a:endParaRPr lang="ru-RU" dirty="0"/>
          </a:p>
        </p:txBody>
      </p:sp>
    </p:spTree>
    <p:extLst>
      <p:ext uri="{BB962C8B-B14F-4D97-AF65-F5344CB8AC3E}">
        <p14:creationId xmlns:p14="http://schemas.microsoft.com/office/powerpoint/2010/main" val="40341108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000" dirty="0"/>
              <a:t>ПРОЕКТ федерального государственного стандарта начального общего образования и основного общего образования -2021 г</a:t>
            </a:r>
          </a:p>
        </p:txBody>
      </p:sp>
      <p:sp>
        <p:nvSpPr>
          <p:cNvPr id="3" name="Объект 2"/>
          <p:cNvSpPr>
            <a:spLocks noGrp="1"/>
          </p:cNvSpPr>
          <p:nvPr>
            <p:ph idx="1"/>
          </p:nvPr>
        </p:nvSpPr>
        <p:spPr/>
        <p:txBody>
          <a:bodyPr>
            <a:normAutofit/>
          </a:bodyPr>
          <a:lstStyle/>
          <a:p>
            <a:r>
              <a:rPr lang="ru-RU" dirty="0">
                <a:latin typeface="AGLettericaC"/>
              </a:rPr>
              <a:t>Примерные рабочие программы соответствуют требованиям федеральных государственных образовательных стандартов общего образования и обеспечивают:</a:t>
            </a:r>
          </a:p>
          <a:p>
            <a:r>
              <a:rPr lang="ru-RU" dirty="0">
                <a:latin typeface="AGLettericaC"/>
              </a:rPr>
              <a:t>Равный доступ к качественному образованию</a:t>
            </a:r>
          </a:p>
          <a:p>
            <a:r>
              <a:rPr lang="ru-RU" dirty="0">
                <a:latin typeface="AGLettericaC"/>
              </a:rPr>
              <a:t>Единые требования к условиям организации образовательного процесса</a:t>
            </a:r>
          </a:p>
          <a:p>
            <a:r>
              <a:rPr lang="ru-RU" dirty="0">
                <a:latin typeface="AGLettericaC"/>
              </a:rPr>
              <a:t>Единые подходы к оценке образовательных результатов</a:t>
            </a:r>
          </a:p>
          <a:p>
            <a:endParaRPr lang="ru-RU" dirty="0"/>
          </a:p>
        </p:txBody>
      </p:sp>
    </p:spTree>
    <p:extLst>
      <p:ext uri="{BB962C8B-B14F-4D97-AF65-F5344CB8AC3E}">
        <p14:creationId xmlns:p14="http://schemas.microsoft.com/office/powerpoint/2010/main" val="1543802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dirty="0"/>
              <a:t>Структура примерной рабочей программы</a:t>
            </a:r>
            <a:r>
              <a:rPr lang="ru-RU" dirty="0"/>
              <a:t/>
            </a:r>
            <a:br>
              <a:rPr lang="ru-RU" dirty="0"/>
            </a:br>
            <a:endParaRPr lang="ru-RU" dirty="0"/>
          </a:p>
        </p:txBody>
      </p:sp>
      <p:sp>
        <p:nvSpPr>
          <p:cNvPr id="3" name="Объект 2"/>
          <p:cNvSpPr>
            <a:spLocks noGrp="1"/>
          </p:cNvSpPr>
          <p:nvPr>
            <p:ph idx="1"/>
          </p:nvPr>
        </p:nvSpPr>
        <p:spPr>
          <a:xfrm>
            <a:off x="781397" y="2169621"/>
            <a:ext cx="10889672" cy="3296723"/>
          </a:xfrm>
        </p:spPr>
        <p:txBody>
          <a:bodyPr>
            <a:normAutofit fontScale="92500" lnSpcReduction="20000"/>
          </a:bodyPr>
          <a:lstStyle/>
          <a:p>
            <a:pPr marL="457200" indent="-457200">
              <a:buAutoNum type="arabicPeriod"/>
            </a:pPr>
            <a:r>
              <a:rPr lang="ru-RU" dirty="0" smtClean="0">
                <a:latin typeface="AGLettericaC"/>
              </a:rPr>
              <a:t>Пояснительная </a:t>
            </a:r>
            <a:r>
              <a:rPr lang="ru-RU" dirty="0">
                <a:latin typeface="AGLettericaC"/>
              </a:rPr>
              <a:t>записка, включающая цели изучения учебного предмета, общую характеристику предмета, место предмета в учебном </a:t>
            </a:r>
            <a:r>
              <a:rPr lang="ru-RU" dirty="0" smtClean="0">
                <a:latin typeface="AGLettericaC"/>
              </a:rPr>
              <a:t>плане.</a:t>
            </a:r>
          </a:p>
          <a:p>
            <a:pPr marL="457200" indent="-457200">
              <a:buAutoNum type="arabicPeriod"/>
            </a:pPr>
            <a:r>
              <a:rPr lang="ru-RU" dirty="0" smtClean="0">
                <a:latin typeface="AGLettericaC"/>
              </a:rPr>
              <a:t>Содержание </a:t>
            </a:r>
            <a:r>
              <a:rPr lang="ru-RU" dirty="0">
                <a:latin typeface="AGLettericaC"/>
              </a:rPr>
              <a:t>образования (по годам обучения</a:t>
            </a:r>
            <a:r>
              <a:rPr lang="ru-RU" dirty="0" smtClean="0">
                <a:latin typeface="AGLettericaC"/>
              </a:rPr>
              <a:t>).</a:t>
            </a:r>
          </a:p>
          <a:p>
            <a:pPr marL="0" indent="0">
              <a:buNone/>
            </a:pPr>
            <a:r>
              <a:rPr lang="ru-RU" dirty="0" smtClean="0">
                <a:latin typeface="AGLettericaC"/>
              </a:rPr>
              <a:t>3. Планируемые </a:t>
            </a:r>
            <a:r>
              <a:rPr lang="ru-RU" dirty="0">
                <a:latin typeface="AGLettericaC"/>
              </a:rPr>
              <a:t>результаты освоения рабочей программы:</a:t>
            </a:r>
          </a:p>
          <a:p>
            <a:pPr lvl="1"/>
            <a:r>
              <a:rPr lang="ru-RU" dirty="0">
                <a:latin typeface="AGLettericaC"/>
              </a:rPr>
              <a:t>Личностные и </a:t>
            </a:r>
            <a:r>
              <a:rPr lang="ru-RU" dirty="0" err="1">
                <a:latin typeface="AGLettericaC"/>
              </a:rPr>
              <a:t>метапредметные</a:t>
            </a:r>
            <a:r>
              <a:rPr lang="ru-RU" dirty="0">
                <a:latin typeface="AGLettericaC"/>
              </a:rPr>
              <a:t> результаты (раскрываются на основе обновленного ФГОС ООО с учетом специфики учебного предмета)</a:t>
            </a:r>
          </a:p>
          <a:p>
            <a:pPr lvl="1"/>
            <a:r>
              <a:rPr lang="ru-RU" dirty="0">
                <a:latin typeface="AGLettericaC"/>
              </a:rPr>
              <a:t>Предметные (по годам обучения).</a:t>
            </a:r>
          </a:p>
          <a:p>
            <a:pPr marL="0" indent="0">
              <a:buNone/>
            </a:pPr>
            <a:r>
              <a:rPr lang="ru-RU" dirty="0" smtClean="0">
                <a:latin typeface="AGLettericaC"/>
              </a:rPr>
              <a:t>4. Тематическое </a:t>
            </a:r>
            <a:r>
              <a:rPr lang="ru-RU" dirty="0">
                <a:latin typeface="AGLettericaC"/>
              </a:rPr>
              <a:t>планирование (примерные темы и количество часов, отводимое на их изучение; основное программное содержание; основные виды деятельности обучающихся).</a:t>
            </a:r>
          </a:p>
          <a:p>
            <a:endParaRPr lang="ru-RU" dirty="0"/>
          </a:p>
        </p:txBody>
      </p:sp>
    </p:spTree>
    <p:extLst>
      <p:ext uri="{BB962C8B-B14F-4D97-AF65-F5344CB8AC3E}">
        <p14:creationId xmlns:p14="http://schemas.microsoft.com/office/powerpoint/2010/main" val="1019696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ФГОС НОО</a:t>
            </a:r>
            <a:endParaRPr lang="ru-RU" dirty="0"/>
          </a:p>
        </p:txBody>
      </p:sp>
      <p:sp>
        <p:nvSpPr>
          <p:cNvPr id="3" name="Объект 2"/>
          <p:cNvSpPr>
            <a:spLocks noGrp="1"/>
          </p:cNvSpPr>
          <p:nvPr>
            <p:ph idx="1"/>
          </p:nvPr>
        </p:nvSpPr>
        <p:spPr/>
        <p:txBody>
          <a:bodyPr>
            <a:normAutofit fontScale="92500" lnSpcReduction="20000"/>
          </a:bodyPr>
          <a:lstStyle/>
          <a:p>
            <a:pPr algn="just"/>
            <a:r>
              <a:rPr lang="ru-RU" dirty="0"/>
              <a:t>В Российской Федерации с 2011/2012 учебного года начальная школа работает по федеральному государственному образовательному стандарту начального общего образования (ФГОС НОО). К числу приоритетных задач начального образования относятся: формирование у каждого ученика основ умения учиться и способности к организации своей деятельности, духовно-нравственное развитие, укрепление физического и духовного здоровья, становление мировоззрения. Стандарт установил требования к личностным, </a:t>
            </a:r>
            <a:r>
              <a:rPr lang="ru-RU" dirty="0" err="1"/>
              <a:t>метапредметным</a:t>
            </a:r>
            <a:r>
              <a:rPr lang="ru-RU" dirty="0"/>
              <a:t> и предметным результатам обучения. Достижение требований стандарта, проявление способностей к применению и дальнейшему расширению знаний, умение строить социальные отношения в детско-взрослой среде характеризуют функциональную грамотность младшего школьника.</a:t>
            </a:r>
          </a:p>
        </p:txBody>
      </p:sp>
    </p:spTree>
    <p:extLst>
      <p:ext uri="{BB962C8B-B14F-4D97-AF65-F5344CB8AC3E}">
        <p14:creationId xmlns:p14="http://schemas.microsoft.com/office/powerpoint/2010/main" val="4292486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Примерные рабочие программы </a:t>
            </a:r>
            <a:r>
              <a:rPr lang="ru-RU" dirty="0" smtClean="0"/>
              <a:t/>
            </a:r>
            <a:br>
              <a:rPr lang="ru-RU" dirty="0" smtClean="0"/>
            </a:br>
            <a:r>
              <a:rPr lang="ru-RU" dirty="0" smtClean="0"/>
              <a:t>начального </a:t>
            </a:r>
            <a:r>
              <a:rPr lang="ru-RU" dirty="0"/>
              <a:t>общего </a:t>
            </a:r>
            <a:r>
              <a:rPr lang="ru-RU" dirty="0" smtClean="0"/>
              <a:t>образования (НОО)</a:t>
            </a:r>
            <a:r>
              <a:rPr lang="ru-RU" dirty="0"/>
              <a:t/>
            </a:r>
            <a:br>
              <a:rPr lang="ru-RU" dirty="0"/>
            </a:br>
            <a:endParaRPr lang="ru-RU" dirty="0"/>
          </a:p>
        </p:txBody>
      </p:sp>
      <p:sp>
        <p:nvSpPr>
          <p:cNvPr id="3" name="Объект 2"/>
          <p:cNvSpPr>
            <a:spLocks noGrp="1"/>
          </p:cNvSpPr>
          <p:nvPr>
            <p:ph idx="1"/>
          </p:nvPr>
        </p:nvSpPr>
        <p:spPr/>
        <p:txBody>
          <a:bodyPr/>
          <a:lstStyle/>
          <a:p>
            <a:r>
              <a:rPr lang="ru-RU" dirty="0"/>
              <a:t>ПРИМЕРНАЯ РАБОЧАЯ ПРОГРАММА НАЧАЛЬНОГО ОБЩЕГО ОБРАЗОВАНИЯ </a:t>
            </a:r>
            <a:endParaRPr lang="ru-RU" dirty="0" smtClean="0"/>
          </a:p>
          <a:p>
            <a:pPr algn="ctr"/>
            <a:r>
              <a:rPr lang="ru-RU" dirty="0" smtClean="0"/>
              <a:t>П </a:t>
            </a:r>
            <a:r>
              <a:rPr lang="ru-RU" dirty="0"/>
              <a:t>Р О Е К </a:t>
            </a:r>
            <a:r>
              <a:rPr lang="ru-RU" dirty="0" smtClean="0"/>
              <a:t>Т</a:t>
            </a:r>
          </a:p>
          <a:p>
            <a:r>
              <a:rPr lang="ru-RU" dirty="0" smtClean="0"/>
              <a:t> </a:t>
            </a:r>
            <a:r>
              <a:rPr lang="ru-RU" dirty="0"/>
              <a:t>ФИЗИЧЕСКАЯ КУЛЬТУРА (для 1–4 классов образовательных организаций</a:t>
            </a:r>
            <a:r>
              <a:rPr lang="ru-RU" dirty="0" smtClean="0"/>
              <a:t>)</a:t>
            </a:r>
          </a:p>
          <a:p>
            <a:pPr algn="ctr"/>
            <a:r>
              <a:rPr lang="ru-RU" dirty="0"/>
              <a:t>г</a:t>
            </a:r>
            <a:r>
              <a:rPr lang="ru-RU" dirty="0" smtClean="0"/>
              <a:t>. Москва, 2021 г</a:t>
            </a:r>
            <a:endParaRPr lang="ru-RU" dirty="0"/>
          </a:p>
        </p:txBody>
      </p:sp>
    </p:spTree>
    <p:extLst>
      <p:ext uri="{BB962C8B-B14F-4D97-AF65-F5344CB8AC3E}">
        <p14:creationId xmlns:p14="http://schemas.microsoft.com/office/powerpoint/2010/main" val="1438855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TM10001114[[fn=Галерея]]</Template>
  <TotalTime>125</TotalTime>
  <Words>1433</Words>
  <Application>Microsoft Office PowerPoint</Application>
  <PresentationFormat>Произвольный</PresentationFormat>
  <Paragraphs>136</Paragraphs>
  <Slides>33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33</vt:i4>
      </vt:variant>
    </vt:vector>
  </HeadingPairs>
  <TitlesOfParts>
    <vt:vector size="34" baseType="lpstr">
      <vt:lpstr>Gallery</vt:lpstr>
      <vt:lpstr>ПРОЕКТ примерных рабочих программ федерального государственного образовательного стандарта начального общего образования и основного общего образования -2021 г</vt:lpstr>
      <vt:lpstr>ПРОЕКТ примерных рабочих программ федерального государственного образовательного  стандарта начального общего образования и основного общего образования -2021 г</vt:lpstr>
      <vt:lpstr>ПРОЕКТ примерных рабочих программ федерального государственного образовательного стандарта начального общего образования и основного общего образования -2021 г</vt:lpstr>
      <vt:lpstr>ПРОЕКТ примерных рабочих программ  федерального государственного образовательного стандарта начального общего образования и основного общего образования -2021 г</vt:lpstr>
      <vt:lpstr>ПРОЕКТ примерных рабочих программ федерального государственного образовательного стандарта начального общего образования и основного общего образования -2021 г</vt:lpstr>
      <vt:lpstr>ПРОЕКТ федерального государственного стандарта начального общего образования и основного общего образования -2021 г</vt:lpstr>
      <vt:lpstr>Структура примерной рабочей программы </vt:lpstr>
      <vt:lpstr>ФГОС НОО</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Примерные рабочие программы  начального общего образования (НОО) </vt:lpstr>
      <vt:lpstr>МЕСТО УЧЕБНОГО ПРЕДМЕТА «ФИЗИЧЕСКАЯ КУЛЬТУРА»  В УЧЕБНОМ ПЛАНЕ</vt:lpstr>
      <vt:lpstr>МЕСТО УЧЕБНОГО ПРЕДМЕТА «ФИЗИЧЕСКАЯ КУЛЬТУРА»  В УЧЕБНОМ ПЛАНЕ</vt:lpstr>
      <vt:lpstr>ПЛАНИРУЕМЫЕ РЕЗУЛЬТАТЫ ОСВОЕНИЯ УЧЕБНОГО ПРЕДМЕТА «ФИЗИЧЕСКАЯ КУЛЬТУРА» НА УРОВНЕ НАЧАЛЬНОГО ОБЩЕГО ОБРАЗОВАНИЯ</vt:lpstr>
      <vt:lpstr>ПЛАНИРУЕМЫЕ РЕЗУЛЬТАТЫ ОСВОЕНИЯ УЧЕБНОГО ПРЕДМЕТА «ФИЗИЧЕСКАЯ КУЛЬТУРА» НА УРОВНЕ НАЧАЛЬНОГО ОБЩЕГО ОБРАЗОВАНИЯ</vt:lpstr>
      <vt:lpstr>ПЛАНИРУЕМЫЕ РЕЗУЛЬТАТЫ ОСВОЕНИЯ УЧЕБНОГО ПРЕДМЕТА «ФИЗИЧЕСКАЯ КУЛЬТУРА» НА УРОВНЕ НАЧАЛЬНОГО ОБЩЕГО ОБРАЗОВАНИЯ</vt:lpstr>
      <vt:lpstr>Примерные рабочие программы  основного общего образования (ООО) </vt:lpstr>
      <vt:lpstr>Примерные рабочие программы  основного общего образования (ООО) </vt:lpstr>
      <vt:lpstr>Примерные рабочие программы  основного общего образования (ООО) </vt:lpstr>
      <vt:lpstr>Примерные рабочие программы  основного общего образования (ООО) </vt:lpstr>
      <vt:lpstr>Примерные рабочие программы  основного общего образования (ООО) </vt:lpstr>
      <vt:lpstr>Примерные рабочие программы  основного общего образования (ООО) </vt:lpstr>
      <vt:lpstr>Примерные рабочие программы  основного общего образования (ООО) </vt:lpstr>
      <vt:lpstr>Примерные рабочие программы  основного общего образования (ООО) </vt:lpstr>
      <vt:lpstr>Примерные рабочие программы  основного общего образования (ООО) </vt:lpstr>
      <vt:lpstr>СОДЕРЖАНИЕ УЧЕБНОГО ПРЕДМЕТА «ФИЗИЧЕСКАЯ КУЛЬТУРА»  (Прим. Рабочие программы ООО)</vt:lpstr>
      <vt:lpstr>СОДЕРЖАНИЕ УЧЕБНОГО ПРЕДМЕТА «ФИЗИЧЕСКАЯ КУЛЬТУРА»  (Прим. Рабочие программы ООО)</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Ирина Баева</dc:creator>
  <cp:lastModifiedBy>user</cp:lastModifiedBy>
  <cp:revision>14</cp:revision>
  <dcterms:created xsi:type="dcterms:W3CDTF">2021-10-20T14:32:03Z</dcterms:created>
  <dcterms:modified xsi:type="dcterms:W3CDTF">2021-10-21T08:22:28Z</dcterms:modified>
</cp:coreProperties>
</file>