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3" r:id="rId7"/>
    <p:sldId id="261" r:id="rId8"/>
    <p:sldId id="262" r:id="rId9"/>
    <p:sldId id="276" r:id="rId10"/>
    <p:sldId id="265" r:id="rId11"/>
    <p:sldId id="266" r:id="rId12"/>
    <p:sldId id="267" r:id="rId13"/>
    <p:sldId id="268" r:id="rId14"/>
    <p:sldId id="269" r:id="rId15"/>
    <p:sldId id="270" r:id="rId16"/>
    <p:sldId id="277" r:id="rId17"/>
    <p:sldId id="278" r:id="rId18"/>
    <p:sldId id="271"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5" d="100"/>
          <a:sy n="35" d="100"/>
        </p:scale>
        <p:origin x="-13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258757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61564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1A293-6FD7-4AA4-936E-ABF0BB8B9447}"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5942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E38C80A-E6E7-4474-B54B-D20F069EAEEF}" type="datetimeFigureOut">
              <a:rPr lang="ru-RU" smtClean="0"/>
              <a:t>25.01.2023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4047054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E38C80A-E6E7-4474-B54B-D20F069EAEEF}" type="datetimeFigureOut">
              <a:rPr lang="ru-RU" smtClean="0"/>
              <a:t>25.01.2023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1A293-6FD7-4AA4-936E-ABF0BB8B9447}"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0648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E38C80A-E6E7-4474-B54B-D20F069EAEEF}" type="datetimeFigureOut">
              <a:rPr lang="ru-RU" smtClean="0"/>
              <a:t>25.01.2023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4236804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1715059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122514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407242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E38C80A-E6E7-4474-B54B-D20F069EAEEF}" type="datetimeFigureOut">
              <a:rPr lang="ru-RU" smtClean="0"/>
              <a:t>25.01.2023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4121905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E38C80A-E6E7-4474-B54B-D20F069EAEEF}" type="datetimeFigureOut">
              <a:rPr lang="ru-RU" smtClean="0"/>
              <a:t>25.01.2023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29096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E38C80A-E6E7-4474-B54B-D20F069EAEEF}" type="datetimeFigureOut">
              <a:rPr lang="ru-RU" smtClean="0"/>
              <a:t>25.01.2023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139012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E38C80A-E6E7-4474-B54B-D20F069EAEEF}" type="datetimeFigureOut">
              <a:rPr lang="ru-RU" smtClean="0"/>
              <a:t>25.01.2023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208512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8C80A-E6E7-4474-B54B-D20F069EAEEF}" type="datetimeFigureOut">
              <a:rPr lang="ru-RU" smtClean="0"/>
              <a:t>25.01.2023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124261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E38C80A-E6E7-4474-B54B-D20F069EAEEF}" type="datetimeFigureOut">
              <a:rPr lang="ru-RU" smtClean="0"/>
              <a:t>25.01.2023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150332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E38C80A-E6E7-4474-B54B-D20F069EAEEF}" type="datetimeFigureOut">
              <a:rPr lang="ru-RU" smtClean="0"/>
              <a:t>25.01.2023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1A293-6FD7-4AA4-936E-ABF0BB8B9447}" type="slidenum">
              <a:rPr lang="ru-RU" smtClean="0"/>
              <a:t>‹#›</a:t>
            </a:fld>
            <a:endParaRPr lang="ru-RU"/>
          </a:p>
        </p:txBody>
      </p:sp>
    </p:spTree>
    <p:extLst>
      <p:ext uri="{BB962C8B-B14F-4D97-AF65-F5344CB8AC3E}">
        <p14:creationId xmlns:p14="http://schemas.microsoft.com/office/powerpoint/2010/main" val="364900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E38C80A-E6E7-4474-B54B-D20F069EAEEF}" type="datetimeFigureOut">
              <a:rPr lang="ru-RU" smtClean="0"/>
              <a:t>25.01.2023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D1A293-6FD7-4AA4-936E-ABF0BB8B9447}" type="slidenum">
              <a:rPr lang="ru-RU" smtClean="0"/>
              <a:t>‹#›</a:t>
            </a:fld>
            <a:endParaRPr lang="ru-RU"/>
          </a:p>
        </p:txBody>
      </p:sp>
    </p:spTree>
    <p:extLst>
      <p:ext uri="{BB962C8B-B14F-4D97-AF65-F5344CB8AC3E}">
        <p14:creationId xmlns:p14="http://schemas.microsoft.com/office/powerpoint/2010/main" val="39767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peaking.svetlanaenglishonline.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Стратегии подготовки развёрнутых ответов заданий 1-3 устной части ЕГЭ по английскому языку. </a:t>
            </a:r>
            <a:endParaRPr lang="ru-RU" dirty="0"/>
          </a:p>
        </p:txBody>
      </p:sp>
    </p:spTree>
    <p:extLst>
      <p:ext uri="{BB962C8B-B14F-4D97-AF65-F5344CB8AC3E}">
        <p14:creationId xmlns:p14="http://schemas.microsoft.com/office/powerpoint/2010/main" val="623353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a:xfrm>
            <a:off x="2305318" y="1493949"/>
            <a:ext cx="9199294" cy="4417273"/>
          </a:xfrm>
        </p:spPr>
        <p:txBody>
          <a:bodyPr/>
          <a:lstStyle/>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Если в первом вопросе используется местоимение  </a:t>
            </a:r>
          </a:p>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вместо названия предмета </a:t>
            </a:r>
            <a:r>
              <a:rPr lang="ru-RU" sz="2500" spc="-10" dirty="0">
                <a:solidFill>
                  <a:prstClr val="black"/>
                </a:solidFill>
                <a:latin typeface="Arial"/>
                <a:cs typeface="Arial"/>
              </a:rPr>
              <a:t>или </a:t>
            </a:r>
            <a:r>
              <a:rPr lang="ru-RU" sz="2500" spc="-5" dirty="0">
                <a:solidFill>
                  <a:prstClr val="black"/>
                </a:solidFill>
                <a:latin typeface="Arial"/>
                <a:cs typeface="Arial"/>
              </a:rPr>
              <a:t>объекта, </a:t>
            </a:r>
          </a:p>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о котором  спрашивают – </a:t>
            </a:r>
            <a:r>
              <a:rPr lang="ru-RU" sz="2500" spc="-10" dirty="0">
                <a:solidFill>
                  <a:prstClr val="black"/>
                </a:solidFill>
                <a:latin typeface="Arial"/>
                <a:cs typeface="Arial"/>
              </a:rPr>
              <a:t>это </a:t>
            </a:r>
            <a:r>
              <a:rPr lang="ru-RU" sz="2500" spc="-5" dirty="0">
                <a:solidFill>
                  <a:prstClr val="black"/>
                </a:solidFill>
                <a:latin typeface="Arial"/>
                <a:cs typeface="Arial"/>
              </a:rPr>
              <a:t>ведет к сбою в коммуникации.  </a:t>
            </a:r>
          </a:p>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Например, надо задать вопрос о местоположении  </a:t>
            </a:r>
          </a:p>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магазина, кинотеатра и т.п., вопрос «</a:t>
            </a:r>
            <a:r>
              <a:rPr lang="ru-RU" sz="2500" spc="-5" dirty="0" err="1">
                <a:solidFill>
                  <a:prstClr val="black"/>
                </a:solidFill>
                <a:latin typeface="Arial"/>
                <a:cs typeface="Arial"/>
              </a:rPr>
              <a:t>Where</a:t>
            </a:r>
            <a:r>
              <a:rPr lang="ru-RU" sz="2500" spc="-5" dirty="0">
                <a:solidFill>
                  <a:prstClr val="black"/>
                </a:solidFill>
                <a:latin typeface="Arial"/>
                <a:cs typeface="Arial"/>
              </a:rPr>
              <a:t> </a:t>
            </a:r>
            <a:r>
              <a:rPr lang="ru-RU" sz="2500" spc="-5" dirty="0" err="1">
                <a:solidFill>
                  <a:prstClr val="black"/>
                </a:solidFill>
                <a:latin typeface="Arial"/>
                <a:cs typeface="Arial"/>
              </a:rPr>
              <a:t>is</a:t>
            </a:r>
            <a:r>
              <a:rPr lang="ru-RU" sz="2500" spc="-5" dirty="0">
                <a:solidFill>
                  <a:prstClr val="black"/>
                </a:solidFill>
                <a:latin typeface="Arial"/>
                <a:cs typeface="Arial"/>
              </a:rPr>
              <a:t> </a:t>
            </a:r>
            <a:r>
              <a:rPr lang="ru-RU" sz="2500" spc="-10" dirty="0" err="1">
                <a:solidFill>
                  <a:prstClr val="black"/>
                </a:solidFill>
                <a:latin typeface="Arial"/>
                <a:cs typeface="Arial"/>
              </a:rPr>
              <a:t>it</a:t>
            </a:r>
            <a:r>
              <a:rPr lang="ru-RU" sz="2500" spc="-10" dirty="0">
                <a:solidFill>
                  <a:prstClr val="black"/>
                </a:solidFill>
                <a:latin typeface="Arial"/>
                <a:cs typeface="Arial"/>
              </a:rPr>
              <a:t>  </a:t>
            </a:r>
          </a:p>
          <a:p>
            <a:pPr marL="12700" marR="271145" lvl="0" indent="0" algn="just" defTabSz="914400">
              <a:lnSpc>
                <a:spcPts val="2400"/>
              </a:lnSpc>
              <a:spcBef>
                <a:spcPts val="675"/>
              </a:spcBef>
              <a:buClrTx/>
              <a:buNone/>
              <a:tabLst>
                <a:tab pos="354965" algn="l"/>
                <a:tab pos="355600" algn="l"/>
              </a:tabLst>
            </a:pPr>
            <a:r>
              <a:rPr lang="ru-RU" sz="2500" spc="-5" dirty="0" err="1">
                <a:solidFill>
                  <a:prstClr val="black"/>
                </a:solidFill>
                <a:latin typeface="Arial"/>
                <a:cs typeface="Arial"/>
              </a:rPr>
              <a:t>located</a:t>
            </a:r>
            <a:r>
              <a:rPr lang="ru-RU" sz="2500" spc="-5" dirty="0">
                <a:solidFill>
                  <a:prstClr val="black"/>
                </a:solidFill>
                <a:latin typeface="Arial"/>
                <a:cs typeface="Arial"/>
              </a:rPr>
              <a:t>/</a:t>
            </a:r>
            <a:r>
              <a:rPr lang="ru-RU" sz="2500" spc="-5" dirty="0" err="1">
                <a:solidFill>
                  <a:prstClr val="black"/>
                </a:solidFill>
                <a:latin typeface="Arial"/>
                <a:cs typeface="Arial"/>
              </a:rPr>
              <a:t>situated</a:t>
            </a:r>
            <a:r>
              <a:rPr lang="ru-RU" sz="2500" spc="-5" dirty="0">
                <a:solidFill>
                  <a:prstClr val="black"/>
                </a:solidFill>
                <a:latin typeface="Arial"/>
                <a:cs typeface="Arial"/>
              </a:rPr>
              <a:t>?» как первый вопрос в условном </a:t>
            </a:r>
          </a:p>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диалоге-расспросе не принимается. </a:t>
            </a:r>
          </a:p>
          <a:p>
            <a:pPr marL="12700" marR="271145" lvl="0" indent="0" algn="just" defTabSz="914400">
              <a:lnSpc>
                <a:spcPts val="2400"/>
              </a:lnSpc>
              <a:spcBef>
                <a:spcPts val="675"/>
              </a:spcBef>
              <a:buClrTx/>
              <a:buNone/>
              <a:tabLst>
                <a:tab pos="354965" algn="l"/>
                <a:tab pos="355600" algn="l"/>
              </a:tabLst>
            </a:pPr>
            <a:r>
              <a:rPr lang="ru-RU" sz="2500" spc="-5" dirty="0">
                <a:solidFill>
                  <a:prstClr val="black"/>
                </a:solidFill>
                <a:latin typeface="Arial"/>
                <a:cs typeface="Arial"/>
              </a:rPr>
              <a:t>В последующих  вопросах использование местоимения возможно.</a:t>
            </a:r>
          </a:p>
          <a:p>
            <a:pPr marL="12700" marR="271145" lvl="0" indent="0" defTabSz="914400">
              <a:lnSpc>
                <a:spcPts val="2400"/>
              </a:lnSpc>
              <a:spcBef>
                <a:spcPts val="675"/>
              </a:spcBef>
              <a:buClrTx/>
              <a:buNone/>
              <a:tabLst>
                <a:tab pos="354965" algn="l"/>
                <a:tab pos="355600" algn="l"/>
              </a:tabLst>
            </a:pPr>
            <a:endParaRPr lang="ru-RU" sz="2500" spc="-5" dirty="0">
              <a:solidFill>
                <a:prstClr val="black"/>
              </a:solidFill>
              <a:latin typeface="Arial"/>
              <a:cs typeface="Arial"/>
            </a:endParaRPr>
          </a:p>
          <a:p>
            <a:endParaRPr lang="ru-RU" dirty="0"/>
          </a:p>
        </p:txBody>
      </p:sp>
    </p:spTree>
    <p:extLst>
      <p:ext uri="{BB962C8B-B14F-4D97-AF65-F5344CB8AC3E}">
        <p14:creationId xmlns:p14="http://schemas.microsoft.com/office/powerpoint/2010/main" val="1136622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a:xfrm>
            <a:off x="2589212" y="2133599"/>
            <a:ext cx="8915400" cy="4511899"/>
          </a:xfrm>
        </p:spPr>
        <p:txBody>
          <a:bodyPr>
            <a:normAutofit fontScale="92500" lnSpcReduction="10000"/>
          </a:bodyPr>
          <a:lstStyle/>
          <a:p>
            <a:pPr marL="354965" marR="5080" lvl="0" defTabSz="914400">
              <a:lnSpc>
                <a:spcPts val="3240"/>
              </a:lnSpc>
              <a:spcBef>
                <a:spcPts val="505"/>
              </a:spcBef>
              <a:buClrTx/>
              <a:buFontTx/>
              <a:buChar char="•"/>
              <a:tabLst>
                <a:tab pos="354965" algn="l"/>
                <a:tab pos="355600" algn="l"/>
              </a:tabLst>
            </a:pPr>
            <a:r>
              <a:rPr lang="ru-RU" sz="3000" b="1" spc="-5" dirty="0">
                <a:solidFill>
                  <a:prstClr val="black"/>
                </a:solidFill>
                <a:latin typeface="Arial"/>
                <a:cs typeface="Arial"/>
              </a:rPr>
              <a:t>Вопрос, начинающийся </a:t>
            </a:r>
            <a:r>
              <a:rPr lang="ru-RU" sz="3000" b="1" dirty="0">
                <a:solidFill>
                  <a:prstClr val="black"/>
                </a:solidFill>
                <a:latin typeface="Arial"/>
                <a:cs typeface="Arial"/>
              </a:rPr>
              <a:t>с </a:t>
            </a:r>
            <a:r>
              <a:rPr lang="ru-RU" sz="3000" b="1" spc="-5" dirty="0">
                <a:solidFill>
                  <a:prstClr val="black"/>
                </a:solidFill>
                <a:latin typeface="Arial"/>
                <a:cs typeface="Arial"/>
              </a:rPr>
              <a:t>вежливого оборота  “</a:t>
            </a:r>
            <a:r>
              <a:rPr lang="en-US" sz="3000" b="1" spc="-5" dirty="0">
                <a:solidFill>
                  <a:prstClr val="black"/>
                </a:solidFill>
                <a:latin typeface="Arial"/>
                <a:cs typeface="Arial"/>
              </a:rPr>
              <a:t>Could </a:t>
            </a:r>
            <a:r>
              <a:rPr lang="en-US" sz="3000" b="1" dirty="0">
                <a:solidFill>
                  <a:prstClr val="black"/>
                </a:solidFill>
                <a:latin typeface="Arial"/>
                <a:cs typeface="Arial"/>
              </a:rPr>
              <a:t>you </a:t>
            </a:r>
            <a:r>
              <a:rPr lang="en-US" sz="3000" b="1" spc="-5" dirty="0">
                <a:solidFill>
                  <a:prstClr val="black"/>
                </a:solidFill>
                <a:latin typeface="Arial"/>
                <a:cs typeface="Arial"/>
              </a:rPr>
              <a:t>tell me…?” </a:t>
            </a:r>
            <a:r>
              <a:rPr lang="ru-RU" sz="3000" b="1" spc="-5" dirty="0">
                <a:solidFill>
                  <a:prstClr val="black"/>
                </a:solidFill>
                <a:latin typeface="Arial"/>
                <a:cs typeface="Arial"/>
              </a:rPr>
              <a:t>принимается, только  если </a:t>
            </a:r>
            <a:r>
              <a:rPr lang="ru-RU" sz="3000" b="1" dirty="0">
                <a:solidFill>
                  <a:prstClr val="black"/>
                </a:solidFill>
                <a:latin typeface="Arial"/>
                <a:cs typeface="Arial"/>
              </a:rPr>
              <a:t>за </a:t>
            </a:r>
            <a:r>
              <a:rPr lang="ru-RU" sz="3000" b="1" spc="-5" dirty="0">
                <a:solidFill>
                  <a:prstClr val="black"/>
                </a:solidFill>
                <a:latin typeface="Arial"/>
                <a:cs typeface="Arial"/>
              </a:rPr>
              <a:t>ним следует полный косвенный  вопрос </a:t>
            </a:r>
            <a:r>
              <a:rPr lang="ru-RU" sz="3000" b="1" dirty="0">
                <a:solidFill>
                  <a:prstClr val="black"/>
                </a:solidFill>
                <a:latin typeface="Arial"/>
                <a:cs typeface="Arial"/>
              </a:rPr>
              <a:t>с соответствующим </a:t>
            </a:r>
            <a:r>
              <a:rPr lang="ru-RU" sz="3000" b="1" spc="-5" dirty="0">
                <a:solidFill>
                  <a:prstClr val="black"/>
                </a:solidFill>
                <a:latin typeface="Arial"/>
                <a:cs typeface="Arial"/>
              </a:rPr>
              <a:t>порядком слов,  т.е. </a:t>
            </a:r>
            <a:r>
              <a:rPr lang="ru-RU" sz="3000" b="1" spc="-5" dirty="0">
                <a:solidFill>
                  <a:srgbClr val="FF0000"/>
                </a:solidFill>
                <a:latin typeface="Arial"/>
                <a:cs typeface="Arial"/>
              </a:rPr>
              <a:t>“</a:t>
            </a:r>
            <a:r>
              <a:rPr lang="en-US" sz="3000" b="1" spc="-5" dirty="0">
                <a:solidFill>
                  <a:srgbClr val="FF0000"/>
                </a:solidFill>
                <a:latin typeface="Arial"/>
                <a:cs typeface="Arial"/>
              </a:rPr>
              <a:t>Could </a:t>
            </a:r>
            <a:r>
              <a:rPr lang="en-US" sz="3000" b="1" dirty="0">
                <a:solidFill>
                  <a:srgbClr val="FF0000"/>
                </a:solidFill>
                <a:latin typeface="Arial"/>
                <a:cs typeface="Arial"/>
              </a:rPr>
              <a:t>you </a:t>
            </a:r>
            <a:r>
              <a:rPr lang="en-US" sz="3000" b="1" spc="-5" dirty="0">
                <a:solidFill>
                  <a:srgbClr val="FF0000"/>
                </a:solidFill>
                <a:latin typeface="Arial"/>
                <a:cs typeface="Arial"/>
              </a:rPr>
              <a:t>tell me where the hotel is  situated?”</a:t>
            </a:r>
            <a:r>
              <a:rPr lang="en-US" sz="3000" b="1" spc="-5" dirty="0">
                <a:solidFill>
                  <a:prstClr val="black"/>
                </a:solidFill>
                <a:latin typeface="Arial"/>
                <a:cs typeface="Arial"/>
              </a:rPr>
              <a:t>.</a:t>
            </a:r>
            <a:endParaRPr lang="en-US" sz="3000" b="1" dirty="0">
              <a:solidFill>
                <a:prstClr val="black"/>
              </a:solidFill>
              <a:latin typeface="Arial"/>
              <a:cs typeface="Arial"/>
            </a:endParaRPr>
          </a:p>
          <a:p>
            <a:pPr marL="94615" lvl="0" indent="0" defTabSz="914400">
              <a:lnSpc>
                <a:spcPts val="2610"/>
              </a:lnSpc>
              <a:spcBef>
                <a:spcPts val="0"/>
              </a:spcBef>
              <a:buClrTx/>
              <a:buNone/>
            </a:pPr>
            <a:r>
              <a:rPr lang="ru-RU" sz="2200" b="1" spc="-5" dirty="0">
                <a:solidFill>
                  <a:prstClr val="black"/>
                </a:solidFill>
                <a:latin typeface="Arial"/>
                <a:cs typeface="Arial"/>
              </a:rPr>
              <a:t>Сокращенные вопросы</a:t>
            </a:r>
            <a:r>
              <a:rPr lang="ru-RU" sz="2200" b="1" spc="30" dirty="0">
                <a:solidFill>
                  <a:prstClr val="black"/>
                </a:solidFill>
                <a:latin typeface="Arial"/>
                <a:cs typeface="Arial"/>
              </a:rPr>
              <a:t> </a:t>
            </a:r>
            <a:r>
              <a:rPr lang="ru-RU" sz="2200" b="1" spc="-5" dirty="0">
                <a:solidFill>
                  <a:prstClr val="black"/>
                </a:solidFill>
                <a:latin typeface="Arial"/>
                <a:cs typeface="Arial"/>
              </a:rPr>
              <a:t>типа</a:t>
            </a:r>
            <a:endParaRPr lang="ru-RU" sz="2200" b="1" dirty="0">
              <a:solidFill>
                <a:prstClr val="black"/>
              </a:solidFill>
              <a:latin typeface="Arial"/>
              <a:cs typeface="Arial"/>
            </a:endParaRPr>
          </a:p>
          <a:p>
            <a:pPr marL="355600" lvl="0" defTabSz="914400">
              <a:spcBef>
                <a:spcPts val="0"/>
              </a:spcBef>
              <a:buClrTx/>
              <a:buFont typeface="Arial"/>
              <a:buChar char="•"/>
              <a:tabLst>
                <a:tab pos="354965" algn="l"/>
                <a:tab pos="355600" algn="l"/>
              </a:tabLst>
            </a:pPr>
            <a:r>
              <a:rPr lang="ru-RU" sz="2200" b="1" spc="-5" dirty="0">
                <a:solidFill>
                  <a:prstClr val="black"/>
                </a:solidFill>
                <a:latin typeface="Arial"/>
                <a:cs typeface="Arial"/>
              </a:rPr>
              <a:t>“</a:t>
            </a:r>
            <a:r>
              <a:rPr lang="en-US" sz="2200" b="1" spc="-5" dirty="0">
                <a:solidFill>
                  <a:prstClr val="black"/>
                </a:solidFill>
                <a:latin typeface="Arial"/>
                <a:cs typeface="Arial"/>
              </a:rPr>
              <a:t>Could </a:t>
            </a:r>
            <a:r>
              <a:rPr lang="en-US" sz="2200" b="1" spc="-15" dirty="0">
                <a:solidFill>
                  <a:prstClr val="black"/>
                </a:solidFill>
                <a:latin typeface="Arial"/>
                <a:cs typeface="Arial"/>
              </a:rPr>
              <a:t>you </a:t>
            </a:r>
            <a:r>
              <a:rPr lang="en-US" sz="2200" b="1" spc="-5" dirty="0">
                <a:solidFill>
                  <a:prstClr val="black"/>
                </a:solidFill>
                <a:latin typeface="Arial"/>
                <a:cs typeface="Arial"/>
              </a:rPr>
              <a:t>tell me about the</a:t>
            </a:r>
            <a:r>
              <a:rPr lang="en-US" sz="2200" b="1" spc="110" dirty="0">
                <a:solidFill>
                  <a:prstClr val="black"/>
                </a:solidFill>
                <a:latin typeface="Arial"/>
                <a:cs typeface="Arial"/>
              </a:rPr>
              <a:t> </a:t>
            </a:r>
            <a:r>
              <a:rPr lang="en-US" sz="2200" b="1" spc="-5" dirty="0">
                <a:solidFill>
                  <a:prstClr val="black"/>
                </a:solidFill>
                <a:latin typeface="Arial"/>
                <a:cs typeface="Arial"/>
              </a:rPr>
              <a:t>price?”</a:t>
            </a:r>
            <a:endParaRPr lang="en-US" sz="2200" b="1" dirty="0">
              <a:solidFill>
                <a:prstClr val="black"/>
              </a:solidFill>
              <a:latin typeface="Arial"/>
              <a:cs typeface="Arial"/>
            </a:endParaRPr>
          </a:p>
          <a:p>
            <a:pPr marL="355600" lvl="0" defTabSz="914400">
              <a:spcBef>
                <a:spcPts val="0"/>
              </a:spcBef>
              <a:buClrTx/>
              <a:buFont typeface="Arial"/>
              <a:buChar char="•"/>
              <a:tabLst>
                <a:tab pos="354965" algn="l"/>
                <a:tab pos="355600" algn="l"/>
              </a:tabLst>
            </a:pPr>
            <a:r>
              <a:rPr lang="en-US" sz="2200" b="1" spc="-5" dirty="0">
                <a:solidFill>
                  <a:prstClr val="black"/>
                </a:solidFill>
                <a:latin typeface="Arial"/>
                <a:cs typeface="Arial"/>
              </a:rPr>
              <a:t>“Could </a:t>
            </a:r>
            <a:r>
              <a:rPr lang="en-US" sz="2200" b="1" spc="-15" dirty="0">
                <a:solidFill>
                  <a:prstClr val="black"/>
                </a:solidFill>
                <a:latin typeface="Arial"/>
                <a:cs typeface="Arial"/>
              </a:rPr>
              <a:t>you </a:t>
            </a:r>
            <a:r>
              <a:rPr lang="en-US" sz="2200" b="1" spc="-5" dirty="0">
                <a:solidFill>
                  <a:prstClr val="black"/>
                </a:solidFill>
                <a:latin typeface="Arial"/>
                <a:cs typeface="Arial"/>
              </a:rPr>
              <a:t>tell me the</a:t>
            </a:r>
            <a:r>
              <a:rPr lang="en-US" sz="2200" b="1" spc="80" dirty="0">
                <a:solidFill>
                  <a:prstClr val="black"/>
                </a:solidFill>
                <a:latin typeface="Arial"/>
                <a:cs typeface="Arial"/>
              </a:rPr>
              <a:t> </a:t>
            </a:r>
            <a:r>
              <a:rPr lang="en-US" sz="2200" b="1" spc="-5" dirty="0">
                <a:solidFill>
                  <a:prstClr val="black"/>
                </a:solidFill>
                <a:latin typeface="Arial"/>
                <a:cs typeface="Arial"/>
              </a:rPr>
              <a:t>address?”</a:t>
            </a:r>
            <a:endParaRPr lang="en-US" sz="2200" b="1" dirty="0">
              <a:solidFill>
                <a:prstClr val="black"/>
              </a:solidFill>
              <a:latin typeface="Arial"/>
              <a:cs typeface="Arial"/>
            </a:endParaRPr>
          </a:p>
          <a:p>
            <a:pPr marL="355600" lvl="0" defTabSz="914400">
              <a:spcBef>
                <a:spcPts val="0"/>
              </a:spcBef>
              <a:buClrTx/>
              <a:buFont typeface="Arial"/>
              <a:buChar char="•"/>
              <a:tabLst>
                <a:tab pos="354965" algn="l"/>
                <a:tab pos="355600" algn="l"/>
              </a:tabLst>
            </a:pPr>
            <a:r>
              <a:rPr lang="en-US" sz="2200" b="1" spc="-5" dirty="0">
                <a:solidFill>
                  <a:prstClr val="black"/>
                </a:solidFill>
                <a:latin typeface="Arial"/>
                <a:cs typeface="Arial"/>
              </a:rPr>
              <a:t>“Can </a:t>
            </a:r>
            <a:r>
              <a:rPr lang="en-US" sz="2200" b="1" spc="-15" dirty="0">
                <a:solidFill>
                  <a:prstClr val="black"/>
                </a:solidFill>
                <a:latin typeface="Arial"/>
                <a:cs typeface="Arial"/>
              </a:rPr>
              <a:t>you </a:t>
            </a:r>
            <a:r>
              <a:rPr lang="en-US" sz="2200" b="1" spc="-5" dirty="0">
                <a:solidFill>
                  <a:prstClr val="black"/>
                </a:solidFill>
                <a:latin typeface="Arial"/>
                <a:cs typeface="Arial"/>
              </a:rPr>
              <a:t>explain the</a:t>
            </a:r>
            <a:r>
              <a:rPr lang="en-US" sz="2200" b="1" spc="75" dirty="0">
                <a:solidFill>
                  <a:prstClr val="black"/>
                </a:solidFill>
                <a:latin typeface="Arial"/>
                <a:cs typeface="Arial"/>
              </a:rPr>
              <a:t> </a:t>
            </a:r>
            <a:r>
              <a:rPr lang="en-US" sz="2200" b="1" spc="-5" dirty="0">
                <a:solidFill>
                  <a:prstClr val="black"/>
                </a:solidFill>
                <a:latin typeface="Arial"/>
                <a:cs typeface="Arial"/>
              </a:rPr>
              <a:t>location?”</a:t>
            </a:r>
            <a:endParaRPr lang="en-US" sz="2200" b="1" dirty="0">
              <a:solidFill>
                <a:prstClr val="black"/>
              </a:solidFill>
              <a:latin typeface="Arial"/>
              <a:cs typeface="Arial"/>
            </a:endParaRPr>
          </a:p>
          <a:p>
            <a:pPr marL="94615" lvl="0" indent="0" defTabSz="914400">
              <a:spcBef>
                <a:spcPts val="0"/>
              </a:spcBef>
              <a:buClrTx/>
              <a:buNone/>
            </a:pPr>
            <a:r>
              <a:rPr lang="ru-RU" sz="2200" b="1" spc="-5" dirty="0">
                <a:solidFill>
                  <a:prstClr val="black"/>
                </a:solidFill>
                <a:latin typeface="Arial"/>
                <a:cs typeface="Arial"/>
              </a:rPr>
              <a:t>и</a:t>
            </a:r>
            <a:endParaRPr lang="ru-RU" sz="2200" b="1" dirty="0">
              <a:solidFill>
                <a:prstClr val="black"/>
              </a:solidFill>
              <a:latin typeface="Arial"/>
              <a:cs typeface="Arial"/>
            </a:endParaRPr>
          </a:p>
          <a:p>
            <a:pPr marL="355600" lvl="0" defTabSz="914400">
              <a:spcBef>
                <a:spcPts val="0"/>
              </a:spcBef>
              <a:buClrTx/>
              <a:buFont typeface="Arial"/>
              <a:buChar char="•"/>
              <a:tabLst>
                <a:tab pos="354965" algn="l"/>
                <a:tab pos="355600" algn="l"/>
              </a:tabLst>
            </a:pPr>
            <a:r>
              <a:rPr lang="ru-RU" sz="2200" b="1" spc="-5" dirty="0">
                <a:solidFill>
                  <a:prstClr val="black"/>
                </a:solidFill>
                <a:latin typeface="Arial"/>
                <a:cs typeface="Arial"/>
              </a:rPr>
              <a:t>“</a:t>
            </a:r>
            <a:r>
              <a:rPr lang="en-US" sz="2200" b="1" spc="-5" dirty="0">
                <a:solidFill>
                  <a:prstClr val="black"/>
                </a:solidFill>
                <a:latin typeface="Arial"/>
                <a:cs typeface="Arial"/>
              </a:rPr>
              <a:t>What about…”</a:t>
            </a:r>
            <a:endParaRPr lang="en-US" sz="2200" b="1" dirty="0">
              <a:solidFill>
                <a:prstClr val="black"/>
              </a:solidFill>
              <a:latin typeface="Arial"/>
              <a:cs typeface="Arial"/>
            </a:endParaRPr>
          </a:p>
          <a:p>
            <a:pPr marL="94615" lvl="0" indent="0" defTabSz="914400">
              <a:spcBef>
                <a:spcPts val="0"/>
              </a:spcBef>
              <a:buClrTx/>
              <a:buNone/>
            </a:pPr>
            <a:r>
              <a:rPr lang="en-US" sz="2200" b="1" spc="-5" dirty="0">
                <a:solidFill>
                  <a:srgbClr val="FF0000"/>
                </a:solidFill>
                <a:latin typeface="Arial"/>
                <a:cs typeface="Arial"/>
              </a:rPr>
              <a:t>- </a:t>
            </a:r>
            <a:r>
              <a:rPr lang="ru-RU" sz="2200" b="1" spc="-5" dirty="0">
                <a:solidFill>
                  <a:srgbClr val="FF0000"/>
                </a:solidFill>
                <a:latin typeface="Arial"/>
                <a:cs typeface="Arial"/>
              </a:rPr>
              <a:t>не</a:t>
            </a:r>
            <a:r>
              <a:rPr lang="ru-RU" sz="2200" b="1" spc="-10" dirty="0">
                <a:solidFill>
                  <a:srgbClr val="FF0000"/>
                </a:solidFill>
                <a:latin typeface="Arial"/>
                <a:cs typeface="Arial"/>
              </a:rPr>
              <a:t> принимаются!</a:t>
            </a:r>
            <a:endParaRPr lang="ru-RU" sz="2200" dirty="0">
              <a:solidFill>
                <a:prstClr val="black"/>
              </a:solidFill>
              <a:latin typeface="Arial"/>
              <a:cs typeface="Arial"/>
            </a:endParaRPr>
          </a:p>
          <a:p>
            <a:endParaRPr lang="ru-RU" dirty="0"/>
          </a:p>
        </p:txBody>
      </p:sp>
    </p:spTree>
    <p:extLst>
      <p:ext uri="{BB962C8B-B14F-4D97-AF65-F5344CB8AC3E}">
        <p14:creationId xmlns:p14="http://schemas.microsoft.com/office/powerpoint/2010/main" val="1082933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3499" y="154545"/>
            <a:ext cx="9431113" cy="978795"/>
          </a:xfrm>
        </p:spPr>
        <p:txBody>
          <a:bodyPr>
            <a:normAutofit fontScale="90000"/>
          </a:bodyPr>
          <a:lstStyle/>
          <a:p>
            <a:r>
              <a:rPr lang="ru-RU" b="1" spc="-10" dirty="0">
                <a:solidFill>
                  <a:prstClr val="black"/>
                </a:solidFill>
                <a:latin typeface="Calibri Light"/>
              </a:rPr>
              <a:t>Типичные </a:t>
            </a:r>
            <a:r>
              <a:rPr lang="ru-RU" b="1" spc="-5" dirty="0">
                <a:solidFill>
                  <a:prstClr val="black"/>
                </a:solidFill>
                <a:latin typeface="Calibri Light"/>
              </a:rPr>
              <a:t>ошибки учащихся </a:t>
            </a:r>
            <a:r>
              <a:rPr lang="ru-RU" b="1" spc="-5" dirty="0">
                <a:solidFill>
                  <a:prstClr val="black"/>
                </a:solidFill>
                <a:latin typeface="Arial"/>
                <a:cs typeface="Arial"/>
              </a:rPr>
              <a:t>при  выполнении </a:t>
            </a:r>
            <a:r>
              <a:rPr lang="ru-RU" b="1" spc="-5" dirty="0">
                <a:solidFill>
                  <a:prstClr val="black"/>
                </a:solidFill>
                <a:latin typeface="Calibri Light"/>
              </a:rPr>
              <a:t>задания</a:t>
            </a:r>
            <a:r>
              <a:rPr lang="ru-RU" b="1" spc="-25" dirty="0">
                <a:solidFill>
                  <a:prstClr val="black"/>
                </a:solidFill>
                <a:latin typeface="Calibri Light"/>
              </a:rPr>
              <a:t> </a:t>
            </a:r>
            <a:r>
              <a:rPr lang="ru-RU" b="1" dirty="0">
                <a:solidFill>
                  <a:prstClr val="black"/>
                </a:solidFill>
                <a:latin typeface="Calibri Light"/>
              </a:rPr>
              <a:t>2</a:t>
            </a:r>
            <a:endParaRPr lang="ru-RU" dirty="0"/>
          </a:p>
        </p:txBody>
      </p:sp>
      <p:sp>
        <p:nvSpPr>
          <p:cNvPr id="3" name="Объект 2"/>
          <p:cNvSpPr>
            <a:spLocks noGrp="1"/>
          </p:cNvSpPr>
          <p:nvPr>
            <p:ph idx="1"/>
          </p:nvPr>
        </p:nvSpPr>
        <p:spPr>
          <a:xfrm>
            <a:off x="2073499" y="1326524"/>
            <a:ext cx="9431113" cy="5531476"/>
          </a:xfrm>
        </p:spPr>
        <p:txBody>
          <a:bodyPr>
            <a:normAutofit/>
          </a:bodyPr>
          <a:lstStyle/>
          <a:p>
            <a:pPr marL="355600" lvl="0" defTabSz="914400">
              <a:spcBef>
                <a:spcPts val="865"/>
              </a:spcBef>
              <a:buClrTx/>
              <a:buFont typeface="Wingdings"/>
              <a:buChar char=""/>
              <a:tabLst>
                <a:tab pos="355600" algn="l"/>
              </a:tabLst>
            </a:pPr>
            <a:r>
              <a:rPr lang="en-US" sz="2000" b="1" spc="-5" dirty="0">
                <a:solidFill>
                  <a:prstClr val="black"/>
                </a:solidFill>
                <a:latin typeface="Arial"/>
                <a:cs typeface="Arial"/>
              </a:rPr>
              <a:t>Where is </a:t>
            </a:r>
            <a:r>
              <a:rPr lang="en-US" sz="2000" b="1" dirty="0">
                <a:solidFill>
                  <a:prstClr val="black"/>
                </a:solidFill>
                <a:latin typeface="Arial"/>
                <a:cs typeface="Arial"/>
              </a:rPr>
              <a:t>the</a:t>
            </a:r>
            <a:r>
              <a:rPr lang="en-US" sz="2000" b="1" spc="-75" dirty="0">
                <a:solidFill>
                  <a:prstClr val="black"/>
                </a:solidFill>
                <a:latin typeface="Arial"/>
                <a:cs typeface="Arial"/>
              </a:rPr>
              <a:t> </a:t>
            </a:r>
            <a:r>
              <a:rPr lang="en-US" sz="2000" b="1" spc="-5" dirty="0">
                <a:solidFill>
                  <a:prstClr val="black"/>
                </a:solidFill>
                <a:latin typeface="Arial"/>
                <a:cs typeface="Arial"/>
              </a:rPr>
              <a:t>location?</a:t>
            </a:r>
            <a:endParaRPr lang="en-US" sz="2000" dirty="0">
              <a:solidFill>
                <a:prstClr val="black"/>
              </a:solidFill>
              <a:latin typeface="Arial"/>
              <a:cs typeface="Arial"/>
            </a:endParaRPr>
          </a:p>
          <a:p>
            <a:pPr marL="355600" lvl="0" defTabSz="914400">
              <a:spcBef>
                <a:spcPts val="770"/>
              </a:spcBef>
              <a:buClrTx/>
              <a:buFont typeface="Wingdings"/>
              <a:buChar char=""/>
              <a:tabLst>
                <a:tab pos="355600" algn="l"/>
              </a:tabLst>
            </a:pPr>
            <a:r>
              <a:rPr lang="en-US" sz="2000" b="1" dirty="0">
                <a:solidFill>
                  <a:prstClr val="black"/>
                </a:solidFill>
                <a:latin typeface="Arial"/>
                <a:cs typeface="Arial"/>
              </a:rPr>
              <a:t>How </a:t>
            </a:r>
            <a:r>
              <a:rPr lang="en-US" sz="2000" b="1" spc="-5" dirty="0">
                <a:solidFill>
                  <a:prstClr val="black"/>
                </a:solidFill>
                <a:latin typeface="Arial"/>
                <a:cs typeface="Arial"/>
              </a:rPr>
              <a:t>much is </a:t>
            </a:r>
            <a:r>
              <a:rPr lang="en-US" sz="2000" b="1" dirty="0">
                <a:solidFill>
                  <a:prstClr val="black"/>
                </a:solidFill>
                <a:latin typeface="Arial"/>
                <a:cs typeface="Arial"/>
              </a:rPr>
              <a:t>the</a:t>
            </a:r>
            <a:r>
              <a:rPr lang="en-US" sz="2000" b="1" spc="-80" dirty="0">
                <a:solidFill>
                  <a:prstClr val="black"/>
                </a:solidFill>
                <a:latin typeface="Arial"/>
                <a:cs typeface="Arial"/>
              </a:rPr>
              <a:t> </a:t>
            </a:r>
            <a:r>
              <a:rPr lang="en-US" sz="2000" b="1" spc="-5" dirty="0">
                <a:solidFill>
                  <a:prstClr val="black"/>
                </a:solidFill>
                <a:latin typeface="Arial"/>
                <a:cs typeface="Arial"/>
              </a:rPr>
              <a:t>price?</a:t>
            </a:r>
            <a:endParaRPr lang="en-US" sz="2000" dirty="0">
              <a:solidFill>
                <a:prstClr val="black"/>
              </a:solidFill>
              <a:latin typeface="Arial"/>
              <a:cs typeface="Arial"/>
            </a:endParaRPr>
          </a:p>
          <a:p>
            <a:pPr marL="355600" lvl="0" defTabSz="914400">
              <a:spcBef>
                <a:spcPts val="765"/>
              </a:spcBef>
              <a:buClrTx/>
              <a:buFont typeface="Wingdings"/>
              <a:buChar char=""/>
              <a:tabLst>
                <a:tab pos="355600" algn="l"/>
              </a:tabLst>
            </a:pPr>
            <a:r>
              <a:rPr lang="en-US" sz="2000" b="1" dirty="0">
                <a:solidFill>
                  <a:prstClr val="black"/>
                </a:solidFill>
                <a:latin typeface="Arial"/>
                <a:cs typeface="Arial"/>
              </a:rPr>
              <a:t>How </a:t>
            </a:r>
            <a:r>
              <a:rPr lang="en-US" sz="2000" b="1" spc="-5" dirty="0">
                <a:solidFill>
                  <a:prstClr val="black"/>
                </a:solidFill>
                <a:latin typeface="Arial"/>
                <a:cs typeface="Arial"/>
              </a:rPr>
              <a:t>long are </a:t>
            </a:r>
            <a:r>
              <a:rPr lang="en-US" sz="2000" b="1" dirty="0">
                <a:solidFill>
                  <a:prstClr val="black"/>
                </a:solidFill>
                <a:latin typeface="Arial"/>
                <a:cs typeface="Arial"/>
              </a:rPr>
              <a:t>the </a:t>
            </a:r>
            <a:r>
              <a:rPr lang="en-US" sz="2000" b="1" spc="-5" dirty="0">
                <a:solidFill>
                  <a:prstClr val="black"/>
                </a:solidFill>
                <a:latin typeface="Arial"/>
                <a:cs typeface="Arial"/>
              </a:rPr>
              <a:t>opening</a:t>
            </a:r>
            <a:r>
              <a:rPr lang="en-US" sz="2000" b="1" spc="-155" dirty="0">
                <a:solidFill>
                  <a:prstClr val="black"/>
                </a:solidFill>
                <a:latin typeface="Arial"/>
                <a:cs typeface="Arial"/>
              </a:rPr>
              <a:t> </a:t>
            </a:r>
            <a:r>
              <a:rPr lang="en-US" sz="2000" b="1" spc="-5" dirty="0">
                <a:solidFill>
                  <a:prstClr val="black"/>
                </a:solidFill>
                <a:latin typeface="Arial"/>
                <a:cs typeface="Arial"/>
              </a:rPr>
              <a:t>hours?</a:t>
            </a:r>
            <a:endParaRPr lang="en-US" sz="2000" dirty="0">
              <a:solidFill>
                <a:prstClr val="black"/>
              </a:solidFill>
              <a:latin typeface="Arial"/>
              <a:cs typeface="Arial"/>
            </a:endParaRPr>
          </a:p>
          <a:p>
            <a:pPr marL="355600" lvl="0" defTabSz="914400">
              <a:spcBef>
                <a:spcPts val="770"/>
              </a:spcBef>
              <a:buClrTx/>
              <a:buFont typeface="Wingdings"/>
              <a:buChar char=""/>
              <a:tabLst>
                <a:tab pos="355600" algn="l"/>
              </a:tabLst>
            </a:pPr>
            <a:r>
              <a:rPr lang="en-US" sz="2000" spc="-5" dirty="0">
                <a:solidFill>
                  <a:prstClr val="black"/>
                </a:solidFill>
                <a:latin typeface="Arial"/>
                <a:cs typeface="Arial"/>
              </a:rPr>
              <a:t>Where is </a:t>
            </a:r>
            <a:r>
              <a:rPr lang="en-US" sz="2000" u="heavy" spc="-5" dirty="0">
                <a:solidFill>
                  <a:prstClr val="black"/>
                </a:solidFill>
                <a:uFill>
                  <a:solidFill>
                    <a:srgbClr val="000000"/>
                  </a:solidFill>
                </a:uFill>
                <a:latin typeface="Arial"/>
                <a:cs typeface="Arial"/>
              </a:rPr>
              <a:t>it</a:t>
            </a:r>
            <a:r>
              <a:rPr lang="en-US" sz="2000" spc="-30" dirty="0">
                <a:solidFill>
                  <a:prstClr val="black"/>
                </a:solidFill>
                <a:latin typeface="Arial"/>
                <a:cs typeface="Arial"/>
              </a:rPr>
              <a:t> </a:t>
            </a:r>
            <a:r>
              <a:rPr lang="en-US" sz="2000" spc="-10" dirty="0">
                <a:solidFill>
                  <a:prstClr val="black"/>
                </a:solidFill>
                <a:latin typeface="Arial"/>
                <a:cs typeface="Arial"/>
              </a:rPr>
              <a:t>located?</a:t>
            </a:r>
            <a:endParaRPr lang="en-US" sz="2000" dirty="0">
              <a:solidFill>
                <a:prstClr val="black"/>
              </a:solidFill>
              <a:latin typeface="Arial"/>
              <a:cs typeface="Arial"/>
            </a:endParaRPr>
          </a:p>
          <a:p>
            <a:pPr marL="355600" lvl="0" defTabSz="914400">
              <a:spcBef>
                <a:spcPts val="650"/>
              </a:spcBef>
              <a:buClrTx/>
              <a:buFont typeface="Wingdings"/>
              <a:buChar char=""/>
              <a:tabLst>
                <a:tab pos="355600" algn="l"/>
              </a:tabLst>
            </a:pPr>
            <a:r>
              <a:rPr lang="en-US" sz="2600" dirty="0">
                <a:solidFill>
                  <a:prstClr val="black"/>
                </a:solidFill>
                <a:latin typeface="Arial"/>
                <a:cs typeface="Arial"/>
              </a:rPr>
              <a:t>Do </a:t>
            </a:r>
            <a:r>
              <a:rPr lang="en-US" sz="2600" u="heavy" dirty="0">
                <a:solidFill>
                  <a:prstClr val="black"/>
                </a:solidFill>
                <a:uFill>
                  <a:solidFill>
                    <a:srgbClr val="000000"/>
                  </a:solidFill>
                </a:uFill>
                <a:latin typeface="Arial"/>
                <a:cs typeface="Arial"/>
              </a:rPr>
              <a:t>they</a:t>
            </a:r>
            <a:r>
              <a:rPr lang="en-US" sz="2600" dirty="0">
                <a:solidFill>
                  <a:prstClr val="black"/>
                </a:solidFill>
                <a:latin typeface="Arial"/>
                <a:cs typeface="Arial"/>
              </a:rPr>
              <a:t> (you) </a:t>
            </a:r>
            <a:r>
              <a:rPr lang="en-US" sz="2600" spc="5" dirty="0">
                <a:solidFill>
                  <a:prstClr val="black"/>
                </a:solidFill>
                <a:latin typeface="Arial"/>
                <a:cs typeface="Arial"/>
              </a:rPr>
              <a:t>have</a:t>
            </a:r>
            <a:r>
              <a:rPr lang="en-US" sz="2600" spc="-55" dirty="0">
                <a:solidFill>
                  <a:prstClr val="black"/>
                </a:solidFill>
                <a:latin typeface="Arial"/>
                <a:cs typeface="Arial"/>
              </a:rPr>
              <a:t> </a:t>
            </a:r>
            <a:r>
              <a:rPr lang="en-US" sz="2600" dirty="0">
                <a:solidFill>
                  <a:prstClr val="black"/>
                </a:solidFill>
                <a:latin typeface="Arial"/>
                <a:cs typeface="Arial"/>
              </a:rPr>
              <a:t>music?</a:t>
            </a:r>
          </a:p>
          <a:p>
            <a:pPr marL="94615" lvl="0" indent="0" defTabSz="914400">
              <a:spcBef>
                <a:spcPts val="740"/>
              </a:spcBef>
              <a:buClrTx/>
              <a:buNone/>
            </a:pPr>
            <a:r>
              <a:rPr lang="en-US" sz="3200" b="1" i="1" u="sng" spc="-5" dirty="0" err="1">
                <a:solidFill>
                  <a:prstClr val="black"/>
                </a:solidFill>
                <a:latin typeface="Arial"/>
                <a:cs typeface="Arial"/>
              </a:rPr>
              <a:t>Принимаются</a:t>
            </a:r>
            <a:r>
              <a:rPr lang="en-US" sz="3200" b="1" i="1" u="sng" spc="-5" dirty="0" smtClean="0">
                <a:solidFill>
                  <a:prstClr val="black"/>
                </a:solidFill>
                <a:latin typeface="Arial"/>
                <a:cs typeface="Arial"/>
              </a:rPr>
              <a:t>:</a:t>
            </a:r>
            <a:endParaRPr lang="ru-RU" sz="3200" b="1" i="1" u="sng" spc="-5" dirty="0" smtClean="0">
              <a:solidFill>
                <a:prstClr val="black"/>
              </a:solidFill>
              <a:latin typeface="Arial"/>
              <a:cs typeface="Arial"/>
            </a:endParaRPr>
          </a:p>
          <a:p>
            <a:pPr marL="551815" lvl="0" indent="-457200" defTabSz="914400">
              <a:spcBef>
                <a:spcPts val="740"/>
              </a:spcBef>
              <a:buClrTx/>
              <a:buFont typeface="Arial" panose="020B0604020202020204" pitchFamily="34" charset="0"/>
              <a:buChar char="•"/>
            </a:pPr>
            <a:r>
              <a:rPr lang="en-US" sz="3200" spc="-5" dirty="0" smtClean="0">
                <a:solidFill>
                  <a:prstClr val="black"/>
                </a:solidFill>
                <a:latin typeface="Arial"/>
                <a:cs typeface="Arial"/>
              </a:rPr>
              <a:t>Where is your shop located/situated?</a:t>
            </a:r>
          </a:p>
          <a:p>
            <a:pPr marL="551815" lvl="0" indent="-457200" defTabSz="914400">
              <a:spcBef>
                <a:spcPts val="740"/>
              </a:spcBef>
              <a:buClrTx/>
              <a:buFont typeface="Arial" panose="020B0604020202020204" pitchFamily="34" charset="0"/>
              <a:buChar char="•"/>
            </a:pPr>
            <a:r>
              <a:rPr lang="en-US" sz="3200" spc="-5" dirty="0" smtClean="0">
                <a:solidFill>
                  <a:prstClr val="black"/>
                </a:solidFill>
                <a:latin typeface="Arial"/>
                <a:cs typeface="Arial"/>
              </a:rPr>
              <a:t>How much does the trip cost?</a:t>
            </a:r>
          </a:p>
          <a:p>
            <a:pPr marL="469900" lvl="0" indent="-457200" defTabSz="914400">
              <a:spcBef>
                <a:spcPts val="770"/>
              </a:spcBef>
              <a:buClrTx/>
              <a:buFont typeface="Arial" panose="020B0604020202020204" pitchFamily="34" charset="0"/>
              <a:buChar char="•"/>
              <a:tabLst>
                <a:tab pos="355600" algn="l"/>
              </a:tabLst>
            </a:pPr>
            <a:r>
              <a:rPr lang="en-US" sz="3200" spc="-5" dirty="0" smtClean="0">
                <a:solidFill>
                  <a:prstClr val="black"/>
                </a:solidFill>
                <a:latin typeface="Arial"/>
                <a:cs typeface="Arial"/>
              </a:rPr>
              <a:t>When </a:t>
            </a:r>
            <a:r>
              <a:rPr lang="en-US" sz="3200" spc="-5" dirty="0">
                <a:solidFill>
                  <a:prstClr val="black"/>
                </a:solidFill>
                <a:latin typeface="Arial"/>
                <a:cs typeface="Arial"/>
              </a:rPr>
              <a:t>are </a:t>
            </a:r>
            <a:r>
              <a:rPr lang="en-US" sz="3200" dirty="0">
                <a:solidFill>
                  <a:prstClr val="black"/>
                </a:solidFill>
                <a:latin typeface="Arial"/>
                <a:cs typeface="Arial"/>
              </a:rPr>
              <a:t>you</a:t>
            </a:r>
            <a:r>
              <a:rPr lang="en-US" sz="3200" spc="-75" dirty="0">
                <a:solidFill>
                  <a:prstClr val="black"/>
                </a:solidFill>
                <a:latin typeface="Arial"/>
                <a:cs typeface="Arial"/>
              </a:rPr>
              <a:t> </a:t>
            </a:r>
            <a:r>
              <a:rPr lang="en-US" sz="3200" spc="-10" dirty="0">
                <a:solidFill>
                  <a:prstClr val="black"/>
                </a:solidFill>
                <a:latin typeface="Arial"/>
                <a:cs typeface="Arial"/>
              </a:rPr>
              <a:t>open</a:t>
            </a:r>
            <a:r>
              <a:rPr lang="en-US" sz="3200" spc="-10" dirty="0" smtClean="0">
                <a:solidFill>
                  <a:prstClr val="black"/>
                </a:solidFill>
                <a:latin typeface="Arial"/>
                <a:cs typeface="Arial"/>
              </a:rPr>
              <a:t>?</a:t>
            </a:r>
          </a:p>
          <a:p>
            <a:pPr marL="469900" lvl="0" indent="-457200" defTabSz="914400">
              <a:spcBef>
                <a:spcPts val="770"/>
              </a:spcBef>
              <a:buClrTx/>
              <a:buFont typeface="Arial" panose="020B0604020202020204" pitchFamily="34" charset="0"/>
              <a:buChar char="•"/>
              <a:tabLst>
                <a:tab pos="355600" algn="l"/>
              </a:tabLst>
            </a:pPr>
            <a:r>
              <a:rPr lang="en-US" sz="3200" spc="-5" dirty="0" smtClean="0">
                <a:solidFill>
                  <a:prstClr val="black"/>
                </a:solidFill>
                <a:latin typeface="Arial"/>
                <a:cs typeface="Arial"/>
              </a:rPr>
              <a:t>How </a:t>
            </a:r>
            <a:r>
              <a:rPr lang="en-US" sz="3200" spc="-5" dirty="0">
                <a:solidFill>
                  <a:prstClr val="black"/>
                </a:solidFill>
                <a:latin typeface="Arial"/>
                <a:cs typeface="Arial"/>
              </a:rPr>
              <a:t>do </a:t>
            </a:r>
            <a:r>
              <a:rPr lang="en-US" sz="3200" dirty="0">
                <a:solidFill>
                  <a:prstClr val="black"/>
                </a:solidFill>
                <a:latin typeface="Arial"/>
                <a:cs typeface="Arial"/>
              </a:rPr>
              <a:t>you</a:t>
            </a:r>
            <a:r>
              <a:rPr lang="en-US" sz="3200" spc="-60" dirty="0">
                <a:solidFill>
                  <a:prstClr val="black"/>
                </a:solidFill>
                <a:latin typeface="Arial"/>
                <a:cs typeface="Arial"/>
              </a:rPr>
              <a:t> </a:t>
            </a:r>
            <a:r>
              <a:rPr lang="en-US" sz="3200" dirty="0">
                <a:solidFill>
                  <a:prstClr val="black"/>
                </a:solidFill>
                <a:latin typeface="Arial"/>
                <a:cs typeface="Arial"/>
              </a:rPr>
              <a:t>work</a:t>
            </a:r>
            <a:r>
              <a:rPr lang="en-US" sz="3200" dirty="0" smtClean="0">
                <a:solidFill>
                  <a:prstClr val="black"/>
                </a:solidFill>
                <a:latin typeface="Arial"/>
                <a:cs typeface="Arial"/>
              </a:rPr>
              <a:t>?</a:t>
            </a:r>
          </a:p>
          <a:p>
            <a:pPr marL="12700" lvl="0" indent="0" defTabSz="914400">
              <a:spcBef>
                <a:spcPts val="770"/>
              </a:spcBef>
              <a:buClrTx/>
              <a:buNone/>
              <a:tabLst>
                <a:tab pos="355600" algn="l"/>
              </a:tabLst>
            </a:pPr>
            <a:endParaRPr lang="en-US" sz="3200" dirty="0">
              <a:solidFill>
                <a:prstClr val="black"/>
              </a:solidFill>
              <a:latin typeface="Arial"/>
              <a:cs typeface="Arial"/>
            </a:endParaRPr>
          </a:p>
          <a:p>
            <a:endParaRPr lang="ru-RU" dirty="0"/>
          </a:p>
        </p:txBody>
      </p:sp>
    </p:spTree>
    <p:extLst>
      <p:ext uri="{BB962C8B-B14F-4D97-AF65-F5344CB8AC3E}">
        <p14:creationId xmlns:p14="http://schemas.microsoft.com/office/powerpoint/2010/main" val="1965296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70455"/>
            <a:ext cx="8911687" cy="2189409"/>
          </a:xfrm>
        </p:spPr>
        <p:txBody>
          <a:bodyPr>
            <a:normAutofit fontScale="90000"/>
          </a:bodyPr>
          <a:lstStyle/>
          <a:p>
            <a:pPr fontAlgn="t">
              <a:spcBef>
                <a:spcPts val="0"/>
              </a:spcBef>
            </a:pPr>
            <a:r>
              <a:rPr lang="ru-RU" dirty="0">
                <a:latin typeface="Arial" panose="020B0604020202020204" pitchFamily="34" charset="0"/>
              </a:rPr>
              <a:t/>
            </a:r>
            <a:br>
              <a:rPr lang="ru-RU" dirty="0">
                <a:latin typeface="Arial" panose="020B0604020202020204" pitchFamily="34" charset="0"/>
              </a:rPr>
            </a:br>
            <a:r>
              <a:rPr lang="ru-RU" b="1" spc="-5" dirty="0" smtClean="0">
                <a:solidFill>
                  <a:srgbClr val="000000"/>
                </a:solidFill>
                <a:latin typeface="Arial" panose="020B0604020202020204" pitchFamily="34" charset="0"/>
                <a:cs typeface="Arial" panose="020B0604020202020204" pitchFamily="34" charset="0"/>
              </a:rPr>
              <a:t>TUITION</a:t>
            </a:r>
            <a:r>
              <a:rPr lang="ru-RU" b="1" spc="-5" dirty="0">
                <a:solidFill>
                  <a:srgbClr val="000000"/>
                </a:solidFill>
                <a:latin typeface="Arial" panose="020B0604020202020204" pitchFamily="34" charset="0"/>
                <a:cs typeface="Arial" panose="020B0604020202020204" pitchFamily="34" charset="0"/>
              </a:rPr>
              <a:t>/</a:t>
            </a:r>
            <a:r>
              <a:rPr lang="ru-RU" b="1" spc="-65" dirty="0">
                <a:solidFill>
                  <a:srgbClr val="000000"/>
                </a:solidFill>
                <a:latin typeface="Arial" panose="020B0604020202020204" pitchFamily="34" charset="0"/>
                <a:cs typeface="Arial" panose="020B0604020202020204" pitchFamily="34" charset="0"/>
              </a:rPr>
              <a:t> </a:t>
            </a:r>
            <a:r>
              <a:rPr lang="ru-RU" b="1" spc="-10" dirty="0">
                <a:solidFill>
                  <a:srgbClr val="000000"/>
                </a:solidFill>
                <a:latin typeface="Arial" panose="020B0604020202020204" pitchFamily="34" charset="0"/>
                <a:cs typeface="Arial" panose="020B0604020202020204" pitchFamily="34" charset="0"/>
              </a:rPr>
              <a:t>ENTRANCE/  ADMISSION</a:t>
            </a:r>
            <a:r>
              <a:rPr lang="ru-RU" b="1" spc="25" dirty="0">
                <a:solidFill>
                  <a:srgbClr val="000000"/>
                </a:solidFill>
                <a:latin typeface="Arial" panose="020B0604020202020204" pitchFamily="34" charset="0"/>
                <a:cs typeface="Arial" panose="020B0604020202020204" pitchFamily="34" charset="0"/>
              </a:rPr>
              <a:t> </a:t>
            </a:r>
            <a:r>
              <a:rPr lang="ru-RU" b="1" dirty="0" smtClean="0">
                <a:solidFill>
                  <a:srgbClr val="000000"/>
                </a:solidFill>
                <a:latin typeface="Arial" panose="020B0604020202020204" pitchFamily="34" charset="0"/>
                <a:cs typeface="Arial" panose="020B0604020202020204" pitchFamily="34" charset="0"/>
              </a:rPr>
              <a:t>FEE</a:t>
            </a:r>
            <a:r>
              <a:rPr lang="en-US" b="1" dirty="0" smtClean="0">
                <a:solidFill>
                  <a:srgbClr val="000000"/>
                </a:solidFill>
                <a:latin typeface="Arial" panose="020B0604020202020204" pitchFamily="34" charset="0"/>
                <a:cs typeface="Arial" panose="020B0604020202020204" pitchFamily="34" charset="0"/>
              </a:rPr>
              <a:t/>
            </a:r>
            <a:br>
              <a:rPr lang="en-US" b="1" dirty="0" smtClean="0">
                <a:solidFill>
                  <a:srgbClr val="000000"/>
                </a:solidFill>
                <a:latin typeface="Arial" panose="020B0604020202020204" pitchFamily="34" charset="0"/>
                <a:cs typeface="Arial" panose="020B0604020202020204" pitchFamily="34" charset="0"/>
              </a:rPr>
            </a:br>
            <a:r>
              <a:rPr lang="ru-RU" dirty="0">
                <a:latin typeface="Arial" panose="020B0604020202020204" pitchFamily="34" charset="0"/>
              </a:rPr>
              <a:t/>
            </a:r>
            <a:br>
              <a:rPr lang="ru-RU" dirty="0">
                <a:latin typeface="Arial" panose="020B0604020202020204" pitchFamily="34" charset="0"/>
              </a:rPr>
            </a:br>
            <a:r>
              <a:rPr lang="ru-RU" b="1" i="1" spc="-5" dirty="0" err="1">
                <a:solidFill>
                  <a:srgbClr val="002060"/>
                </a:solidFill>
                <a:latin typeface="Arial" panose="020B0604020202020204" pitchFamily="34" charset="0"/>
                <a:cs typeface="Arial" panose="020B0604020202020204" pitchFamily="34" charset="0"/>
              </a:rPr>
              <a:t>How</a:t>
            </a:r>
            <a:r>
              <a:rPr lang="ru-RU" b="1" i="1" spc="-5" dirty="0">
                <a:solidFill>
                  <a:srgbClr val="002060"/>
                </a:solidFill>
                <a:latin typeface="Arial" panose="020B0604020202020204" pitchFamily="34" charset="0"/>
                <a:cs typeface="Arial" panose="020B0604020202020204" pitchFamily="34" charset="0"/>
              </a:rPr>
              <a:t> </a:t>
            </a:r>
            <a:r>
              <a:rPr lang="ru-RU" b="1" i="1" spc="-5" dirty="0" err="1">
                <a:solidFill>
                  <a:srgbClr val="002060"/>
                </a:solidFill>
                <a:latin typeface="Arial" panose="020B0604020202020204" pitchFamily="34" charset="0"/>
                <a:cs typeface="Arial" panose="020B0604020202020204" pitchFamily="34" charset="0"/>
              </a:rPr>
              <a:t>much</a:t>
            </a:r>
            <a:r>
              <a:rPr lang="ru-RU" b="1" i="1" spc="-5" dirty="0">
                <a:solidFill>
                  <a:srgbClr val="002060"/>
                </a:solidFill>
                <a:latin typeface="Arial" panose="020B0604020202020204" pitchFamily="34" charset="0"/>
                <a:cs typeface="Arial" panose="020B0604020202020204" pitchFamily="34" charset="0"/>
              </a:rPr>
              <a:t> </a:t>
            </a:r>
            <a:r>
              <a:rPr lang="ru-RU" b="1" i="1" dirty="0" err="1">
                <a:solidFill>
                  <a:srgbClr val="002060"/>
                </a:solidFill>
                <a:latin typeface="Arial" panose="020B0604020202020204" pitchFamily="34" charset="0"/>
                <a:cs typeface="Arial" panose="020B0604020202020204" pitchFamily="34" charset="0"/>
              </a:rPr>
              <a:t>is</a:t>
            </a:r>
            <a:r>
              <a:rPr lang="ru-RU" b="1" i="1" dirty="0">
                <a:solidFill>
                  <a:srgbClr val="002060"/>
                </a:solidFill>
                <a:latin typeface="Arial" panose="020B0604020202020204" pitchFamily="34" charset="0"/>
                <a:cs typeface="Arial" panose="020B0604020202020204" pitchFamily="34" charset="0"/>
              </a:rPr>
              <a:t> </a:t>
            </a:r>
            <a:r>
              <a:rPr lang="ru-RU" b="1" i="1" dirty="0" err="1">
                <a:solidFill>
                  <a:srgbClr val="002060"/>
                </a:solidFill>
                <a:latin typeface="Arial" panose="020B0604020202020204" pitchFamily="34" charset="0"/>
                <a:cs typeface="Arial" panose="020B0604020202020204" pitchFamily="34" charset="0"/>
              </a:rPr>
              <a:t>the</a:t>
            </a:r>
            <a:r>
              <a:rPr lang="ru-RU" b="1" i="1" dirty="0">
                <a:solidFill>
                  <a:srgbClr val="002060"/>
                </a:solidFill>
                <a:latin typeface="Arial" panose="020B0604020202020204" pitchFamily="34" charset="0"/>
                <a:cs typeface="Arial" panose="020B0604020202020204" pitchFamily="34" charset="0"/>
              </a:rPr>
              <a:t> …</a:t>
            </a:r>
            <a:r>
              <a:rPr lang="ru-RU" b="1" i="1" spc="-100" dirty="0">
                <a:solidFill>
                  <a:srgbClr val="002060"/>
                </a:solidFill>
                <a:latin typeface="Arial" panose="020B0604020202020204" pitchFamily="34" charset="0"/>
                <a:cs typeface="Arial" panose="020B0604020202020204" pitchFamily="34" charset="0"/>
              </a:rPr>
              <a:t> </a:t>
            </a:r>
            <a:r>
              <a:rPr lang="ru-RU" b="1" i="1" spc="-10" dirty="0" err="1">
                <a:solidFill>
                  <a:srgbClr val="002060"/>
                </a:solidFill>
                <a:latin typeface="Arial" panose="020B0604020202020204" pitchFamily="34" charset="0"/>
                <a:cs typeface="Arial" panose="020B0604020202020204" pitchFamily="34" charset="0"/>
              </a:rPr>
              <a:t>fee</a:t>
            </a:r>
            <a:r>
              <a:rPr lang="ru-RU" b="1" i="1" spc="-10" dirty="0">
                <a:solidFill>
                  <a:srgbClr val="002060"/>
                </a:solidFill>
                <a:latin typeface="Arial" panose="020B0604020202020204" pitchFamily="34" charset="0"/>
                <a:cs typeface="Arial" panose="020B0604020202020204" pitchFamily="34" charset="0"/>
              </a:rPr>
              <a:t>?  </a:t>
            </a:r>
            <a:r>
              <a:rPr lang="ru-RU" b="1" i="1" spc="-5" dirty="0" err="1">
                <a:solidFill>
                  <a:srgbClr val="002060"/>
                </a:solidFill>
                <a:latin typeface="Arial" panose="020B0604020202020204" pitchFamily="34" charset="0"/>
                <a:cs typeface="Arial" panose="020B0604020202020204" pitchFamily="34" charset="0"/>
              </a:rPr>
              <a:t>What</a:t>
            </a:r>
            <a:r>
              <a:rPr lang="ru-RU" b="1" i="1" spc="-5" dirty="0">
                <a:solidFill>
                  <a:srgbClr val="002060"/>
                </a:solidFill>
                <a:latin typeface="Arial" panose="020B0604020202020204" pitchFamily="34" charset="0"/>
                <a:cs typeface="Arial" panose="020B0604020202020204" pitchFamily="34" charset="0"/>
              </a:rPr>
              <a:t> </a:t>
            </a:r>
            <a:r>
              <a:rPr lang="ru-RU" b="1" i="1" dirty="0" err="1">
                <a:solidFill>
                  <a:srgbClr val="002060"/>
                </a:solidFill>
                <a:latin typeface="Arial" panose="020B0604020202020204" pitchFamily="34" charset="0"/>
                <a:cs typeface="Arial" panose="020B0604020202020204" pitchFamily="34" charset="0"/>
              </a:rPr>
              <a:t>is</a:t>
            </a:r>
            <a:r>
              <a:rPr lang="ru-RU" b="1" i="1" dirty="0">
                <a:solidFill>
                  <a:srgbClr val="002060"/>
                </a:solidFill>
                <a:latin typeface="Arial" panose="020B0604020202020204" pitchFamily="34" charset="0"/>
                <a:cs typeface="Arial" panose="020B0604020202020204" pitchFamily="34" charset="0"/>
              </a:rPr>
              <a:t> </a:t>
            </a:r>
            <a:r>
              <a:rPr lang="ru-RU" b="1" i="1" dirty="0" err="1">
                <a:solidFill>
                  <a:srgbClr val="002060"/>
                </a:solidFill>
                <a:latin typeface="Arial" panose="020B0604020202020204" pitchFamily="34" charset="0"/>
                <a:cs typeface="Arial" panose="020B0604020202020204" pitchFamily="34" charset="0"/>
              </a:rPr>
              <a:t>the</a:t>
            </a:r>
            <a:r>
              <a:rPr lang="ru-RU" b="1" i="1" dirty="0">
                <a:solidFill>
                  <a:srgbClr val="002060"/>
                </a:solidFill>
                <a:latin typeface="Arial" panose="020B0604020202020204" pitchFamily="34" charset="0"/>
                <a:cs typeface="Arial" panose="020B0604020202020204" pitchFamily="34" charset="0"/>
              </a:rPr>
              <a:t> …</a:t>
            </a:r>
            <a:r>
              <a:rPr lang="ru-RU" b="1" i="1" spc="-60" dirty="0">
                <a:solidFill>
                  <a:srgbClr val="002060"/>
                </a:solidFill>
                <a:latin typeface="Arial" panose="020B0604020202020204" pitchFamily="34" charset="0"/>
                <a:cs typeface="Arial" panose="020B0604020202020204" pitchFamily="34" charset="0"/>
              </a:rPr>
              <a:t> </a:t>
            </a:r>
            <a:r>
              <a:rPr lang="ru-RU" b="1" i="1" spc="-10" dirty="0" err="1">
                <a:solidFill>
                  <a:srgbClr val="002060"/>
                </a:solidFill>
                <a:latin typeface="Arial" panose="020B0604020202020204" pitchFamily="34" charset="0"/>
                <a:cs typeface="Arial" panose="020B0604020202020204" pitchFamily="34" charset="0"/>
              </a:rPr>
              <a:t>fee</a:t>
            </a:r>
            <a:r>
              <a:rPr lang="ru-RU" b="1" i="1" spc="-10" dirty="0">
                <a:solidFill>
                  <a:srgbClr val="002060"/>
                </a:solidFill>
                <a:latin typeface="Arial" panose="020B0604020202020204" pitchFamily="34" charset="0"/>
                <a:cs typeface="Arial" panose="020B0604020202020204" pitchFamily="34" charset="0"/>
              </a:rPr>
              <a:t>?</a:t>
            </a:r>
            <a:endParaRPr lang="ru-RU" b="0" i="1" u="none" strike="noStrike" dirty="0">
              <a:solidFill>
                <a:srgbClr val="002060"/>
              </a:solidFill>
              <a:effectLst/>
              <a:latin typeface="Arial" panose="020B0604020202020204" pitchFamily="34" charset="0"/>
            </a:endParaRPr>
          </a:p>
        </p:txBody>
      </p:sp>
      <p:sp>
        <p:nvSpPr>
          <p:cNvPr id="3" name="Объект 2"/>
          <p:cNvSpPr>
            <a:spLocks noGrp="1"/>
          </p:cNvSpPr>
          <p:nvPr>
            <p:ph idx="1"/>
          </p:nvPr>
        </p:nvSpPr>
        <p:spPr>
          <a:xfrm>
            <a:off x="2331076" y="2562896"/>
            <a:ext cx="9173536" cy="4185633"/>
          </a:xfrm>
        </p:spPr>
        <p:txBody>
          <a:bodyPr>
            <a:normAutofit/>
          </a:bodyPr>
          <a:lstStyle/>
          <a:p>
            <a:pPr marL="0" indent="0">
              <a:buNone/>
            </a:pPr>
            <a:r>
              <a:rPr lang="en-US" sz="2800" b="1" u="sng" dirty="0" smtClean="0"/>
              <a:t>MEMBERSHIP FEE </a:t>
            </a:r>
          </a:p>
          <a:p>
            <a:pPr marL="0" indent="0">
              <a:buNone/>
            </a:pPr>
            <a:r>
              <a:rPr lang="en-US" sz="2800" b="1" i="1" dirty="0" smtClean="0">
                <a:solidFill>
                  <a:srgbClr val="002060"/>
                </a:solidFill>
              </a:rPr>
              <a:t>How much should I pay to become a member of your club?</a:t>
            </a:r>
          </a:p>
          <a:p>
            <a:pPr marL="0" indent="0">
              <a:buNone/>
            </a:pPr>
            <a:endParaRPr lang="en-US" sz="2800" b="1" i="1" dirty="0" smtClean="0">
              <a:solidFill>
                <a:srgbClr val="002060"/>
              </a:solidFill>
            </a:endParaRPr>
          </a:p>
          <a:p>
            <a:pPr marL="0" indent="0">
              <a:buNone/>
            </a:pPr>
            <a:r>
              <a:rPr lang="en-US" sz="2800" b="1" i="1" u="sng" dirty="0" smtClean="0"/>
              <a:t>MINIMUM AGE</a:t>
            </a:r>
          </a:p>
          <a:p>
            <a:pPr marL="0" indent="0">
              <a:buNone/>
            </a:pPr>
            <a:r>
              <a:rPr lang="en-US" sz="2800" b="1" i="1" dirty="0" smtClean="0">
                <a:solidFill>
                  <a:srgbClr val="002060"/>
                </a:solidFill>
              </a:rPr>
              <a:t>What is the minimum age to join …?</a:t>
            </a:r>
          </a:p>
          <a:p>
            <a:pPr marL="0" indent="0">
              <a:buNone/>
            </a:pPr>
            <a:r>
              <a:rPr lang="en-US" sz="2800" b="1" i="1" dirty="0" smtClean="0">
                <a:solidFill>
                  <a:srgbClr val="002060"/>
                </a:solidFill>
              </a:rPr>
              <a:t>How old should I be to join …?</a:t>
            </a:r>
            <a:endParaRPr lang="ru-RU" sz="2800" b="1" i="1" dirty="0">
              <a:solidFill>
                <a:srgbClr val="002060"/>
              </a:solidFill>
            </a:endParaRPr>
          </a:p>
        </p:txBody>
      </p:sp>
    </p:spTree>
    <p:extLst>
      <p:ext uri="{BB962C8B-B14F-4D97-AF65-F5344CB8AC3E}">
        <p14:creationId xmlns:p14="http://schemas.microsoft.com/office/powerpoint/2010/main" val="151587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695459"/>
            <a:ext cx="8915400" cy="5950040"/>
          </a:xfrm>
        </p:spPr>
        <p:txBody>
          <a:bodyPr>
            <a:normAutofit/>
          </a:bodyPr>
          <a:lstStyle/>
          <a:p>
            <a:pPr marL="12700" lvl="0" indent="0" defTabSz="914400">
              <a:spcBef>
                <a:spcPts val="675"/>
              </a:spcBef>
              <a:buClrTx/>
              <a:buNone/>
            </a:pPr>
            <a:r>
              <a:rPr lang="en-US" sz="2400" b="1" spc="-5" dirty="0">
                <a:solidFill>
                  <a:prstClr val="black"/>
                </a:solidFill>
                <a:latin typeface="Arial"/>
                <a:cs typeface="Arial"/>
              </a:rPr>
              <a:t>transportation</a:t>
            </a:r>
            <a:endParaRPr lang="en-US" sz="2400" dirty="0">
              <a:solidFill>
                <a:prstClr val="black"/>
              </a:solidFill>
              <a:latin typeface="Arial"/>
              <a:cs typeface="Arial"/>
            </a:endParaRPr>
          </a:p>
          <a:p>
            <a:pPr marL="355600" lvl="0" defTabSz="914400">
              <a:spcBef>
                <a:spcPts val="575"/>
              </a:spcBef>
              <a:buClrTx/>
              <a:buFontTx/>
              <a:buChar char="•"/>
              <a:tabLst>
                <a:tab pos="354965" algn="l"/>
                <a:tab pos="355600" algn="l"/>
              </a:tabLst>
            </a:pPr>
            <a:r>
              <a:rPr lang="en-US" sz="2400" spc="-5" dirty="0">
                <a:solidFill>
                  <a:prstClr val="black"/>
                </a:solidFill>
                <a:latin typeface="Arial"/>
                <a:cs typeface="Arial"/>
              </a:rPr>
              <a:t>How can we get </a:t>
            </a:r>
            <a:r>
              <a:rPr lang="en-US" sz="2400" dirty="0">
                <a:solidFill>
                  <a:prstClr val="black"/>
                </a:solidFill>
                <a:latin typeface="Arial"/>
                <a:cs typeface="Arial"/>
              </a:rPr>
              <a:t>to </a:t>
            </a:r>
            <a:r>
              <a:rPr lang="en-US" sz="2400" spc="-5" dirty="0">
                <a:solidFill>
                  <a:prstClr val="black"/>
                </a:solidFill>
                <a:latin typeface="Arial"/>
                <a:cs typeface="Arial"/>
              </a:rPr>
              <a:t>the seaside?</a:t>
            </a:r>
            <a:endParaRPr lang="en-US" sz="2400" dirty="0">
              <a:solidFill>
                <a:prstClr val="black"/>
              </a:solidFill>
              <a:latin typeface="Arial"/>
              <a:cs typeface="Arial"/>
            </a:endParaRPr>
          </a:p>
          <a:p>
            <a:pPr marL="355600" lvl="0" defTabSz="914400">
              <a:spcBef>
                <a:spcPts val="575"/>
              </a:spcBef>
              <a:buClrTx/>
              <a:buFontTx/>
              <a:buChar char="•"/>
              <a:tabLst>
                <a:tab pos="354965" algn="l"/>
                <a:tab pos="355600" algn="l"/>
              </a:tabLst>
            </a:pPr>
            <a:r>
              <a:rPr lang="en-US" sz="2400" spc="-5" dirty="0">
                <a:solidFill>
                  <a:prstClr val="black"/>
                </a:solidFill>
                <a:latin typeface="Arial"/>
                <a:cs typeface="Arial"/>
              </a:rPr>
              <a:t>What kind of transportation can we use </a:t>
            </a:r>
            <a:r>
              <a:rPr lang="en-US" sz="2400" dirty="0">
                <a:solidFill>
                  <a:prstClr val="black"/>
                </a:solidFill>
                <a:latin typeface="Arial"/>
                <a:cs typeface="Arial"/>
              </a:rPr>
              <a:t>to </a:t>
            </a:r>
            <a:r>
              <a:rPr lang="en-US" sz="2400" spc="-5" dirty="0">
                <a:solidFill>
                  <a:prstClr val="black"/>
                </a:solidFill>
                <a:latin typeface="Arial"/>
                <a:cs typeface="Arial"/>
              </a:rPr>
              <a:t>get</a:t>
            </a:r>
            <a:r>
              <a:rPr lang="en-US" sz="2400" spc="15" dirty="0">
                <a:solidFill>
                  <a:prstClr val="black"/>
                </a:solidFill>
                <a:latin typeface="Arial"/>
                <a:cs typeface="Arial"/>
              </a:rPr>
              <a:t> </a:t>
            </a:r>
            <a:r>
              <a:rPr lang="en-US" sz="2400" spc="-5" dirty="0">
                <a:solidFill>
                  <a:prstClr val="black"/>
                </a:solidFill>
                <a:latin typeface="Arial"/>
                <a:cs typeface="Arial"/>
              </a:rPr>
              <a:t>there?</a:t>
            </a:r>
            <a:endParaRPr lang="en-US" sz="2400" dirty="0">
              <a:solidFill>
                <a:prstClr val="black"/>
              </a:solidFill>
              <a:latin typeface="Arial"/>
              <a:cs typeface="Arial"/>
            </a:endParaRPr>
          </a:p>
          <a:p>
            <a:pPr marL="355600" lvl="0" defTabSz="914400">
              <a:spcBef>
                <a:spcPts val="575"/>
              </a:spcBef>
              <a:buClrTx/>
              <a:buFontTx/>
              <a:buChar char="•"/>
              <a:tabLst>
                <a:tab pos="354965" algn="l"/>
                <a:tab pos="355600" algn="l"/>
              </a:tabLst>
            </a:pPr>
            <a:r>
              <a:rPr lang="en-US" sz="2400" spc="-5" dirty="0">
                <a:solidFill>
                  <a:prstClr val="black"/>
                </a:solidFill>
                <a:latin typeface="Arial"/>
                <a:cs typeface="Arial"/>
              </a:rPr>
              <a:t>What transportation is available </a:t>
            </a:r>
            <a:r>
              <a:rPr lang="en-US" sz="2400" dirty="0">
                <a:solidFill>
                  <a:prstClr val="black"/>
                </a:solidFill>
                <a:latin typeface="Arial"/>
                <a:cs typeface="Arial"/>
              </a:rPr>
              <a:t>to </a:t>
            </a:r>
            <a:r>
              <a:rPr lang="en-US" sz="2400" spc="-5" dirty="0">
                <a:solidFill>
                  <a:prstClr val="black"/>
                </a:solidFill>
                <a:latin typeface="Arial"/>
                <a:cs typeface="Arial"/>
              </a:rPr>
              <a:t>get </a:t>
            </a:r>
            <a:r>
              <a:rPr lang="en-US" sz="2400" dirty="0">
                <a:solidFill>
                  <a:prstClr val="black"/>
                </a:solidFill>
                <a:latin typeface="Arial"/>
                <a:cs typeface="Arial"/>
              </a:rPr>
              <a:t>to </a:t>
            </a:r>
            <a:r>
              <a:rPr lang="en-US" sz="2400" spc="-5" dirty="0">
                <a:solidFill>
                  <a:prstClr val="black"/>
                </a:solidFill>
                <a:latin typeface="Arial"/>
                <a:cs typeface="Arial"/>
              </a:rPr>
              <a:t>the</a:t>
            </a:r>
            <a:r>
              <a:rPr lang="en-US" sz="2400" dirty="0">
                <a:solidFill>
                  <a:prstClr val="black"/>
                </a:solidFill>
                <a:latin typeface="Arial"/>
                <a:cs typeface="Arial"/>
              </a:rPr>
              <a:t> </a:t>
            </a:r>
            <a:r>
              <a:rPr lang="en-US" sz="2400" spc="-5" dirty="0">
                <a:solidFill>
                  <a:prstClr val="black"/>
                </a:solidFill>
                <a:latin typeface="Arial"/>
                <a:cs typeface="Arial"/>
              </a:rPr>
              <a:t>seaside?</a:t>
            </a:r>
            <a:endParaRPr lang="en-US" sz="2400" dirty="0">
              <a:solidFill>
                <a:prstClr val="black"/>
              </a:solidFill>
              <a:latin typeface="Arial"/>
              <a:cs typeface="Arial"/>
            </a:endParaRPr>
          </a:p>
          <a:p>
            <a:pPr marL="355600" lvl="0" defTabSz="914400">
              <a:spcBef>
                <a:spcPts val="580"/>
              </a:spcBef>
              <a:buClrTx/>
              <a:buFontTx/>
              <a:buChar char="•"/>
              <a:tabLst>
                <a:tab pos="354965" algn="l"/>
                <a:tab pos="355600" algn="l"/>
              </a:tabLst>
            </a:pPr>
            <a:r>
              <a:rPr lang="en-US" sz="2400" dirty="0">
                <a:solidFill>
                  <a:prstClr val="black"/>
                </a:solidFill>
                <a:latin typeface="Arial"/>
                <a:cs typeface="Arial"/>
              </a:rPr>
              <a:t>Is </a:t>
            </a:r>
            <a:r>
              <a:rPr lang="en-US" sz="2400" spc="-5" dirty="0">
                <a:solidFill>
                  <a:prstClr val="black"/>
                </a:solidFill>
                <a:latin typeface="Arial"/>
                <a:cs typeface="Arial"/>
              </a:rPr>
              <a:t>it possible </a:t>
            </a:r>
            <a:r>
              <a:rPr lang="en-US" sz="2400" dirty="0">
                <a:solidFill>
                  <a:prstClr val="black"/>
                </a:solidFill>
                <a:latin typeface="Arial"/>
                <a:cs typeface="Arial"/>
              </a:rPr>
              <a:t>to </a:t>
            </a:r>
            <a:r>
              <a:rPr lang="en-US" sz="2400" spc="-5" dirty="0">
                <a:solidFill>
                  <a:prstClr val="black"/>
                </a:solidFill>
                <a:latin typeface="Arial"/>
                <a:cs typeface="Arial"/>
              </a:rPr>
              <a:t>rent a car </a:t>
            </a:r>
            <a:r>
              <a:rPr lang="en-US" sz="2400" dirty="0">
                <a:solidFill>
                  <a:prstClr val="black"/>
                </a:solidFill>
                <a:latin typeface="Arial"/>
                <a:cs typeface="Arial"/>
              </a:rPr>
              <a:t>to </a:t>
            </a:r>
            <a:r>
              <a:rPr lang="en-US" sz="2400" spc="-5" dirty="0">
                <a:solidFill>
                  <a:prstClr val="black"/>
                </a:solidFill>
                <a:latin typeface="Arial"/>
                <a:cs typeface="Arial"/>
              </a:rPr>
              <a:t>the</a:t>
            </a:r>
            <a:r>
              <a:rPr lang="en-US" sz="2400" spc="-30" dirty="0">
                <a:solidFill>
                  <a:prstClr val="black"/>
                </a:solidFill>
                <a:latin typeface="Arial"/>
                <a:cs typeface="Arial"/>
              </a:rPr>
              <a:t> </a:t>
            </a:r>
            <a:r>
              <a:rPr lang="en-US" sz="2400" spc="-5" dirty="0">
                <a:solidFill>
                  <a:prstClr val="black"/>
                </a:solidFill>
                <a:latin typeface="Arial"/>
                <a:cs typeface="Arial"/>
              </a:rPr>
              <a:t>seaside?</a:t>
            </a:r>
            <a:endParaRPr lang="en-US" sz="2400" dirty="0">
              <a:solidFill>
                <a:prstClr val="black"/>
              </a:solidFill>
              <a:latin typeface="Arial"/>
              <a:cs typeface="Arial"/>
            </a:endParaRPr>
          </a:p>
          <a:p>
            <a:pPr marL="355600" marR="1036319" lvl="0" defTabSz="914400">
              <a:spcBef>
                <a:spcPts val="575"/>
              </a:spcBef>
              <a:buClrTx/>
              <a:buFontTx/>
              <a:buChar char="•"/>
              <a:tabLst>
                <a:tab pos="354965" algn="l"/>
                <a:tab pos="355600" algn="l"/>
              </a:tabLst>
            </a:pPr>
            <a:r>
              <a:rPr lang="en-US" sz="2400" spc="-5" dirty="0">
                <a:solidFill>
                  <a:prstClr val="black"/>
                </a:solidFill>
                <a:latin typeface="Arial"/>
                <a:cs typeface="Arial"/>
              </a:rPr>
              <a:t>What (kind of) transportation is available at the  seaside?</a:t>
            </a:r>
            <a:endParaRPr lang="en-US" sz="2400" dirty="0">
              <a:solidFill>
                <a:prstClr val="black"/>
              </a:solidFill>
              <a:latin typeface="Arial"/>
              <a:cs typeface="Arial"/>
            </a:endParaRPr>
          </a:p>
          <a:p>
            <a:pPr marL="12700" lvl="0" indent="0" defTabSz="914400">
              <a:spcBef>
                <a:spcPts val="575"/>
              </a:spcBef>
              <a:buClrTx/>
              <a:buNone/>
            </a:pPr>
            <a:r>
              <a:rPr lang="en-US" sz="2400" b="1" spc="-5" dirty="0">
                <a:solidFill>
                  <a:prstClr val="black"/>
                </a:solidFill>
                <a:latin typeface="Arial"/>
                <a:cs typeface="Arial"/>
              </a:rPr>
              <a:t>accommodation</a:t>
            </a:r>
            <a:endParaRPr lang="en-US" sz="2400" dirty="0">
              <a:solidFill>
                <a:prstClr val="black"/>
              </a:solidFill>
              <a:latin typeface="Arial"/>
              <a:cs typeface="Arial"/>
            </a:endParaRPr>
          </a:p>
          <a:p>
            <a:pPr marL="355600" lvl="0" defTabSz="914400">
              <a:spcBef>
                <a:spcPts val="575"/>
              </a:spcBef>
              <a:buClrTx/>
              <a:buFontTx/>
              <a:buChar char="•"/>
              <a:tabLst>
                <a:tab pos="354965" algn="l"/>
                <a:tab pos="355600" algn="l"/>
              </a:tabLst>
            </a:pPr>
            <a:r>
              <a:rPr lang="en-US" sz="2400" spc="-5" dirty="0">
                <a:solidFill>
                  <a:prstClr val="black"/>
                </a:solidFill>
                <a:latin typeface="Arial"/>
                <a:cs typeface="Arial"/>
              </a:rPr>
              <a:t>What kind of accommodation do you have/offer</a:t>
            </a:r>
            <a:r>
              <a:rPr lang="en-US" sz="2400" spc="20" dirty="0">
                <a:solidFill>
                  <a:prstClr val="black"/>
                </a:solidFill>
                <a:latin typeface="Arial"/>
                <a:cs typeface="Arial"/>
              </a:rPr>
              <a:t> </a:t>
            </a:r>
            <a:r>
              <a:rPr lang="en-US" sz="2400" spc="-5" dirty="0">
                <a:solidFill>
                  <a:prstClr val="black"/>
                </a:solidFill>
                <a:latin typeface="Arial"/>
                <a:cs typeface="Arial"/>
              </a:rPr>
              <a:t>there?</a:t>
            </a:r>
            <a:endParaRPr lang="en-US" sz="2400" dirty="0">
              <a:solidFill>
                <a:prstClr val="black"/>
              </a:solidFill>
              <a:latin typeface="Arial"/>
              <a:cs typeface="Arial"/>
            </a:endParaRPr>
          </a:p>
          <a:p>
            <a:pPr marL="355600" lvl="0" defTabSz="914400">
              <a:spcBef>
                <a:spcPts val="575"/>
              </a:spcBef>
              <a:buClrTx/>
              <a:buFontTx/>
              <a:buChar char="•"/>
              <a:tabLst>
                <a:tab pos="354965" algn="l"/>
                <a:tab pos="355600" algn="l"/>
              </a:tabLst>
            </a:pPr>
            <a:r>
              <a:rPr lang="en-US" sz="2400" spc="-5" dirty="0">
                <a:solidFill>
                  <a:prstClr val="black"/>
                </a:solidFill>
                <a:latin typeface="Arial"/>
                <a:cs typeface="Arial"/>
              </a:rPr>
              <a:t>What kind of accommodation is available</a:t>
            </a:r>
            <a:r>
              <a:rPr lang="en-US" sz="2400" spc="55" dirty="0">
                <a:solidFill>
                  <a:prstClr val="black"/>
                </a:solidFill>
                <a:latin typeface="Arial"/>
                <a:cs typeface="Arial"/>
              </a:rPr>
              <a:t> </a:t>
            </a:r>
            <a:r>
              <a:rPr lang="en-US" sz="2400" spc="-5" dirty="0">
                <a:solidFill>
                  <a:prstClr val="black"/>
                </a:solidFill>
                <a:latin typeface="Arial"/>
                <a:cs typeface="Arial"/>
              </a:rPr>
              <a:t>there?</a:t>
            </a:r>
            <a:endParaRPr lang="en-US" sz="2400" dirty="0">
              <a:solidFill>
                <a:prstClr val="black"/>
              </a:solidFill>
              <a:latin typeface="Arial"/>
              <a:cs typeface="Arial"/>
            </a:endParaRPr>
          </a:p>
          <a:p>
            <a:endParaRPr lang="ru-RU" dirty="0"/>
          </a:p>
        </p:txBody>
      </p:sp>
    </p:spTree>
    <p:extLst>
      <p:ext uri="{BB962C8B-B14F-4D97-AF65-F5344CB8AC3E}">
        <p14:creationId xmlns:p14="http://schemas.microsoft.com/office/powerpoint/2010/main" val="3484350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8045" y="624110"/>
            <a:ext cx="9276567" cy="741051"/>
          </a:xfrm>
        </p:spPr>
        <p:txBody>
          <a:bodyPr>
            <a:normAutofit fontScale="90000"/>
          </a:bodyPr>
          <a:lstStyle/>
          <a:p>
            <a:r>
              <a:rPr lang="en-US" dirty="0" smtClean="0"/>
              <a:t>* </a:t>
            </a:r>
            <a:r>
              <a:rPr lang="en-US" b="1" dirty="0" smtClean="0"/>
              <a:t>Number of people in the group</a:t>
            </a:r>
            <a:r>
              <a:rPr lang="en-US" dirty="0" smtClean="0"/>
              <a:t/>
            </a:r>
            <a:br>
              <a:rPr lang="en-US" dirty="0" smtClean="0"/>
            </a:br>
            <a:endParaRPr lang="ru-RU" dirty="0"/>
          </a:p>
        </p:txBody>
      </p:sp>
      <p:sp>
        <p:nvSpPr>
          <p:cNvPr id="3" name="Объект 2"/>
          <p:cNvSpPr>
            <a:spLocks noGrp="1"/>
          </p:cNvSpPr>
          <p:nvPr>
            <p:ph idx="1"/>
          </p:nvPr>
        </p:nvSpPr>
        <p:spPr>
          <a:xfrm>
            <a:off x="2228045" y="1854558"/>
            <a:ext cx="9276567" cy="4056664"/>
          </a:xfrm>
        </p:spPr>
        <p:txBody>
          <a:bodyPr>
            <a:normAutofit/>
          </a:bodyPr>
          <a:lstStyle/>
          <a:p>
            <a:r>
              <a:rPr lang="en-US" sz="4000" dirty="0" smtClean="0">
                <a:latin typeface="Times New Roman" panose="02020603050405020304" pitchFamily="18" charset="0"/>
                <a:cs typeface="Times New Roman" panose="02020603050405020304" pitchFamily="18" charset="0"/>
              </a:rPr>
              <a:t>How many people </a:t>
            </a:r>
            <a:r>
              <a:rPr lang="en-US" sz="4000" u="sng" dirty="0" smtClean="0">
                <a:solidFill>
                  <a:srgbClr val="FF0000"/>
                </a:solidFill>
                <a:latin typeface="Times New Roman" panose="02020603050405020304" pitchFamily="18" charset="0"/>
                <a:cs typeface="Times New Roman" panose="02020603050405020304" pitchFamily="18" charset="0"/>
              </a:rPr>
              <a:t>are there </a:t>
            </a:r>
            <a:r>
              <a:rPr lang="en-US" sz="4000" dirty="0" smtClean="0">
                <a:latin typeface="Times New Roman" panose="02020603050405020304" pitchFamily="18" charset="0"/>
                <a:cs typeface="Times New Roman" panose="02020603050405020304" pitchFamily="18" charset="0"/>
              </a:rPr>
              <a:t>in the group?</a:t>
            </a:r>
            <a:endParaRPr lang="ru-RU" sz="40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Rental </a:t>
            </a:r>
          </a:p>
          <a:p>
            <a:pPr marL="0" indent="0">
              <a:buNone/>
            </a:pPr>
            <a:r>
              <a:rPr lang="en-US" sz="4000" dirty="0" smtClean="0">
                <a:latin typeface="Times New Roman" panose="02020603050405020304" pitchFamily="18" charset="0"/>
                <a:cs typeface="Times New Roman" panose="02020603050405020304" pitchFamily="18" charset="0"/>
              </a:rPr>
              <a:t>Is it possible to rent …?</a:t>
            </a:r>
          </a:p>
          <a:p>
            <a:pPr marL="0" indent="0">
              <a:buNone/>
            </a:pPr>
            <a:r>
              <a:rPr lang="en-US" sz="4000" dirty="0" smtClean="0">
                <a:latin typeface="Times New Roman" panose="02020603050405020304" pitchFamily="18" charset="0"/>
                <a:cs typeface="Times New Roman" panose="02020603050405020304" pitchFamily="18" charset="0"/>
              </a:rPr>
              <a:t>Is  … rental available?</a:t>
            </a:r>
          </a:p>
          <a:p>
            <a:pPr marL="0" indent="0">
              <a:buNone/>
            </a:pPr>
            <a:r>
              <a:rPr lang="en-US" sz="4000" dirty="0" smtClean="0">
                <a:latin typeface="Times New Roman" panose="02020603050405020304" pitchFamily="18" charset="0"/>
                <a:cs typeface="Times New Roman" panose="02020603050405020304" pitchFamily="18" charset="0"/>
              </a:rPr>
              <a:t>Can I rent …?</a:t>
            </a:r>
          </a:p>
          <a:p>
            <a:pPr marL="0" indent="0">
              <a:buNone/>
            </a:pPr>
            <a:endParaRPr lang="en-US" sz="40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009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https://4languagetutors.ru/wp-content/uploads/2022/08/image-10-1024x496.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0004" y="624110"/>
            <a:ext cx="11037195" cy="5686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4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0163" y="154546"/>
            <a:ext cx="9714449" cy="888643"/>
          </a:xfrm>
        </p:spPr>
        <p:txBody>
          <a:bodyPr>
            <a:normAutofit fontScale="90000"/>
          </a:bodyPr>
          <a:lstStyle/>
          <a:p>
            <a:r>
              <a:rPr lang="en-US" sz="1800" b="1" dirty="0">
                <a:solidFill>
                  <a:prstClr val="black">
                    <a:lumMod val="75000"/>
                    <a:lumOff val="25000"/>
                  </a:prstClr>
                </a:solidFill>
                <a:ea typeface="+mn-ea"/>
                <a:cs typeface="+mn-cs"/>
              </a:rPr>
              <a:t>C</a:t>
            </a:r>
            <a:r>
              <a:rPr lang="ru-RU" sz="1800" b="1" dirty="0">
                <a:solidFill>
                  <a:prstClr val="black">
                    <a:lumMod val="75000"/>
                    <a:lumOff val="25000"/>
                  </a:prstClr>
                </a:solidFill>
                <a:ea typeface="+mn-ea"/>
                <a:cs typeface="+mn-cs"/>
              </a:rPr>
              <a:t>писок элементов содержания, обязательных к освоению на уровнях А1–А2, владение которыми должен продемонстрировать участник экзамена при выполнении задания 3</a:t>
            </a:r>
            <a:endParaRPr lang="ru-RU" b="1" dirty="0"/>
          </a:p>
        </p:txBody>
      </p:sp>
      <p:sp>
        <p:nvSpPr>
          <p:cNvPr id="3" name="Объект 2"/>
          <p:cNvSpPr>
            <a:spLocks noGrp="1"/>
          </p:cNvSpPr>
          <p:nvPr>
            <p:ph idx="1"/>
          </p:nvPr>
        </p:nvSpPr>
        <p:spPr>
          <a:xfrm>
            <a:off x="2421228" y="785611"/>
            <a:ext cx="9083384" cy="5924282"/>
          </a:xfrm>
        </p:spPr>
        <p:txBody>
          <a:bodyPr>
            <a:normAutofit fontScale="92500" lnSpcReduction="10000"/>
          </a:bodyPr>
          <a:lstStyle/>
          <a:p>
            <a:r>
              <a:rPr lang="en-US" dirty="0" smtClean="0"/>
              <a:t>Adjectives</a:t>
            </a:r>
            <a:r>
              <a:rPr lang="en-US" dirty="0"/>
              <a:t>: comparative and superlative degrees </a:t>
            </a:r>
            <a:endParaRPr lang="ru-RU" dirty="0" smtClean="0"/>
          </a:p>
          <a:p>
            <a:r>
              <a:rPr lang="en-US" dirty="0" smtClean="0"/>
              <a:t>Articles </a:t>
            </a:r>
            <a:r>
              <a:rPr lang="en-US" dirty="0"/>
              <a:t>(when they change the meaning of the sentence) </a:t>
            </a:r>
            <a:endParaRPr lang="ru-RU" dirty="0" smtClean="0"/>
          </a:p>
          <a:p>
            <a:r>
              <a:rPr lang="en-US" dirty="0" smtClean="0"/>
              <a:t>Countable </a:t>
            </a:r>
            <a:r>
              <a:rPr lang="en-US" dirty="0"/>
              <a:t>and uncountable nouns with much/many (How much/how many</a:t>
            </a:r>
            <a:r>
              <a:rPr lang="en-US" dirty="0" smtClean="0"/>
              <a:t>)</a:t>
            </a:r>
            <a:endParaRPr lang="ru-RU" dirty="0" smtClean="0"/>
          </a:p>
          <a:p>
            <a:r>
              <a:rPr lang="en-US" dirty="0" smtClean="0"/>
              <a:t> </a:t>
            </a:r>
            <a:r>
              <a:rPr lang="en-US" dirty="0"/>
              <a:t>Future actions (will, going to, Present </a:t>
            </a:r>
            <a:r>
              <a:rPr lang="ru-RU" dirty="0"/>
              <a:t>С</a:t>
            </a:r>
            <a:r>
              <a:rPr lang="en-US" dirty="0" err="1"/>
              <a:t>ontinuous</a:t>
            </a:r>
            <a:r>
              <a:rPr lang="en-US" dirty="0" smtClean="0"/>
              <a:t>)</a:t>
            </a:r>
            <a:endParaRPr lang="ru-RU" dirty="0" smtClean="0"/>
          </a:p>
          <a:p>
            <a:r>
              <a:rPr lang="en-US" dirty="0" smtClean="0"/>
              <a:t> </a:t>
            </a:r>
            <a:r>
              <a:rPr lang="en-US" dirty="0"/>
              <a:t>Imperatives </a:t>
            </a:r>
            <a:endParaRPr lang="ru-RU" dirty="0" smtClean="0"/>
          </a:p>
          <a:p>
            <a:r>
              <a:rPr lang="en-US" dirty="0" smtClean="0"/>
              <a:t>Modals </a:t>
            </a:r>
            <a:r>
              <a:rPr lang="en-US" dirty="0"/>
              <a:t>– can/could Modals – have to Modals – should </a:t>
            </a:r>
            <a:endParaRPr lang="ru-RU" dirty="0" smtClean="0"/>
          </a:p>
          <a:p>
            <a:r>
              <a:rPr lang="en-US" dirty="0" smtClean="0"/>
              <a:t>Passive </a:t>
            </a:r>
            <a:r>
              <a:rPr lang="en-US" dirty="0"/>
              <a:t>voice (Present and Past Simple) </a:t>
            </a:r>
            <a:endParaRPr lang="ru-RU" dirty="0" smtClean="0"/>
          </a:p>
          <a:p>
            <a:r>
              <a:rPr lang="en-US" dirty="0" smtClean="0"/>
              <a:t>Present </a:t>
            </a:r>
            <a:r>
              <a:rPr lang="en-US" dirty="0"/>
              <a:t>and Past Continuous </a:t>
            </a:r>
            <a:endParaRPr lang="ru-RU" dirty="0" smtClean="0"/>
          </a:p>
          <a:p>
            <a:r>
              <a:rPr lang="en-US" dirty="0" smtClean="0"/>
              <a:t>Present </a:t>
            </a:r>
            <a:r>
              <a:rPr lang="en-US" dirty="0"/>
              <a:t>and Past Simple </a:t>
            </a:r>
            <a:endParaRPr lang="ru-RU" dirty="0" smtClean="0"/>
          </a:p>
          <a:p>
            <a:r>
              <a:rPr lang="en-US" dirty="0" smtClean="0"/>
              <a:t>Possessive </a:t>
            </a:r>
            <a:r>
              <a:rPr lang="en-US" dirty="0"/>
              <a:t>case of nouns </a:t>
            </a:r>
            <a:endParaRPr lang="ru-RU" dirty="0" smtClean="0"/>
          </a:p>
          <a:p>
            <a:r>
              <a:rPr lang="en-US" dirty="0" smtClean="0"/>
              <a:t>Prepositions </a:t>
            </a:r>
            <a:r>
              <a:rPr lang="en-US" dirty="0"/>
              <a:t>of time: on/in/at </a:t>
            </a:r>
            <a:endParaRPr lang="ru-RU" dirty="0" smtClean="0"/>
          </a:p>
          <a:p>
            <a:r>
              <a:rPr lang="en-US" dirty="0" smtClean="0"/>
              <a:t>Present Perfect</a:t>
            </a:r>
            <a:endParaRPr lang="ru-RU" dirty="0" smtClean="0"/>
          </a:p>
          <a:p>
            <a:r>
              <a:rPr lang="en-US" dirty="0" smtClean="0"/>
              <a:t>Pronouns </a:t>
            </a:r>
            <a:endParaRPr lang="ru-RU" dirty="0" smtClean="0"/>
          </a:p>
          <a:p>
            <a:r>
              <a:rPr lang="en-US" dirty="0" smtClean="0"/>
              <a:t>There </a:t>
            </a:r>
            <a:r>
              <a:rPr lang="en-US" dirty="0"/>
              <a:t>+ to be </a:t>
            </a:r>
            <a:endParaRPr lang="ru-RU" dirty="0" smtClean="0"/>
          </a:p>
          <a:p>
            <a:r>
              <a:rPr lang="en-US" dirty="0" smtClean="0"/>
              <a:t>Verb </a:t>
            </a:r>
            <a:r>
              <a:rPr lang="en-US" dirty="0"/>
              <a:t>+ </a:t>
            </a:r>
            <a:r>
              <a:rPr lang="en-US" dirty="0" err="1"/>
              <a:t>ing</a:t>
            </a:r>
            <a:r>
              <a:rPr lang="en-US" dirty="0"/>
              <a:t>: like/hate/love doing </a:t>
            </a:r>
            <a:endParaRPr lang="ru-RU" dirty="0" smtClean="0"/>
          </a:p>
          <a:p>
            <a:r>
              <a:rPr lang="en-US" dirty="0" smtClean="0"/>
              <a:t>Word </a:t>
            </a:r>
            <a:r>
              <a:rPr lang="en-US" dirty="0"/>
              <a:t>order in statements and questions</a:t>
            </a:r>
            <a:endParaRPr lang="ru-RU" dirty="0"/>
          </a:p>
        </p:txBody>
      </p:sp>
    </p:spTree>
    <p:extLst>
      <p:ext uri="{BB962C8B-B14F-4D97-AF65-F5344CB8AC3E}">
        <p14:creationId xmlns:p14="http://schemas.microsoft.com/office/powerpoint/2010/main" val="391699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rokangl.ru/wp-content/uploads/2019/01/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9255" y="0"/>
            <a:ext cx="678050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1052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a:xfrm>
            <a:off x="2589212" y="1635617"/>
            <a:ext cx="8915400" cy="4803819"/>
          </a:xfrm>
        </p:spPr>
        <p:txBody>
          <a:bodyPr/>
          <a:lstStyle/>
          <a:p>
            <a:endParaRPr lang="ru-RU" dirty="0" smtClean="0"/>
          </a:p>
          <a:p>
            <a:pPr marL="0" indent="0">
              <a:buNone/>
            </a:pPr>
            <a:endParaRPr lang="ru-RU" dirty="0" smtClean="0"/>
          </a:p>
          <a:p>
            <a:r>
              <a:rPr lang="ru-RU" sz="2800" dirty="0" smtClean="0"/>
              <a:t>Обращайте внимание на время в котором задан вопрос.</a:t>
            </a:r>
          </a:p>
          <a:p>
            <a:r>
              <a:rPr lang="ru-RU" sz="2800" dirty="0" smtClean="0"/>
              <a:t>Используйте средства логической связи.</a:t>
            </a:r>
          </a:p>
          <a:p>
            <a:r>
              <a:rPr lang="ru-RU" sz="2800" dirty="0" smtClean="0"/>
              <a:t>Предоставьте полный и точный ответ на вопрос, но не в давайтесь в рассуждения т.к. время ограничено. </a:t>
            </a:r>
            <a:endParaRPr lang="ru-RU" sz="2800" dirty="0"/>
          </a:p>
        </p:txBody>
      </p:sp>
    </p:spTree>
    <p:extLst>
      <p:ext uri="{BB962C8B-B14F-4D97-AF65-F5344CB8AC3E}">
        <p14:creationId xmlns:p14="http://schemas.microsoft.com/office/powerpoint/2010/main" val="233405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5465" y="334851"/>
            <a:ext cx="9959148" cy="759853"/>
          </a:xfrm>
        </p:spPr>
        <p:txBody>
          <a:bodyPr>
            <a:normAutofit/>
          </a:bodyPr>
          <a:lstStyle/>
          <a:p>
            <a:pPr algn="just"/>
            <a:r>
              <a:rPr lang="ru-RU" sz="2000" b="1" dirty="0"/>
              <a:t>Спецификация КИМ. Распределение заданий экзаменационной работы по содержанию и видам проверяемых умений и навыков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02239261"/>
              </p:ext>
            </p:extLst>
          </p:nvPr>
        </p:nvGraphicFramePr>
        <p:xfrm>
          <a:off x="515153" y="1249364"/>
          <a:ext cx="11191072" cy="5567600"/>
        </p:xfrm>
        <a:graphic>
          <a:graphicData uri="http://schemas.openxmlformats.org/drawingml/2006/table">
            <a:tbl>
              <a:tblPr firstRow="1" bandRow="1">
                <a:tableStyleId>{5C22544A-7EE6-4342-B048-85BDC9FD1C3A}</a:tableStyleId>
              </a:tblPr>
              <a:tblGrid>
                <a:gridCol w="5512160"/>
                <a:gridCol w="1532586"/>
                <a:gridCol w="1348558"/>
                <a:gridCol w="2797768"/>
              </a:tblGrid>
              <a:tr h="576510">
                <a:tc gridSpan="4">
                  <a:txBody>
                    <a:bodyPr/>
                    <a:lstStyle/>
                    <a:p>
                      <a:pPr algn="ctr"/>
                      <a:r>
                        <a:rPr lang="ru-RU" dirty="0" smtClean="0"/>
                        <a:t>УСТНАЯ ЧАСТЬ</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530960">
                <a:tc>
                  <a:txBody>
                    <a:bodyPr/>
                    <a:lstStyle/>
                    <a:p>
                      <a:r>
                        <a:rPr lang="ru-RU" dirty="0" smtClean="0"/>
                        <a:t>Чтение текста вслух </a:t>
                      </a:r>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c rowSpan="4">
                  <a: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pPr algn="ctr"/>
                      <a:r>
                        <a:rPr lang="ru-RU" sz="2800" dirty="0" smtClean="0"/>
                        <a:t>20</a:t>
                      </a:r>
                      <a:endParaRPr lang="ru-RU" sz="2800" dirty="0"/>
                    </a:p>
                  </a:txBody>
                  <a:tcPr/>
                </a:tc>
              </a:tr>
              <a:tr h="1224225">
                <a:tc>
                  <a:txBody>
                    <a:bodyPr/>
                    <a:lstStyle/>
                    <a:p>
                      <a:r>
                        <a:rPr lang="ru-RU" dirty="0" smtClean="0"/>
                        <a:t>Умение участвовать в диалоге-расспросе в целях обмена фактической информацией – задавать вопросы </a:t>
                      </a:r>
                      <a:endParaRPr lang="ru-RU" dirty="0"/>
                    </a:p>
                  </a:txBody>
                  <a:tcPr/>
                </a:tc>
                <a:tc>
                  <a:txBody>
                    <a:bodyPr/>
                    <a:lstStyle/>
                    <a:p>
                      <a:r>
                        <a:rPr lang="ru-RU" dirty="0" smtClean="0"/>
                        <a:t>1</a:t>
                      </a:r>
                      <a:endParaRPr lang="ru-RU" dirty="0"/>
                    </a:p>
                  </a:txBody>
                  <a:tcPr/>
                </a:tc>
                <a:tc>
                  <a:txBody>
                    <a:bodyPr/>
                    <a:lstStyle/>
                    <a:p>
                      <a:r>
                        <a:rPr lang="ru-RU" dirty="0" smtClean="0"/>
                        <a:t>4</a:t>
                      </a:r>
                      <a:endParaRPr lang="ru-RU" dirty="0"/>
                    </a:p>
                  </a:txBody>
                  <a:tcPr/>
                </a:tc>
                <a:tc vMerge="1">
                  <a:txBody>
                    <a:bodyPr/>
                    <a:lstStyle/>
                    <a:p>
                      <a:endParaRPr lang="ru-RU" dirty="0"/>
                    </a:p>
                  </a:txBody>
                  <a:tcPr/>
                </a:tc>
              </a:tr>
              <a:tr h="1224225">
                <a:tc>
                  <a:txBody>
                    <a:bodyPr/>
                    <a:lstStyle/>
                    <a:p>
                      <a:r>
                        <a:rPr lang="ru-RU" dirty="0" smtClean="0"/>
                        <a:t>Умение участвовать в диалоге-интервью в целях обмена оценочной информацией – отвечать на вопросы интервьюера</a:t>
                      </a:r>
                      <a:endParaRPr lang="ru-RU" dirty="0"/>
                    </a:p>
                  </a:txBody>
                  <a:tcPr/>
                </a:tc>
                <a:tc>
                  <a:txBody>
                    <a:bodyPr/>
                    <a:lstStyle/>
                    <a:p>
                      <a:r>
                        <a:rPr lang="ru-RU" dirty="0" smtClean="0"/>
                        <a:t>1</a:t>
                      </a:r>
                      <a:endParaRPr lang="ru-RU" dirty="0"/>
                    </a:p>
                  </a:txBody>
                  <a:tcPr/>
                </a:tc>
                <a:tc>
                  <a:txBody>
                    <a:bodyPr/>
                    <a:lstStyle/>
                    <a:p>
                      <a:r>
                        <a:rPr lang="ru-RU" dirty="0" smtClean="0"/>
                        <a:t>5</a:t>
                      </a:r>
                      <a:endParaRPr lang="ru-RU" dirty="0"/>
                    </a:p>
                  </a:txBody>
                  <a:tcPr/>
                </a:tc>
                <a:tc vMerge="1">
                  <a:txBody>
                    <a:bodyPr/>
                    <a:lstStyle/>
                    <a:p>
                      <a:endParaRPr lang="ru-RU" dirty="0"/>
                    </a:p>
                  </a:txBody>
                  <a:tcPr/>
                </a:tc>
              </a:tr>
              <a:tr h="1224225">
                <a:tc>
                  <a:txBody>
                    <a:bodyPr/>
                    <a:lstStyle/>
                    <a:p>
                      <a:r>
                        <a:rPr lang="ru-RU" dirty="0" smtClean="0"/>
                        <a:t>Умение продуцировать связное тематическое монологическое высказывание с элементами рассуждения (обоснование выбора фотографий, иллюстраций к предложенной теме проектной работы и выражение собственного мнения по теме проекта)</a:t>
                      </a:r>
                      <a:endParaRPr lang="ru-RU" dirty="0"/>
                    </a:p>
                  </a:txBody>
                  <a:tcPr/>
                </a:tc>
                <a:tc>
                  <a:txBody>
                    <a:bodyPr/>
                    <a:lstStyle/>
                    <a:p>
                      <a:r>
                        <a:rPr lang="ru-RU" dirty="0" smtClean="0"/>
                        <a:t>1</a:t>
                      </a:r>
                      <a:endParaRPr lang="ru-RU" dirty="0"/>
                    </a:p>
                  </a:txBody>
                  <a:tcPr/>
                </a:tc>
                <a:tc>
                  <a:txBody>
                    <a:bodyPr/>
                    <a:lstStyle/>
                    <a:p>
                      <a:r>
                        <a:rPr lang="ru-RU" dirty="0" smtClean="0"/>
                        <a:t>10</a:t>
                      </a:r>
                      <a:endParaRPr lang="ru-RU" dirty="0"/>
                    </a:p>
                  </a:txBody>
                  <a:tcPr/>
                </a:tc>
                <a:tc vMerge="1">
                  <a:txBody>
                    <a:bodyPr/>
                    <a:lstStyle/>
                    <a:p>
                      <a:endParaRPr lang="ru-RU" dirty="0"/>
                    </a:p>
                  </a:txBody>
                  <a:tcPr/>
                </a:tc>
              </a:tr>
            </a:tbl>
          </a:graphicData>
        </a:graphic>
      </p:graphicFrame>
    </p:spTree>
    <p:extLst>
      <p:ext uri="{BB962C8B-B14F-4D97-AF65-F5344CB8AC3E}">
        <p14:creationId xmlns:p14="http://schemas.microsoft.com/office/powerpoint/2010/main" val="2151111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72745" y="624110"/>
            <a:ext cx="9031868" cy="1280890"/>
          </a:xfrm>
        </p:spPr>
        <p:txBody>
          <a:bodyPr>
            <a:normAutofit/>
          </a:bodyPr>
          <a:lstStyle/>
          <a:p>
            <a:r>
              <a:rPr lang="ru-RU" dirty="0" smtClean="0"/>
              <a:t>Тренировка на тренажёре с записью и фиксацией времени – обязательна!</a:t>
            </a:r>
            <a:endParaRPr lang="ru-RU" dirty="0"/>
          </a:p>
        </p:txBody>
      </p:sp>
      <p:sp>
        <p:nvSpPr>
          <p:cNvPr id="3" name="Объект 2"/>
          <p:cNvSpPr>
            <a:spLocks noGrp="1"/>
          </p:cNvSpPr>
          <p:nvPr>
            <p:ph idx="1"/>
          </p:nvPr>
        </p:nvSpPr>
        <p:spPr>
          <a:xfrm>
            <a:off x="2472745" y="2133599"/>
            <a:ext cx="9031867" cy="4395989"/>
          </a:xfrm>
        </p:spPr>
        <p:txBody>
          <a:bodyPr/>
          <a:lstStyle/>
          <a:p>
            <a:r>
              <a:rPr lang="en-US" dirty="0">
                <a:hlinkClick r:id="rId2"/>
              </a:rPr>
              <a:t>https://speaking.svetlanaenglishonline.ru</a:t>
            </a:r>
            <a:r>
              <a:rPr lang="en-US" dirty="0" smtClean="0">
                <a:hlinkClick r:id="rId2"/>
              </a:rPr>
              <a:t>/</a:t>
            </a:r>
            <a:r>
              <a:rPr lang="ru-RU" dirty="0" smtClean="0"/>
              <a:t> </a:t>
            </a:r>
          </a:p>
          <a:p>
            <a:pPr marL="0" indent="0">
              <a:buNone/>
            </a:pPr>
            <a:endParaRPr lang="ru-RU" dirty="0"/>
          </a:p>
        </p:txBody>
      </p:sp>
    </p:spTree>
    <p:extLst>
      <p:ext uri="{BB962C8B-B14F-4D97-AF65-F5344CB8AC3E}">
        <p14:creationId xmlns:p14="http://schemas.microsoft.com/office/powerpoint/2010/main" val="90517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КИМ ЕГЭ – 2022 г. по английскому языку. Устная часть</a:t>
            </a:r>
          </a:p>
        </p:txBody>
      </p:sp>
      <p:sp>
        <p:nvSpPr>
          <p:cNvPr id="3" name="Объект 2"/>
          <p:cNvSpPr>
            <a:spLocks noGrp="1"/>
          </p:cNvSpPr>
          <p:nvPr>
            <p:ph idx="1"/>
          </p:nvPr>
        </p:nvSpPr>
        <p:spPr/>
        <p:txBody>
          <a:bodyPr>
            <a:normAutofit/>
          </a:bodyPr>
          <a:lstStyle/>
          <a:p>
            <a:r>
              <a:rPr lang="ru-RU" sz="3200" dirty="0">
                <a:latin typeface="Arial Unicode MS" panose="020B0604020202020204" pitchFamily="34" charset="-128"/>
                <a:ea typeface="Arial Unicode MS" panose="020B0604020202020204" pitchFamily="34" charset="-128"/>
                <a:cs typeface="Arial Unicode MS" panose="020B0604020202020204" pitchFamily="34" charset="-128"/>
              </a:rPr>
              <a:t>Полноценно представлена диалогическая форма речи (как умение задать вопрос, так и умение ответить на поставленный вопрос) </a:t>
            </a:r>
          </a:p>
          <a:p>
            <a:r>
              <a:rPr lang="ru-RU" sz="3200" dirty="0" smtClean="0">
                <a:latin typeface="Arial Unicode MS" panose="020B0604020202020204" pitchFamily="34" charset="-128"/>
                <a:ea typeface="Arial Unicode MS" panose="020B0604020202020204" pitchFamily="34" charset="-128"/>
                <a:cs typeface="Arial Unicode MS" panose="020B0604020202020204" pitchFamily="34" charset="-128"/>
              </a:rPr>
              <a:t>Монологическая </a:t>
            </a:r>
            <a:r>
              <a:rPr lang="ru-RU" sz="3200" dirty="0">
                <a:latin typeface="Arial Unicode MS" panose="020B0604020202020204" pitchFamily="34" charset="-128"/>
                <a:ea typeface="Arial Unicode MS" panose="020B0604020202020204" pitchFamily="34" charset="-128"/>
                <a:cs typeface="Arial Unicode MS" panose="020B0604020202020204" pitchFamily="34" charset="-128"/>
              </a:rPr>
              <a:t>речь — высказывание с элементами рассуждения</a:t>
            </a:r>
          </a:p>
        </p:txBody>
      </p:sp>
    </p:spTree>
    <p:extLst>
      <p:ext uri="{BB962C8B-B14F-4D97-AF65-F5344CB8AC3E}">
        <p14:creationId xmlns:p14="http://schemas.microsoft.com/office/powerpoint/2010/main" val="3617459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22738" y="463639"/>
            <a:ext cx="10174310" cy="5834129"/>
          </a:xfrm>
        </p:spPr>
        <p:txBody>
          <a:bodyPr>
            <a:normAutofit/>
          </a:bodyPr>
          <a:lstStyle/>
          <a:p>
            <a:r>
              <a:rPr lang="ru-RU" sz="2800" dirty="0" smtClean="0"/>
              <a:t>Задание </a:t>
            </a:r>
            <a:r>
              <a:rPr lang="ru-RU" sz="2800" dirty="0"/>
              <a:t>1 – чтение вслух небольшого текста научно-популярного характера. Изменений нет </a:t>
            </a:r>
            <a:endParaRPr lang="ru-RU" sz="2800" dirty="0" smtClean="0"/>
          </a:p>
          <a:p>
            <a:r>
              <a:rPr lang="ru-RU" sz="2800" dirty="0" smtClean="0"/>
              <a:t> </a:t>
            </a:r>
            <a:r>
              <a:rPr lang="ru-RU" sz="2800" dirty="0"/>
              <a:t>В задании 2 предлагается ознакомиться с рекламным объявлением и задать четыре вопроса на основе ключевых слов. </a:t>
            </a:r>
            <a:endParaRPr lang="ru-RU" sz="2800" dirty="0" smtClean="0"/>
          </a:p>
          <a:p>
            <a:r>
              <a:rPr lang="ru-RU" sz="2800" dirty="0" smtClean="0"/>
              <a:t>В </a:t>
            </a:r>
            <a:r>
              <a:rPr lang="ru-RU" sz="2800" dirty="0"/>
              <a:t>задании 3 предлагается дать интервью на актуальную тему, развёрнуто ответив на пять вопросов. </a:t>
            </a:r>
          </a:p>
        </p:txBody>
      </p:sp>
    </p:spTree>
    <p:extLst>
      <p:ext uri="{BB962C8B-B14F-4D97-AF65-F5344CB8AC3E}">
        <p14:creationId xmlns:p14="http://schemas.microsoft.com/office/powerpoint/2010/main" val="2499192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12700" lvl="0" defTabSz="685800">
              <a:spcBef>
                <a:spcPts val="860"/>
              </a:spcBef>
            </a:pPr>
            <a:r>
              <a:rPr lang="ru-RU" b="1" u="sng" dirty="0"/>
              <a:t>Задание 1</a:t>
            </a:r>
            <a:r>
              <a:rPr lang="ru-RU" dirty="0"/>
              <a:t> (чтение текста вслух) – максимум 1 балл</a:t>
            </a:r>
          </a:p>
        </p:txBody>
      </p:sp>
      <p:pic>
        <p:nvPicPr>
          <p:cNvPr id="4" name="Объект 3"/>
          <p:cNvPicPr>
            <a:picLocks noGrp="1" noChangeAspect="1"/>
          </p:cNvPicPr>
          <p:nvPr>
            <p:ph idx="1"/>
          </p:nvPr>
        </p:nvPicPr>
        <p:blipFill>
          <a:blip r:embed="rId2"/>
          <a:stretch>
            <a:fillRect/>
          </a:stretch>
        </p:blipFill>
        <p:spPr>
          <a:xfrm>
            <a:off x="1828800" y="2346179"/>
            <a:ext cx="9461297" cy="3848559"/>
          </a:xfrm>
          <a:prstGeom prst="rect">
            <a:avLst/>
          </a:prstGeom>
        </p:spPr>
      </p:pic>
    </p:spTree>
    <p:extLst>
      <p:ext uri="{BB962C8B-B14F-4D97-AF65-F5344CB8AC3E}">
        <p14:creationId xmlns:p14="http://schemas.microsoft.com/office/powerpoint/2010/main" val="3989202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8497" y="624110"/>
            <a:ext cx="9856116" cy="1280890"/>
          </a:xfrm>
        </p:spPr>
        <p:txBody>
          <a:bodyPr>
            <a:normAutofit/>
          </a:bodyPr>
          <a:lstStyle/>
          <a:p>
            <a:r>
              <a:rPr lang="en-US" sz="1800" b="1" dirty="0">
                <a:latin typeface="Times New Roman" panose="02020603050405020304" pitchFamily="18" charset="0"/>
                <a:cs typeface="Times New Roman" panose="02020603050405020304" pitchFamily="18" charset="0"/>
              </a:rPr>
              <a:t>Task 1. Imagine that you are preparing a project with your friend. You have found some interesting material for the presentation and you want to read this text to your friend. You have 1.5 minutes to read the text silently, then be ready to read it out aloud. You will not have more than 1.5 minutes to read it.</a:t>
            </a:r>
            <a:endParaRPr lang="ru-RU" sz="1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459865" y="2112135"/>
            <a:ext cx="9044747" cy="293638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Electricity has changed our life in many ways. We can now stay up longer and devote more time to work, studies or entertainment because we don’t depend on the daylight anymore. Still, lighting your home needs energy, and you should never forget about energy-saving measures in your household. If you want to run an eco-friendly household, an important thing is to invest in the right light bulbs. Energy-saving light bulbs are more efficient than the old ones. They have actually been in our shops for a long time, but it has taken people much time to come round to the idea. Energy-saving light bulbs are slightly more expensive than ordinary ones but they are certainly not a waste of money. Such light bulbs use much less electricity thus cutting your electricity bill down. They also last longer, which means you don’t have to spend money replacing them. One energy-saving light bulb can substitute six ordinary ones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599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178932"/>
          </a:xfrm>
        </p:spPr>
        <p:txBody>
          <a:bodyPr/>
          <a:lstStyle/>
          <a:p>
            <a:r>
              <a:rPr lang="ru-RU" sz="3200" spc="-5" dirty="0">
                <a:solidFill>
                  <a:prstClr val="black"/>
                </a:solidFill>
                <a:latin typeface="Arial"/>
                <a:cs typeface="Arial"/>
              </a:rPr>
              <a:t>Типичные ошибки </a:t>
            </a:r>
            <a:r>
              <a:rPr lang="ru-RU" sz="3200" dirty="0">
                <a:solidFill>
                  <a:prstClr val="black"/>
                </a:solidFill>
                <a:latin typeface="Arial"/>
                <a:cs typeface="Arial"/>
              </a:rPr>
              <a:t>учащихся</a:t>
            </a:r>
            <a:r>
              <a:rPr lang="ru-RU" sz="3200" spc="-105" dirty="0">
                <a:solidFill>
                  <a:prstClr val="black"/>
                </a:solidFill>
                <a:latin typeface="Arial"/>
                <a:cs typeface="Arial"/>
              </a:rPr>
              <a:t> </a:t>
            </a:r>
            <a:r>
              <a:rPr lang="ru-RU" sz="3200" spc="-5" dirty="0">
                <a:solidFill>
                  <a:prstClr val="black"/>
                </a:solidFill>
                <a:latin typeface="Arial"/>
                <a:cs typeface="Arial"/>
              </a:rPr>
              <a:t>при  выполнении задания</a:t>
            </a:r>
            <a:r>
              <a:rPr lang="ru-RU" sz="3200" spc="-65" dirty="0">
                <a:solidFill>
                  <a:prstClr val="black"/>
                </a:solidFill>
                <a:latin typeface="Arial"/>
                <a:cs typeface="Arial"/>
              </a:rPr>
              <a:t> </a:t>
            </a:r>
            <a:r>
              <a:rPr lang="ru-RU" sz="3200" spc="-10" dirty="0">
                <a:solidFill>
                  <a:prstClr val="black"/>
                </a:solidFill>
                <a:latin typeface="Arial"/>
                <a:cs typeface="Arial"/>
              </a:rPr>
              <a:t>1:</a:t>
            </a:r>
            <a:endParaRPr lang="ru-RU" dirty="0"/>
          </a:p>
        </p:txBody>
      </p:sp>
      <p:sp>
        <p:nvSpPr>
          <p:cNvPr id="3" name="Объект 2"/>
          <p:cNvSpPr>
            <a:spLocks noGrp="1"/>
          </p:cNvSpPr>
          <p:nvPr>
            <p:ph idx="1"/>
          </p:nvPr>
        </p:nvSpPr>
        <p:spPr>
          <a:xfrm>
            <a:off x="2112135" y="1803042"/>
            <a:ext cx="9392477" cy="4778062"/>
          </a:xfrm>
        </p:spPr>
        <p:txBody>
          <a:bodyPr>
            <a:normAutofit lnSpcReduction="10000"/>
          </a:bodyPr>
          <a:lstStyle/>
          <a:p>
            <a:pPr marL="355600" lvl="0" indent="-343535" defTabSz="914400">
              <a:spcBef>
                <a:spcPts val="95"/>
              </a:spcBef>
              <a:buClrTx/>
              <a:buFontTx/>
              <a:buChar char="•"/>
              <a:tabLst>
                <a:tab pos="355600" algn="l"/>
                <a:tab pos="356235" algn="l"/>
              </a:tabLst>
            </a:pPr>
            <a:r>
              <a:rPr lang="ru-RU" sz="2800" spc="-5" dirty="0">
                <a:solidFill>
                  <a:prstClr val="black"/>
                </a:solidFill>
                <a:latin typeface="Arial"/>
                <a:cs typeface="Arial"/>
              </a:rPr>
              <a:t>неправильно произносят </a:t>
            </a:r>
            <a:r>
              <a:rPr lang="ru-RU" sz="2800" spc="-15" dirty="0">
                <a:solidFill>
                  <a:prstClr val="black"/>
                </a:solidFill>
                <a:latin typeface="Arial"/>
                <a:cs typeface="Arial"/>
              </a:rPr>
              <a:t>звуки </a:t>
            </a:r>
            <a:r>
              <a:rPr lang="ru-RU" sz="2800" spc="-5" dirty="0">
                <a:solidFill>
                  <a:prstClr val="black"/>
                </a:solidFill>
                <a:latin typeface="Arial"/>
                <a:cs typeface="Arial"/>
              </a:rPr>
              <a:t>[ ð ]/[θ] </a:t>
            </a:r>
            <a:r>
              <a:rPr lang="ru-RU" sz="2800" dirty="0">
                <a:solidFill>
                  <a:prstClr val="black"/>
                </a:solidFill>
                <a:latin typeface="Arial"/>
                <a:cs typeface="Arial"/>
              </a:rPr>
              <a:t>[ŋ]</a:t>
            </a:r>
            <a:r>
              <a:rPr lang="ru-RU" sz="2800" spc="35" dirty="0">
                <a:solidFill>
                  <a:prstClr val="black"/>
                </a:solidFill>
                <a:latin typeface="Arial"/>
                <a:cs typeface="Arial"/>
              </a:rPr>
              <a:t> </a:t>
            </a:r>
            <a:r>
              <a:rPr lang="ru-RU" sz="2800" b="1" spc="-5" dirty="0">
                <a:solidFill>
                  <a:prstClr val="black"/>
                </a:solidFill>
                <a:latin typeface="Arial"/>
                <a:cs typeface="Arial"/>
              </a:rPr>
              <a:t>[h]</a:t>
            </a:r>
            <a:endParaRPr lang="ru-RU" sz="2800" dirty="0">
              <a:solidFill>
                <a:prstClr val="black"/>
              </a:solidFill>
              <a:latin typeface="Arial"/>
              <a:cs typeface="Arial"/>
            </a:endParaRPr>
          </a:p>
          <a:p>
            <a:pPr marL="355600" lvl="0" indent="0" defTabSz="914400">
              <a:spcBef>
                <a:spcPts val="0"/>
              </a:spcBef>
              <a:buClrTx/>
              <a:buNone/>
            </a:pPr>
            <a:r>
              <a:rPr lang="ru-RU" sz="2800" dirty="0">
                <a:solidFill>
                  <a:prstClr val="black"/>
                </a:solidFill>
                <a:latin typeface="Arial"/>
                <a:cs typeface="Arial"/>
              </a:rPr>
              <a:t>[</a:t>
            </a:r>
            <a:r>
              <a:rPr lang="ru-RU" sz="2800" b="1" dirty="0">
                <a:solidFill>
                  <a:prstClr val="black"/>
                </a:solidFill>
                <a:latin typeface="Arial"/>
                <a:cs typeface="Arial"/>
              </a:rPr>
              <a:t>3:</a:t>
            </a:r>
            <a:r>
              <a:rPr lang="ru-RU" sz="2800" dirty="0">
                <a:solidFill>
                  <a:prstClr val="black"/>
                </a:solidFill>
                <a:latin typeface="Arial"/>
                <a:cs typeface="Arial"/>
              </a:rPr>
              <a:t>];</a:t>
            </a:r>
          </a:p>
          <a:p>
            <a:pPr marL="355600" marR="343535" lvl="0" indent="-343535" defTabSz="914400">
              <a:spcBef>
                <a:spcPts val="0"/>
              </a:spcBef>
              <a:buClrTx/>
              <a:buFontTx/>
              <a:buChar char="•"/>
              <a:tabLst>
                <a:tab pos="355600" algn="l"/>
                <a:tab pos="356235" algn="l"/>
              </a:tabLst>
            </a:pPr>
            <a:r>
              <a:rPr lang="ru-RU" sz="2800" spc="-5" dirty="0">
                <a:solidFill>
                  <a:prstClr val="black"/>
                </a:solidFill>
                <a:latin typeface="Arial"/>
                <a:cs typeface="Arial"/>
              </a:rPr>
              <a:t>не </a:t>
            </a:r>
            <a:r>
              <a:rPr lang="ru-RU" sz="2800" spc="-25" dirty="0">
                <a:solidFill>
                  <a:prstClr val="black"/>
                </a:solidFill>
                <a:latin typeface="Arial"/>
                <a:cs typeface="Arial"/>
              </a:rPr>
              <a:t>умеют читать </a:t>
            </a:r>
            <a:r>
              <a:rPr lang="ru-RU" sz="2800" spc="-5" dirty="0">
                <a:solidFill>
                  <a:prstClr val="black"/>
                </a:solidFill>
                <a:latin typeface="Arial"/>
                <a:cs typeface="Arial"/>
              </a:rPr>
              <a:t>слова с непроизносимыми  согласными: </a:t>
            </a:r>
            <a:r>
              <a:rPr lang="ru-RU" sz="2800" b="1" spc="-5" dirty="0" err="1">
                <a:solidFill>
                  <a:prstClr val="black"/>
                </a:solidFill>
                <a:latin typeface="Arial"/>
                <a:cs typeface="Arial"/>
              </a:rPr>
              <a:t>muscles</a:t>
            </a:r>
            <a:r>
              <a:rPr lang="ru-RU" sz="2800" b="1" spc="-5" dirty="0">
                <a:solidFill>
                  <a:prstClr val="black"/>
                </a:solidFill>
                <a:latin typeface="Arial"/>
                <a:cs typeface="Arial"/>
              </a:rPr>
              <a:t>,</a:t>
            </a:r>
            <a:r>
              <a:rPr lang="ru-RU" sz="2800" b="1" spc="10" dirty="0">
                <a:solidFill>
                  <a:prstClr val="black"/>
                </a:solidFill>
                <a:latin typeface="Arial"/>
                <a:cs typeface="Arial"/>
              </a:rPr>
              <a:t> </a:t>
            </a:r>
            <a:r>
              <a:rPr lang="ru-RU" sz="2800" b="1" dirty="0" err="1">
                <a:solidFill>
                  <a:prstClr val="black"/>
                </a:solidFill>
                <a:latin typeface="Arial"/>
                <a:cs typeface="Arial"/>
              </a:rPr>
              <a:t>castle</a:t>
            </a:r>
            <a:r>
              <a:rPr lang="ru-RU" sz="2800" b="1" dirty="0">
                <a:solidFill>
                  <a:prstClr val="black"/>
                </a:solidFill>
                <a:latin typeface="Arial"/>
                <a:cs typeface="Arial"/>
              </a:rPr>
              <a:t>;</a:t>
            </a:r>
            <a:endParaRPr lang="ru-RU" sz="2800" dirty="0">
              <a:solidFill>
                <a:prstClr val="black"/>
              </a:solidFill>
              <a:latin typeface="Arial"/>
              <a:cs typeface="Arial"/>
            </a:endParaRPr>
          </a:p>
          <a:p>
            <a:pPr marL="355600" marR="5080" lvl="0" indent="-343535" defTabSz="914400">
              <a:spcBef>
                <a:spcPts val="5"/>
              </a:spcBef>
              <a:buClrTx/>
              <a:buFontTx/>
              <a:buChar char="•"/>
              <a:tabLst>
                <a:tab pos="355600" algn="l"/>
                <a:tab pos="356235" algn="l"/>
              </a:tabLst>
            </a:pPr>
            <a:r>
              <a:rPr lang="ru-RU" sz="2800" spc="-5" dirty="0">
                <a:solidFill>
                  <a:prstClr val="black"/>
                </a:solidFill>
                <a:latin typeface="Arial"/>
                <a:cs typeface="Arial"/>
              </a:rPr>
              <a:t>неправильно произносят </a:t>
            </a:r>
            <a:r>
              <a:rPr lang="ru-RU" sz="2800" spc="-20" dirty="0">
                <a:solidFill>
                  <a:prstClr val="black"/>
                </a:solidFill>
                <a:latin typeface="Arial"/>
                <a:cs typeface="Arial"/>
              </a:rPr>
              <a:t>ряд </a:t>
            </a:r>
            <a:r>
              <a:rPr lang="ru-RU" sz="2800" spc="-5" dirty="0">
                <a:solidFill>
                  <a:prstClr val="black"/>
                </a:solidFill>
                <a:latin typeface="Arial"/>
                <a:cs typeface="Arial"/>
              </a:rPr>
              <a:t>звуков, </a:t>
            </a:r>
            <a:r>
              <a:rPr lang="ru-RU" sz="2800" spc="-15" dirty="0">
                <a:solidFill>
                  <a:prstClr val="black"/>
                </a:solidFill>
                <a:latin typeface="Arial"/>
                <a:cs typeface="Arial"/>
              </a:rPr>
              <a:t>которые  меняют </a:t>
            </a:r>
            <a:r>
              <a:rPr lang="ru-RU" sz="2800" spc="-5" dirty="0">
                <a:solidFill>
                  <a:prstClr val="black"/>
                </a:solidFill>
                <a:latin typeface="Arial"/>
                <a:cs typeface="Arial"/>
              </a:rPr>
              <a:t>смысл </a:t>
            </a:r>
            <a:r>
              <a:rPr lang="ru-RU" sz="2800" spc="5" dirty="0">
                <a:solidFill>
                  <a:prstClr val="black"/>
                </a:solidFill>
                <a:latin typeface="Arial"/>
                <a:cs typeface="Arial"/>
              </a:rPr>
              <a:t>слов </a:t>
            </a:r>
            <a:r>
              <a:rPr lang="ru-RU" sz="2800" dirty="0" err="1">
                <a:solidFill>
                  <a:prstClr val="black"/>
                </a:solidFill>
                <a:latin typeface="Arial"/>
                <a:cs typeface="Arial"/>
              </a:rPr>
              <a:t>heat-hid</a:t>
            </a:r>
            <a:r>
              <a:rPr lang="ru-RU" sz="2800" dirty="0">
                <a:solidFill>
                  <a:prstClr val="black"/>
                </a:solidFill>
                <a:latin typeface="Arial"/>
                <a:cs typeface="Arial"/>
              </a:rPr>
              <a:t>,</a:t>
            </a:r>
            <a:r>
              <a:rPr lang="ru-RU" sz="2800" spc="10" dirty="0">
                <a:solidFill>
                  <a:prstClr val="black"/>
                </a:solidFill>
                <a:latin typeface="Arial"/>
                <a:cs typeface="Arial"/>
              </a:rPr>
              <a:t> </a:t>
            </a:r>
            <a:r>
              <a:rPr lang="ru-RU" sz="2800" dirty="0" err="1">
                <a:solidFill>
                  <a:prstClr val="black"/>
                </a:solidFill>
                <a:latin typeface="Arial"/>
                <a:cs typeface="Arial"/>
              </a:rPr>
              <a:t>food-foot</a:t>
            </a:r>
            <a:r>
              <a:rPr lang="ru-RU" sz="2800" dirty="0">
                <a:solidFill>
                  <a:prstClr val="black"/>
                </a:solidFill>
                <a:latin typeface="Arial"/>
                <a:cs typeface="Arial"/>
              </a:rPr>
              <a:t>;</a:t>
            </a:r>
          </a:p>
          <a:p>
            <a:pPr marL="356235" lvl="0" indent="-343535" defTabSz="914400">
              <a:spcBef>
                <a:spcPts val="0"/>
              </a:spcBef>
              <a:buClrTx/>
              <a:buFontTx/>
              <a:buChar char="•"/>
              <a:tabLst>
                <a:tab pos="356235" algn="l"/>
                <a:tab pos="356870" algn="l"/>
              </a:tabLst>
            </a:pPr>
            <a:r>
              <a:rPr lang="ru-RU" sz="2800" spc="-25" dirty="0">
                <a:solidFill>
                  <a:prstClr val="black"/>
                </a:solidFill>
                <a:latin typeface="Arial"/>
                <a:cs typeface="Arial"/>
              </a:rPr>
              <a:t>добавляют </a:t>
            </a:r>
            <a:r>
              <a:rPr lang="ru-RU" sz="2800" dirty="0">
                <a:solidFill>
                  <a:prstClr val="black"/>
                </a:solidFill>
                <a:latin typeface="Arial"/>
                <a:cs typeface="Arial"/>
              </a:rPr>
              <a:t>окончания </a:t>
            </a:r>
            <a:r>
              <a:rPr lang="ru-RU" sz="2800" spc="-5" dirty="0">
                <a:solidFill>
                  <a:prstClr val="black"/>
                </a:solidFill>
                <a:latin typeface="Arial"/>
                <a:cs typeface="Arial"/>
              </a:rPr>
              <a:t>или не </a:t>
            </a:r>
            <a:r>
              <a:rPr lang="ru-RU" sz="2800" spc="-20" dirty="0">
                <a:solidFill>
                  <a:prstClr val="black"/>
                </a:solidFill>
                <a:latin typeface="Arial"/>
                <a:cs typeface="Arial"/>
              </a:rPr>
              <a:t>дочитывают</a:t>
            </a:r>
            <a:r>
              <a:rPr lang="ru-RU" sz="2800" spc="65" dirty="0">
                <a:solidFill>
                  <a:prstClr val="black"/>
                </a:solidFill>
                <a:latin typeface="Arial"/>
                <a:cs typeface="Arial"/>
              </a:rPr>
              <a:t> </a:t>
            </a:r>
            <a:r>
              <a:rPr lang="ru-RU" sz="2800" spc="-5" dirty="0">
                <a:solidFill>
                  <a:prstClr val="black"/>
                </a:solidFill>
                <a:latin typeface="Arial"/>
                <a:cs typeface="Arial"/>
              </a:rPr>
              <a:t>их;</a:t>
            </a:r>
            <a:endParaRPr lang="ru-RU" sz="2800" dirty="0">
              <a:solidFill>
                <a:prstClr val="black"/>
              </a:solidFill>
              <a:latin typeface="Arial"/>
              <a:cs typeface="Arial"/>
            </a:endParaRPr>
          </a:p>
          <a:p>
            <a:pPr marL="356235" lvl="0" indent="-343535" defTabSz="914400">
              <a:spcBef>
                <a:spcPts val="0"/>
              </a:spcBef>
              <a:buClrTx/>
              <a:buFontTx/>
              <a:buChar char="•"/>
              <a:tabLst>
                <a:tab pos="356235" algn="l"/>
                <a:tab pos="356870" algn="l"/>
              </a:tabLst>
            </a:pPr>
            <a:r>
              <a:rPr lang="ru-RU" sz="2800" spc="-25" dirty="0">
                <a:solidFill>
                  <a:prstClr val="black"/>
                </a:solidFill>
                <a:latin typeface="Arial"/>
                <a:cs typeface="Arial"/>
              </a:rPr>
              <a:t>добавляют </a:t>
            </a:r>
            <a:r>
              <a:rPr lang="ru-RU" sz="2800" spc="-5" dirty="0">
                <a:solidFill>
                  <a:prstClr val="black"/>
                </a:solidFill>
                <a:latin typeface="Arial"/>
                <a:cs typeface="Arial"/>
              </a:rPr>
              <a:t>лишние </a:t>
            </a:r>
            <a:r>
              <a:rPr lang="ru-RU" sz="2800" spc="5" dirty="0">
                <a:solidFill>
                  <a:prstClr val="black"/>
                </a:solidFill>
                <a:latin typeface="Arial"/>
                <a:cs typeface="Arial"/>
              </a:rPr>
              <a:t>слоги </a:t>
            </a:r>
            <a:r>
              <a:rPr lang="ru-RU" sz="2800" spc="-5" dirty="0">
                <a:solidFill>
                  <a:prstClr val="black"/>
                </a:solidFill>
                <a:latin typeface="Arial"/>
                <a:cs typeface="Arial"/>
              </a:rPr>
              <a:t>в</a:t>
            </a:r>
            <a:r>
              <a:rPr lang="ru-RU" sz="2800" spc="25" dirty="0">
                <a:solidFill>
                  <a:prstClr val="black"/>
                </a:solidFill>
                <a:latin typeface="Arial"/>
                <a:cs typeface="Arial"/>
              </a:rPr>
              <a:t> </a:t>
            </a:r>
            <a:r>
              <a:rPr lang="ru-RU" sz="2800" dirty="0">
                <a:solidFill>
                  <a:prstClr val="black"/>
                </a:solidFill>
                <a:latin typeface="Arial"/>
                <a:cs typeface="Arial"/>
              </a:rPr>
              <a:t>словах;</a:t>
            </a:r>
          </a:p>
          <a:p>
            <a:pPr marL="356235" marR="116839" lvl="0" indent="-343535" defTabSz="914400">
              <a:spcBef>
                <a:spcPts val="0"/>
              </a:spcBef>
              <a:buClrTx/>
              <a:buFontTx/>
              <a:buChar char="•"/>
              <a:tabLst>
                <a:tab pos="356235" algn="l"/>
                <a:tab pos="356870" algn="l"/>
              </a:tabLst>
            </a:pPr>
            <a:r>
              <a:rPr lang="ru-RU" sz="2800" spc="-25" dirty="0">
                <a:solidFill>
                  <a:prstClr val="black"/>
                </a:solidFill>
                <a:latin typeface="Arial"/>
                <a:cs typeface="Arial"/>
              </a:rPr>
              <a:t>вставляют </a:t>
            </a:r>
            <a:r>
              <a:rPr lang="ru-RU" sz="2800" dirty="0">
                <a:solidFill>
                  <a:prstClr val="black"/>
                </a:solidFill>
                <a:latin typeface="Arial"/>
                <a:cs typeface="Arial"/>
              </a:rPr>
              <a:t>слова, </a:t>
            </a:r>
            <a:r>
              <a:rPr lang="ru-RU" sz="2800" spc="-15" dirty="0">
                <a:solidFill>
                  <a:prstClr val="black"/>
                </a:solidFill>
                <a:latin typeface="Arial"/>
                <a:cs typeface="Arial"/>
              </a:rPr>
              <a:t>которых </a:t>
            </a:r>
            <a:r>
              <a:rPr lang="ru-RU" sz="2800" spc="-5" dirty="0">
                <a:solidFill>
                  <a:prstClr val="black"/>
                </a:solidFill>
                <a:latin typeface="Arial"/>
                <a:cs typeface="Arial"/>
              </a:rPr>
              <a:t>в </a:t>
            </a:r>
            <a:r>
              <a:rPr lang="ru-RU" sz="2800" spc="-10" dirty="0">
                <a:solidFill>
                  <a:prstClr val="black"/>
                </a:solidFill>
                <a:latin typeface="Arial"/>
                <a:cs typeface="Arial"/>
              </a:rPr>
              <a:t>тексте </a:t>
            </a:r>
            <a:r>
              <a:rPr lang="ru-RU" sz="2800" spc="-105" dirty="0">
                <a:solidFill>
                  <a:prstClr val="black"/>
                </a:solidFill>
                <a:latin typeface="Arial"/>
                <a:cs typeface="Arial"/>
              </a:rPr>
              <a:t>нет, </a:t>
            </a:r>
            <a:r>
              <a:rPr lang="ru-RU" sz="2800" spc="-15" dirty="0">
                <a:solidFill>
                  <a:prstClr val="black"/>
                </a:solidFill>
                <a:latin typeface="Arial"/>
                <a:cs typeface="Arial"/>
              </a:rPr>
              <a:t>чаще  </a:t>
            </a:r>
            <a:r>
              <a:rPr lang="ru-RU" sz="2800" spc="-20" dirty="0">
                <a:solidFill>
                  <a:prstClr val="black"/>
                </a:solidFill>
                <a:latin typeface="Arial"/>
                <a:cs typeface="Arial"/>
              </a:rPr>
              <a:t>всего </a:t>
            </a:r>
            <a:r>
              <a:rPr lang="ru-RU" sz="2800" spc="-10" dirty="0">
                <a:solidFill>
                  <a:prstClr val="black"/>
                </a:solidFill>
                <a:latin typeface="Arial"/>
                <a:cs typeface="Arial"/>
              </a:rPr>
              <a:t>артикли </a:t>
            </a:r>
            <a:r>
              <a:rPr lang="ru-RU" sz="2800" spc="-5" dirty="0">
                <a:solidFill>
                  <a:prstClr val="black"/>
                </a:solidFill>
                <a:latin typeface="Arial"/>
                <a:cs typeface="Arial"/>
              </a:rPr>
              <a:t>и</a:t>
            </a:r>
            <a:r>
              <a:rPr lang="ru-RU" sz="2800" spc="30" dirty="0">
                <a:solidFill>
                  <a:prstClr val="black"/>
                </a:solidFill>
                <a:latin typeface="Arial"/>
                <a:cs typeface="Arial"/>
              </a:rPr>
              <a:t> </a:t>
            </a:r>
            <a:r>
              <a:rPr lang="ru-RU" sz="2800" spc="-10" dirty="0">
                <a:solidFill>
                  <a:prstClr val="black"/>
                </a:solidFill>
                <a:latin typeface="Arial"/>
                <a:cs typeface="Arial"/>
              </a:rPr>
              <a:t>предлоги;</a:t>
            </a:r>
            <a:endParaRPr lang="ru-RU" sz="2800" dirty="0">
              <a:solidFill>
                <a:prstClr val="black"/>
              </a:solidFill>
              <a:latin typeface="Arial"/>
              <a:cs typeface="Arial"/>
            </a:endParaRPr>
          </a:p>
          <a:p>
            <a:pPr marL="356235" lvl="0" indent="-343535" defTabSz="914400">
              <a:spcBef>
                <a:spcPts val="0"/>
              </a:spcBef>
              <a:buClrTx/>
              <a:buFontTx/>
              <a:buChar char="•"/>
              <a:tabLst>
                <a:tab pos="356235" algn="l"/>
                <a:tab pos="356870" algn="l"/>
              </a:tabLst>
            </a:pPr>
            <a:r>
              <a:rPr lang="ru-RU" sz="2800" spc="-5" dirty="0">
                <a:solidFill>
                  <a:prstClr val="black"/>
                </a:solidFill>
                <a:latin typeface="Arial"/>
                <a:cs typeface="Arial"/>
              </a:rPr>
              <a:t>не </a:t>
            </a:r>
            <a:r>
              <a:rPr lang="ru-RU" sz="2800" spc="-25" dirty="0">
                <a:solidFill>
                  <a:prstClr val="black"/>
                </a:solidFill>
                <a:latin typeface="Arial"/>
                <a:cs typeface="Arial"/>
              </a:rPr>
              <a:t>умеют читать </a:t>
            </a:r>
            <a:r>
              <a:rPr lang="ru-RU" sz="2800" spc="-20" dirty="0">
                <a:solidFill>
                  <a:prstClr val="black"/>
                </a:solidFill>
                <a:latin typeface="Arial"/>
                <a:cs typeface="Arial"/>
              </a:rPr>
              <a:t>даты </a:t>
            </a:r>
            <a:r>
              <a:rPr lang="ru-RU" sz="2800" spc="-5" dirty="0">
                <a:solidFill>
                  <a:prstClr val="black"/>
                </a:solidFill>
                <a:latin typeface="Arial"/>
                <a:cs typeface="Arial"/>
              </a:rPr>
              <a:t>и</a:t>
            </a:r>
            <a:r>
              <a:rPr lang="ru-RU" sz="2800" spc="95" dirty="0">
                <a:solidFill>
                  <a:prstClr val="black"/>
                </a:solidFill>
                <a:latin typeface="Arial"/>
                <a:cs typeface="Arial"/>
              </a:rPr>
              <a:t> </a:t>
            </a:r>
            <a:r>
              <a:rPr lang="ru-RU" sz="2800" spc="-5" dirty="0">
                <a:solidFill>
                  <a:prstClr val="black"/>
                </a:solidFill>
                <a:latin typeface="Arial"/>
                <a:cs typeface="Arial"/>
              </a:rPr>
              <a:t>цифры.</a:t>
            </a:r>
            <a:endParaRPr lang="ru-RU" sz="2800" dirty="0">
              <a:solidFill>
                <a:prstClr val="black"/>
              </a:solidFill>
              <a:latin typeface="Arial"/>
              <a:cs typeface="Arial"/>
            </a:endParaRPr>
          </a:p>
          <a:p>
            <a:endParaRPr lang="ru-RU" dirty="0"/>
          </a:p>
        </p:txBody>
      </p:sp>
    </p:spTree>
    <p:extLst>
      <p:ext uri="{BB962C8B-B14F-4D97-AF65-F5344CB8AC3E}">
        <p14:creationId xmlns:p14="http://schemas.microsoft.com/office/powerpoint/2010/main" val="3299813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t>Задание 2</a:t>
            </a:r>
            <a:r>
              <a:rPr lang="ru-RU" dirty="0"/>
              <a:t> (условный диалог-расспрос) – максимум 4 балла</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137543651"/>
              </p:ext>
            </p:extLst>
          </p:nvPr>
        </p:nvGraphicFramePr>
        <p:xfrm>
          <a:off x="2589213" y="2133600"/>
          <a:ext cx="8915400" cy="402844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endParaRPr lang="ru-RU" dirty="0"/>
                    </a:p>
                  </a:txBody>
                  <a:tcPr/>
                </a:tc>
                <a:tc>
                  <a:txBody>
                    <a:bodyPr/>
                    <a:lstStyle/>
                    <a:p>
                      <a:r>
                        <a:rPr lang="ru-RU" dirty="0" smtClean="0"/>
                        <a:t>1</a:t>
                      </a:r>
                      <a:endParaRPr lang="ru-RU" dirty="0"/>
                    </a:p>
                  </a:txBody>
                  <a:tcPr/>
                </a:tc>
                <a:tc>
                  <a:txBody>
                    <a:bodyPr/>
                    <a:lstStyle/>
                    <a:p>
                      <a:r>
                        <a:rPr lang="ru-RU" dirty="0" smtClean="0"/>
                        <a:t>0</a:t>
                      </a:r>
                      <a:endParaRPr lang="ru-RU" dirty="0"/>
                    </a:p>
                  </a:txBody>
                  <a:tcPr/>
                </a:tc>
              </a:tr>
              <a:tr h="370840">
                <a:tc>
                  <a:txBody>
                    <a:bodyPr/>
                    <a:lstStyle/>
                    <a:p>
                      <a:r>
                        <a:rPr lang="ru-RU" dirty="0" smtClean="0"/>
                        <a:t>Вопросы 1–4 </a:t>
                      </a:r>
                      <a:endParaRPr lang="ru-RU" dirty="0"/>
                    </a:p>
                  </a:txBody>
                  <a:tcPr/>
                </a:tc>
                <a:tc>
                  <a:txBody>
                    <a:bodyPr/>
                    <a:lstStyle/>
                    <a:p>
                      <a:r>
                        <a:rPr lang="ru-RU" dirty="0" smtClean="0"/>
                        <a:t>Вопрос по содержанию отвечает поставленной задаче, имеет правильную грамматическую форму прямого вопроса; возможные фонетические и лексические погрешности не затрудняют восприятия</a:t>
                      </a:r>
                      <a:endParaRPr lang="ru-RU" dirty="0"/>
                    </a:p>
                  </a:txBody>
                  <a:tcPr/>
                </a:tc>
                <a:tc>
                  <a:txBody>
                    <a:bodyPr/>
                    <a:lstStyle/>
                    <a:p>
                      <a:r>
                        <a:rPr lang="ru-RU" dirty="0" smtClean="0"/>
                        <a:t>Вопрос не задан, или заданный вопрос по содержанию не отвечает поставленной задаче И/ИЛИ не имеет правильной грамматической формы прямого вопроса, И/ИЛИ фонетические и лексические ошибки препятствуют коммуникации</a:t>
                      </a:r>
                      <a:endParaRPr lang="ru-RU" dirty="0"/>
                    </a:p>
                  </a:txBody>
                  <a:tcPr/>
                </a:tc>
              </a:tr>
            </a:tbl>
          </a:graphicData>
        </a:graphic>
      </p:graphicFrame>
    </p:spTree>
    <p:extLst>
      <p:ext uri="{BB962C8B-B14F-4D97-AF65-F5344CB8AC3E}">
        <p14:creationId xmlns:p14="http://schemas.microsoft.com/office/powerpoint/2010/main" val="1709223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2050" name="Picture 2" descr="http://urokangl.ru/wp-content/uploads/2019/01/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5618" y="0"/>
            <a:ext cx="7094839" cy="677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9441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203</TotalTime>
  <Words>1084</Words>
  <Application>Microsoft Office PowerPoint</Application>
  <PresentationFormat>Произвольный</PresentationFormat>
  <Paragraphs>122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Легкий дым</vt:lpstr>
      <vt:lpstr>Стратегии подготовки развёрнутых ответов заданий 1-3 устной части ЕГЭ по английскому языку. </vt:lpstr>
      <vt:lpstr>Спецификация КИМ. Распределение заданий экзаменационной работы по содержанию и видам проверяемых умений и навыков </vt:lpstr>
      <vt:lpstr>КИМ ЕГЭ – 2022 г. по английскому языку. Устная часть</vt:lpstr>
      <vt:lpstr>Презентация PowerPoint</vt:lpstr>
      <vt:lpstr>Задание 1 (чтение текста вслух) – максимум 1 балл</vt:lpstr>
      <vt:lpstr>Task 1. Imagine that you are preparing a project with your friend. You have found some interesting material for the presentation and you want to read this text to your friend. You have 1.5 minutes to read the text silently, then be ready to read it out aloud. You will not have more than 1.5 minutes to read it.</vt:lpstr>
      <vt:lpstr>Типичные ошибки учащихся при  выполнении задания 1:</vt:lpstr>
      <vt:lpstr>Задание 2 (условный диалог-расспрос) – максимум 4 балла</vt:lpstr>
      <vt:lpstr>Презентация PowerPoint</vt:lpstr>
      <vt:lpstr>ВАЖНО!</vt:lpstr>
      <vt:lpstr>ВАЖНО!!!</vt:lpstr>
      <vt:lpstr>Типичные ошибки учащихся при  выполнении задания 2</vt:lpstr>
      <vt:lpstr> TUITION/ ENTRANCE/  ADMISSION FEE  How much is the … fee?  What is the … fee?</vt:lpstr>
      <vt:lpstr>Презентация PowerPoint</vt:lpstr>
      <vt:lpstr>* Number of people in the group </vt:lpstr>
      <vt:lpstr>Презентация PowerPoint</vt:lpstr>
      <vt:lpstr>Cписок элементов содержания, обязательных к освоению на уровнях А1–А2, владение которыми должен продемонстрировать участник экзамена при выполнении задания 3</vt:lpstr>
      <vt:lpstr>Презентация PowerPoint</vt:lpstr>
      <vt:lpstr>Важно!</vt:lpstr>
      <vt:lpstr>Тренировка на тренажёре с записью и фиксацией времени – обязательна!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Oksana</dc:creator>
  <cp:lastModifiedBy>Екатерина Васильевна Петрасевич</cp:lastModifiedBy>
  <cp:revision>21</cp:revision>
  <dcterms:created xsi:type="dcterms:W3CDTF">2022-03-17T15:26:11Z</dcterms:created>
  <dcterms:modified xsi:type="dcterms:W3CDTF">2023-01-25T07:44:46Z</dcterms:modified>
</cp:coreProperties>
</file>