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sldIdLst>
    <p:sldId id="290" r:id="rId2"/>
    <p:sldId id="276" r:id="rId3"/>
    <p:sldId id="278" r:id="rId4"/>
    <p:sldId id="280" r:id="rId5"/>
    <p:sldId id="281" r:id="rId6"/>
    <p:sldId id="282" r:id="rId7"/>
    <p:sldId id="283" r:id="rId8"/>
    <p:sldId id="284" r:id="rId9"/>
    <p:sldId id="277" r:id="rId10"/>
    <p:sldId id="285" r:id="rId11"/>
    <p:sldId id="286" r:id="rId12"/>
    <p:sldId id="287" r:id="rId13"/>
    <p:sldId id="288" r:id="rId14"/>
    <p:sldId id="28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2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petrasevich_ev\&#1056;&#1072;&#1073;&#1086;&#1095;&#1080;&#1081;%20&#1089;&#1090;&#1086;&#1083;\&#1045;.&#1042;.&#1055;&#1077;&#1090;&#1088;&#1072;&#1089;&#1077;&#1074;&#1080;&#1095;\&#1045;&#1043;&#1069;%20&#1043;&#1048;&#1040;%202013,%202014\&#1088;&#1077;&#1079;&#1091;&#1083;&#1100;&#1090;&#1072;&#1090;&#1099;%20&#1045;&#1043;&#1069;%202014%20&#1056;.&#1071;.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petrasevich_ev\&#1056;&#1072;&#1073;&#1086;&#1095;&#1080;&#1081;%20&#1089;&#1090;&#1086;&#1083;\&#1045;.&#1042;.&#1055;&#1077;&#1090;&#1088;&#1072;&#1089;&#1077;&#1074;&#1080;&#1095;\&#1045;&#1043;&#1069;%20&#1043;&#1048;&#1040;%202013,%202014\&#1088;&#1077;&#1079;&#1091;&#1083;&#1100;&#1090;&#1072;&#1090;&#1099;%20&#1045;&#1043;&#1069;%202014%20&#1056;.&#1071;.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petrasevich_ev\&#1056;&#1072;&#1073;&#1086;&#1095;&#1080;&#1081;%20&#1089;&#1090;&#1086;&#1083;\&#1045;.&#1042;.&#1055;&#1077;&#1090;&#1088;&#1072;&#1089;&#1077;&#1074;&#1080;&#1095;\&#1045;&#1043;&#1069;%20&#1043;&#1048;&#1040;%202013,%202014\&#1088;&#1077;&#1079;&#1091;&#1083;&#1100;&#1090;&#1072;&#1090;&#1099;%20&#1045;&#1043;&#1069;%202014%20&#1056;.&#1071;.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6.3375209329261523E-2"/>
          <c:y val="3.1154032854444475E-2"/>
          <c:w val="0.85660354524297644"/>
          <c:h val="0.87770359589771252"/>
        </c:manualLayout>
      </c:layout>
      <c:barChart>
        <c:barDir val="col"/>
        <c:grouping val="clustered"/>
        <c:ser>
          <c:idx val="0"/>
          <c:order val="0"/>
          <c:tx>
            <c:v>2012 год</c:v>
          </c:tx>
          <c:cat>
            <c:strRef>
              <c:f>Лист2!$N$3:$N$32</c:f>
              <c:strCache>
                <c:ptCount val="30"/>
                <c:pt idx="0">
                  <c:v>А1</c:v>
                </c:pt>
                <c:pt idx="1">
                  <c:v>А2</c:v>
                </c:pt>
                <c:pt idx="2">
                  <c:v>А3</c:v>
                </c:pt>
                <c:pt idx="3">
                  <c:v>А4</c:v>
                </c:pt>
                <c:pt idx="4">
                  <c:v>А5</c:v>
                </c:pt>
                <c:pt idx="5">
                  <c:v>А6</c:v>
                </c:pt>
                <c:pt idx="6">
                  <c:v>А7</c:v>
                </c:pt>
                <c:pt idx="7">
                  <c:v>А8</c:v>
                </c:pt>
                <c:pt idx="8">
                  <c:v>А9</c:v>
                </c:pt>
                <c:pt idx="9">
                  <c:v>А10</c:v>
                </c:pt>
                <c:pt idx="10">
                  <c:v>А11</c:v>
                </c:pt>
                <c:pt idx="11">
                  <c:v>А12</c:v>
                </c:pt>
                <c:pt idx="12">
                  <c:v>А13</c:v>
                </c:pt>
                <c:pt idx="13">
                  <c:v>А14</c:v>
                </c:pt>
                <c:pt idx="14">
                  <c:v>А15</c:v>
                </c:pt>
                <c:pt idx="15">
                  <c:v>А16</c:v>
                </c:pt>
                <c:pt idx="16">
                  <c:v>А17</c:v>
                </c:pt>
                <c:pt idx="17">
                  <c:v>А18</c:v>
                </c:pt>
                <c:pt idx="18">
                  <c:v>А19</c:v>
                </c:pt>
                <c:pt idx="19">
                  <c:v>А 20</c:v>
                </c:pt>
                <c:pt idx="20">
                  <c:v>А21</c:v>
                </c:pt>
                <c:pt idx="21">
                  <c:v>А22</c:v>
                </c:pt>
                <c:pt idx="22">
                  <c:v>А 23</c:v>
                </c:pt>
                <c:pt idx="23">
                  <c:v>А24</c:v>
                </c:pt>
                <c:pt idx="24">
                  <c:v>А25</c:v>
                </c:pt>
                <c:pt idx="25">
                  <c:v>А26</c:v>
                </c:pt>
                <c:pt idx="26">
                  <c:v>А27</c:v>
                </c:pt>
                <c:pt idx="27">
                  <c:v>А28</c:v>
                </c:pt>
                <c:pt idx="28">
                  <c:v>А29</c:v>
                </c:pt>
                <c:pt idx="29">
                  <c:v>А30</c:v>
                </c:pt>
              </c:strCache>
            </c:strRef>
          </c:cat>
          <c:val>
            <c:numRef>
              <c:f>Лист2!$O$3:$O$32</c:f>
              <c:numCache>
                <c:formatCode>0%</c:formatCode>
                <c:ptCount val="30"/>
                <c:pt idx="0">
                  <c:v>0.74000000000000066</c:v>
                </c:pt>
                <c:pt idx="1">
                  <c:v>0.74000000000000066</c:v>
                </c:pt>
                <c:pt idx="2">
                  <c:v>0.84000000000000064</c:v>
                </c:pt>
                <c:pt idx="3">
                  <c:v>0.72000000000000064</c:v>
                </c:pt>
                <c:pt idx="4">
                  <c:v>0.64000000000000079</c:v>
                </c:pt>
                <c:pt idx="5">
                  <c:v>0.74000000000000066</c:v>
                </c:pt>
                <c:pt idx="6">
                  <c:v>0.92</c:v>
                </c:pt>
                <c:pt idx="7">
                  <c:v>0.91</c:v>
                </c:pt>
                <c:pt idx="8">
                  <c:v>0.5</c:v>
                </c:pt>
                <c:pt idx="9">
                  <c:v>0.62000000000000066</c:v>
                </c:pt>
                <c:pt idx="10">
                  <c:v>0.60000000000000064</c:v>
                </c:pt>
                <c:pt idx="11">
                  <c:v>0.81</c:v>
                </c:pt>
                <c:pt idx="12">
                  <c:v>0.68000000000000083</c:v>
                </c:pt>
                <c:pt idx="13">
                  <c:v>0.72000000000000064</c:v>
                </c:pt>
                <c:pt idx="14">
                  <c:v>0.71000000000000063</c:v>
                </c:pt>
                <c:pt idx="15">
                  <c:v>0.64000000000000079</c:v>
                </c:pt>
                <c:pt idx="16">
                  <c:v>0.82000000000000062</c:v>
                </c:pt>
                <c:pt idx="17">
                  <c:v>0.68000000000000083</c:v>
                </c:pt>
                <c:pt idx="18">
                  <c:v>0.63000000000000078</c:v>
                </c:pt>
                <c:pt idx="19">
                  <c:v>0.76000000000000079</c:v>
                </c:pt>
                <c:pt idx="20">
                  <c:v>0.74000000000000066</c:v>
                </c:pt>
                <c:pt idx="21">
                  <c:v>0.75000000000000078</c:v>
                </c:pt>
                <c:pt idx="22">
                  <c:v>0.68000000000000083</c:v>
                </c:pt>
                <c:pt idx="23">
                  <c:v>0.84000000000000064</c:v>
                </c:pt>
                <c:pt idx="24">
                  <c:v>0.73000000000000065</c:v>
                </c:pt>
                <c:pt idx="25">
                  <c:v>0.65000000000000091</c:v>
                </c:pt>
                <c:pt idx="26">
                  <c:v>0.83000000000000063</c:v>
                </c:pt>
                <c:pt idx="27">
                  <c:v>0.83000000000000063</c:v>
                </c:pt>
                <c:pt idx="28">
                  <c:v>0.70000000000000062</c:v>
                </c:pt>
                <c:pt idx="29">
                  <c:v>0.65000000000000091</c:v>
                </c:pt>
              </c:numCache>
            </c:numRef>
          </c:val>
        </c:ser>
        <c:ser>
          <c:idx val="1"/>
          <c:order val="1"/>
          <c:tx>
            <c:v>2013 год</c:v>
          </c:tx>
          <c:cat>
            <c:strRef>
              <c:f>Лист2!$N$3:$N$32</c:f>
              <c:strCache>
                <c:ptCount val="30"/>
                <c:pt idx="0">
                  <c:v>А1</c:v>
                </c:pt>
                <c:pt idx="1">
                  <c:v>А2</c:v>
                </c:pt>
                <c:pt idx="2">
                  <c:v>А3</c:v>
                </c:pt>
                <c:pt idx="3">
                  <c:v>А4</c:v>
                </c:pt>
                <c:pt idx="4">
                  <c:v>А5</c:v>
                </c:pt>
                <c:pt idx="5">
                  <c:v>А6</c:v>
                </c:pt>
                <c:pt idx="6">
                  <c:v>А7</c:v>
                </c:pt>
                <c:pt idx="7">
                  <c:v>А8</c:v>
                </c:pt>
                <c:pt idx="8">
                  <c:v>А9</c:v>
                </c:pt>
                <c:pt idx="9">
                  <c:v>А10</c:v>
                </c:pt>
                <c:pt idx="10">
                  <c:v>А11</c:v>
                </c:pt>
                <c:pt idx="11">
                  <c:v>А12</c:v>
                </c:pt>
                <c:pt idx="12">
                  <c:v>А13</c:v>
                </c:pt>
                <c:pt idx="13">
                  <c:v>А14</c:v>
                </c:pt>
                <c:pt idx="14">
                  <c:v>А15</c:v>
                </c:pt>
                <c:pt idx="15">
                  <c:v>А16</c:v>
                </c:pt>
                <c:pt idx="16">
                  <c:v>А17</c:v>
                </c:pt>
                <c:pt idx="17">
                  <c:v>А18</c:v>
                </c:pt>
                <c:pt idx="18">
                  <c:v>А19</c:v>
                </c:pt>
                <c:pt idx="19">
                  <c:v>А 20</c:v>
                </c:pt>
                <c:pt idx="20">
                  <c:v>А21</c:v>
                </c:pt>
                <c:pt idx="21">
                  <c:v>А22</c:v>
                </c:pt>
                <c:pt idx="22">
                  <c:v>А 23</c:v>
                </c:pt>
                <c:pt idx="23">
                  <c:v>А24</c:v>
                </c:pt>
                <c:pt idx="24">
                  <c:v>А25</c:v>
                </c:pt>
                <c:pt idx="25">
                  <c:v>А26</c:v>
                </c:pt>
                <c:pt idx="26">
                  <c:v>А27</c:v>
                </c:pt>
                <c:pt idx="27">
                  <c:v>А28</c:v>
                </c:pt>
                <c:pt idx="28">
                  <c:v>А29</c:v>
                </c:pt>
                <c:pt idx="29">
                  <c:v>А30</c:v>
                </c:pt>
              </c:strCache>
            </c:strRef>
          </c:cat>
          <c:val>
            <c:numRef>
              <c:f>Лист2!$P$3:$P$32</c:f>
              <c:numCache>
                <c:formatCode>0%</c:formatCode>
                <c:ptCount val="30"/>
                <c:pt idx="0">
                  <c:v>0.84000000000000064</c:v>
                </c:pt>
                <c:pt idx="1">
                  <c:v>0.82000000000000062</c:v>
                </c:pt>
                <c:pt idx="2">
                  <c:v>0.69000000000000083</c:v>
                </c:pt>
                <c:pt idx="3">
                  <c:v>0.74000000000000066</c:v>
                </c:pt>
                <c:pt idx="4">
                  <c:v>0.63000000000000078</c:v>
                </c:pt>
                <c:pt idx="5">
                  <c:v>0.86000000000000065</c:v>
                </c:pt>
                <c:pt idx="6">
                  <c:v>0.88000000000000056</c:v>
                </c:pt>
                <c:pt idx="7">
                  <c:v>0.9</c:v>
                </c:pt>
                <c:pt idx="8">
                  <c:v>0.73000000000000065</c:v>
                </c:pt>
                <c:pt idx="9">
                  <c:v>0.67000000000000093</c:v>
                </c:pt>
                <c:pt idx="10">
                  <c:v>0.56999999999999995</c:v>
                </c:pt>
                <c:pt idx="11">
                  <c:v>0.84000000000000064</c:v>
                </c:pt>
                <c:pt idx="12">
                  <c:v>0.65000000000000091</c:v>
                </c:pt>
                <c:pt idx="13">
                  <c:v>0.75000000000000078</c:v>
                </c:pt>
                <c:pt idx="14">
                  <c:v>0.78</c:v>
                </c:pt>
                <c:pt idx="15">
                  <c:v>0.8</c:v>
                </c:pt>
                <c:pt idx="16">
                  <c:v>0.82000000000000062</c:v>
                </c:pt>
                <c:pt idx="17">
                  <c:v>0.76000000000000079</c:v>
                </c:pt>
                <c:pt idx="18">
                  <c:v>0.70000000000000062</c:v>
                </c:pt>
                <c:pt idx="19">
                  <c:v>0.81</c:v>
                </c:pt>
                <c:pt idx="20">
                  <c:v>0.8</c:v>
                </c:pt>
                <c:pt idx="21">
                  <c:v>0.70000000000000062</c:v>
                </c:pt>
                <c:pt idx="22">
                  <c:v>0.71000000000000063</c:v>
                </c:pt>
                <c:pt idx="23">
                  <c:v>0.8</c:v>
                </c:pt>
                <c:pt idx="24">
                  <c:v>0.74000000000000066</c:v>
                </c:pt>
                <c:pt idx="25">
                  <c:v>0.66000000000000092</c:v>
                </c:pt>
                <c:pt idx="26">
                  <c:v>0.87000000000000066</c:v>
                </c:pt>
                <c:pt idx="27">
                  <c:v>0.91</c:v>
                </c:pt>
                <c:pt idx="28">
                  <c:v>0.78</c:v>
                </c:pt>
                <c:pt idx="29">
                  <c:v>0.61000000000000065</c:v>
                </c:pt>
              </c:numCache>
            </c:numRef>
          </c:val>
        </c:ser>
        <c:ser>
          <c:idx val="2"/>
          <c:order val="2"/>
          <c:tx>
            <c:v>2014 год</c:v>
          </c:tx>
          <c:cat>
            <c:strRef>
              <c:f>Лист2!$N$3:$N$32</c:f>
              <c:strCache>
                <c:ptCount val="30"/>
                <c:pt idx="0">
                  <c:v>А1</c:v>
                </c:pt>
                <c:pt idx="1">
                  <c:v>А2</c:v>
                </c:pt>
                <c:pt idx="2">
                  <c:v>А3</c:v>
                </c:pt>
                <c:pt idx="3">
                  <c:v>А4</c:v>
                </c:pt>
                <c:pt idx="4">
                  <c:v>А5</c:v>
                </c:pt>
                <c:pt idx="5">
                  <c:v>А6</c:v>
                </c:pt>
                <c:pt idx="6">
                  <c:v>А7</c:v>
                </c:pt>
                <c:pt idx="7">
                  <c:v>А8</c:v>
                </c:pt>
                <c:pt idx="8">
                  <c:v>А9</c:v>
                </c:pt>
                <c:pt idx="9">
                  <c:v>А10</c:v>
                </c:pt>
                <c:pt idx="10">
                  <c:v>А11</c:v>
                </c:pt>
                <c:pt idx="11">
                  <c:v>А12</c:v>
                </c:pt>
                <c:pt idx="12">
                  <c:v>А13</c:v>
                </c:pt>
                <c:pt idx="13">
                  <c:v>А14</c:v>
                </c:pt>
                <c:pt idx="14">
                  <c:v>А15</c:v>
                </c:pt>
                <c:pt idx="15">
                  <c:v>А16</c:v>
                </c:pt>
                <c:pt idx="16">
                  <c:v>А17</c:v>
                </c:pt>
                <c:pt idx="17">
                  <c:v>А18</c:v>
                </c:pt>
                <c:pt idx="18">
                  <c:v>А19</c:v>
                </c:pt>
                <c:pt idx="19">
                  <c:v>А 20</c:v>
                </c:pt>
                <c:pt idx="20">
                  <c:v>А21</c:v>
                </c:pt>
                <c:pt idx="21">
                  <c:v>А22</c:v>
                </c:pt>
                <c:pt idx="22">
                  <c:v>А 23</c:v>
                </c:pt>
                <c:pt idx="23">
                  <c:v>А24</c:v>
                </c:pt>
                <c:pt idx="24">
                  <c:v>А25</c:v>
                </c:pt>
                <c:pt idx="25">
                  <c:v>А26</c:v>
                </c:pt>
                <c:pt idx="26">
                  <c:v>А27</c:v>
                </c:pt>
                <c:pt idx="27">
                  <c:v>А28</c:v>
                </c:pt>
                <c:pt idx="28">
                  <c:v>А29</c:v>
                </c:pt>
                <c:pt idx="29">
                  <c:v>А30</c:v>
                </c:pt>
              </c:strCache>
            </c:strRef>
          </c:cat>
          <c:val>
            <c:numRef>
              <c:f>Лист2!$Q$3:$Q$32</c:f>
              <c:numCache>
                <c:formatCode>0%</c:formatCode>
                <c:ptCount val="30"/>
                <c:pt idx="0">
                  <c:v>0.66000000000000092</c:v>
                </c:pt>
                <c:pt idx="1">
                  <c:v>0.81</c:v>
                </c:pt>
                <c:pt idx="2">
                  <c:v>0.86000000000000065</c:v>
                </c:pt>
                <c:pt idx="3">
                  <c:v>0.65000000000000091</c:v>
                </c:pt>
                <c:pt idx="4">
                  <c:v>0.64000000000000079</c:v>
                </c:pt>
                <c:pt idx="5">
                  <c:v>0.88000000000000056</c:v>
                </c:pt>
                <c:pt idx="6">
                  <c:v>0.82000000000000062</c:v>
                </c:pt>
                <c:pt idx="7">
                  <c:v>0.93</c:v>
                </c:pt>
                <c:pt idx="8">
                  <c:v>0.68000000000000083</c:v>
                </c:pt>
                <c:pt idx="9">
                  <c:v>0.75000000000000078</c:v>
                </c:pt>
                <c:pt idx="10">
                  <c:v>0.72000000000000064</c:v>
                </c:pt>
                <c:pt idx="11">
                  <c:v>0.93</c:v>
                </c:pt>
                <c:pt idx="12">
                  <c:v>0.73000000000000065</c:v>
                </c:pt>
                <c:pt idx="13">
                  <c:v>0.77000000000000013</c:v>
                </c:pt>
                <c:pt idx="14">
                  <c:v>0.76000000000000079</c:v>
                </c:pt>
                <c:pt idx="15">
                  <c:v>0.75000000000000078</c:v>
                </c:pt>
                <c:pt idx="16">
                  <c:v>0.67000000000000093</c:v>
                </c:pt>
                <c:pt idx="17">
                  <c:v>0.63000000000000078</c:v>
                </c:pt>
                <c:pt idx="18">
                  <c:v>0.74000000000000066</c:v>
                </c:pt>
                <c:pt idx="19">
                  <c:v>0.81</c:v>
                </c:pt>
                <c:pt idx="20">
                  <c:v>0.81</c:v>
                </c:pt>
                <c:pt idx="21">
                  <c:v>0.59000000000000052</c:v>
                </c:pt>
                <c:pt idx="22">
                  <c:v>0.75000000000000078</c:v>
                </c:pt>
                <c:pt idx="23">
                  <c:v>0.82000000000000062</c:v>
                </c:pt>
                <c:pt idx="24">
                  <c:v>0.75000000000000078</c:v>
                </c:pt>
                <c:pt idx="25">
                  <c:v>0.68000000000000083</c:v>
                </c:pt>
                <c:pt idx="26">
                  <c:v>0.8</c:v>
                </c:pt>
                <c:pt idx="27">
                  <c:v>0.89000000000000079</c:v>
                </c:pt>
                <c:pt idx="28">
                  <c:v>0.73000000000000065</c:v>
                </c:pt>
                <c:pt idx="29">
                  <c:v>0.59000000000000052</c:v>
                </c:pt>
              </c:numCache>
            </c:numRef>
          </c:val>
        </c:ser>
        <c:axId val="41110912"/>
        <c:axId val="42542208"/>
      </c:barChart>
      <c:catAx>
        <c:axId val="41110912"/>
        <c:scaling>
          <c:orientation val="minMax"/>
        </c:scaling>
        <c:axPos val="b"/>
        <c:tickLblPos val="nextTo"/>
        <c:crossAx val="42542208"/>
        <c:crosses val="autoZero"/>
        <c:auto val="1"/>
        <c:lblAlgn val="ctr"/>
        <c:lblOffset val="100"/>
      </c:catAx>
      <c:valAx>
        <c:axId val="42542208"/>
        <c:scaling>
          <c:orientation val="minMax"/>
        </c:scaling>
        <c:axPos val="l"/>
        <c:majorGridlines/>
        <c:numFmt formatCode="0%" sourceLinked="1"/>
        <c:tickLblPos val="nextTo"/>
        <c:crossAx val="41110912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0.10434951881014835"/>
          <c:y val="5.1400554097404488E-2"/>
          <c:w val="0.74611023622047656"/>
          <c:h val="0.79822506561679785"/>
        </c:manualLayout>
      </c:layout>
      <c:barChart>
        <c:barDir val="col"/>
        <c:grouping val="clustered"/>
        <c:ser>
          <c:idx val="0"/>
          <c:order val="0"/>
          <c:tx>
            <c:v>2012 год</c:v>
          </c:tx>
          <c:cat>
            <c:strRef>
              <c:f>Лист2!$C$3:$C$9</c:f>
              <c:strCache>
                <c:ptCount val="7"/>
                <c:pt idx="0">
                  <c:v>В1</c:v>
                </c:pt>
                <c:pt idx="1">
                  <c:v>В2</c:v>
                </c:pt>
                <c:pt idx="2">
                  <c:v>В3</c:v>
                </c:pt>
                <c:pt idx="3">
                  <c:v>В4</c:v>
                </c:pt>
                <c:pt idx="4">
                  <c:v>В5</c:v>
                </c:pt>
                <c:pt idx="5">
                  <c:v>В6</c:v>
                </c:pt>
                <c:pt idx="6">
                  <c:v>В7</c:v>
                </c:pt>
              </c:strCache>
            </c:strRef>
          </c:cat>
          <c:val>
            <c:numRef>
              <c:f>Лист2!$D$3:$D$9</c:f>
              <c:numCache>
                <c:formatCode>0%</c:formatCode>
                <c:ptCount val="7"/>
                <c:pt idx="0">
                  <c:v>0.60000000000000064</c:v>
                </c:pt>
                <c:pt idx="1">
                  <c:v>0.46</c:v>
                </c:pt>
                <c:pt idx="2">
                  <c:v>0.53</c:v>
                </c:pt>
                <c:pt idx="3">
                  <c:v>0.42000000000000032</c:v>
                </c:pt>
                <c:pt idx="4">
                  <c:v>0.44</c:v>
                </c:pt>
                <c:pt idx="5">
                  <c:v>0.46</c:v>
                </c:pt>
                <c:pt idx="6">
                  <c:v>0.55000000000000004</c:v>
                </c:pt>
              </c:numCache>
            </c:numRef>
          </c:val>
        </c:ser>
        <c:ser>
          <c:idx val="1"/>
          <c:order val="1"/>
          <c:tx>
            <c:v>2013 год</c:v>
          </c:tx>
          <c:cat>
            <c:strRef>
              <c:f>Лист2!$C$3:$C$9</c:f>
              <c:strCache>
                <c:ptCount val="7"/>
                <c:pt idx="0">
                  <c:v>В1</c:v>
                </c:pt>
                <c:pt idx="1">
                  <c:v>В2</c:v>
                </c:pt>
                <c:pt idx="2">
                  <c:v>В3</c:v>
                </c:pt>
                <c:pt idx="3">
                  <c:v>В4</c:v>
                </c:pt>
                <c:pt idx="4">
                  <c:v>В5</c:v>
                </c:pt>
                <c:pt idx="5">
                  <c:v>В6</c:v>
                </c:pt>
                <c:pt idx="6">
                  <c:v>В7</c:v>
                </c:pt>
              </c:strCache>
            </c:strRef>
          </c:cat>
          <c:val>
            <c:numRef>
              <c:f>Лист2!$E$3:$E$9</c:f>
              <c:numCache>
                <c:formatCode>0%</c:formatCode>
                <c:ptCount val="7"/>
                <c:pt idx="0">
                  <c:v>0.79</c:v>
                </c:pt>
                <c:pt idx="1">
                  <c:v>0.59</c:v>
                </c:pt>
                <c:pt idx="2">
                  <c:v>0.74000000000000066</c:v>
                </c:pt>
                <c:pt idx="3">
                  <c:v>0.60000000000000064</c:v>
                </c:pt>
                <c:pt idx="4">
                  <c:v>0.51</c:v>
                </c:pt>
                <c:pt idx="5">
                  <c:v>0.56000000000000005</c:v>
                </c:pt>
                <c:pt idx="6">
                  <c:v>0.75000000000000078</c:v>
                </c:pt>
              </c:numCache>
            </c:numRef>
          </c:val>
        </c:ser>
        <c:ser>
          <c:idx val="2"/>
          <c:order val="2"/>
          <c:tx>
            <c:v>2014 год</c:v>
          </c:tx>
          <c:cat>
            <c:strRef>
              <c:f>Лист2!$C$3:$C$9</c:f>
              <c:strCache>
                <c:ptCount val="7"/>
                <c:pt idx="0">
                  <c:v>В1</c:v>
                </c:pt>
                <c:pt idx="1">
                  <c:v>В2</c:v>
                </c:pt>
                <c:pt idx="2">
                  <c:v>В3</c:v>
                </c:pt>
                <c:pt idx="3">
                  <c:v>В4</c:v>
                </c:pt>
                <c:pt idx="4">
                  <c:v>В5</c:v>
                </c:pt>
                <c:pt idx="5">
                  <c:v>В6</c:v>
                </c:pt>
                <c:pt idx="6">
                  <c:v>В7</c:v>
                </c:pt>
              </c:strCache>
            </c:strRef>
          </c:cat>
          <c:val>
            <c:numRef>
              <c:f>Лист2!$F$3:$F$9</c:f>
              <c:numCache>
                <c:formatCode>0%</c:formatCode>
                <c:ptCount val="7"/>
                <c:pt idx="0">
                  <c:v>0.61000000000000065</c:v>
                </c:pt>
                <c:pt idx="1">
                  <c:v>0.48000000000000032</c:v>
                </c:pt>
                <c:pt idx="2">
                  <c:v>0.69000000000000061</c:v>
                </c:pt>
                <c:pt idx="3">
                  <c:v>0.49000000000000032</c:v>
                </c:pt>
                <c:pt idx="4">
                  <c:v>0.44</c:v>
                </c:pt>
                <c:pt idx="5">
                  <c:v>0.55000000000000004</c:v>
                </c:pt>
                <c:pt idx="6">
                  <c:v>0.62000000000000066</c:v>
                </c:pt>
              </c:numCache>
            </c:numRef>
          </c:val>
        </c:ser>
        <c:axId val="42554112"/>
        <c:axId val="42555648"/>
      </c:barChart>
      <c:catAx>
        <c:axId val="42554112"/>
        <c:scaling>
          <c:orientation val="minMax"/>
        </c:scaling>
        <c:axPos val="b"/>
        <c:tickLblPos val="nextTo"/>
        <c:crossAx val="42555648"/>
        <c:crosses val="autoZero"/>
        <c:auto val="1"/>
        <c:lblAlgn val="ctr"/>
        <c:lblOffset val="100"/>
      </c:catAx>
      <c:valAx>
        <c:axId val="42555648"/>
        <c:scaling>
          <c:orientation val="minMax"/>
        </c:scaling>
        <c:axPos val="l"/>
        <c:majorGridlines/>
        <c:numFmt formatCode="0%" sourceLinked="1"/>
        <c:tickLblPos val="nextTo"/>
        <c:crossAx val="4255411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5879308836395463"/>
          <c:y val="0.37442403032954413"/>
          <c:w val="0.13842913385826852"/>
          <c:h val="0.25115157480314959"/>
        </c:manualLayout>
      </c:layout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5.8079979585885066E-2"/>
          <c:y val="3.957213083712794E-2"/>
          <c:w val="0.82489148925828804"/>
          <c:h val="0.87770359589771252"/>
        </c:manualLayout>
      </c:layout>
      <c:barChart>
        <c:barDir val="col"/>
        <c:grouping val="clustered"/>
        <c:ser>
          <c:idx val="0"/>
          <c:order val="0"/>
          <c:tx>
            <c:v>2012 год</c:v>
          </c:tx>
          <c:cat>
            <c:strRef>
              <c:f>Лист2!$M$36:$M$47</c:f>
              <c:strCache>
                <c:ptCount val="12"/>
                <c:pt idx="0">
                  <c:v>К1</c:v>
                </c:pt>
                <c:pt idx="1">
                  <c:v>К2</c:v>
                </c:pt>
                <c:pt idx="2">
                  <c:v>К3</c:v>
                </c:pt>
                <c:pt idx="3">
                  <c:v>К4</c:v>
                </c:pt>
                <c:pt idx="4">
                  <c:v>К5</c:v>
                </c:pt>
                <c:pt idx="5">
                  <c:v>К6</c:v>
                </c:pt>
                <c:pt idx="6">
                  <c:v>К7</c:v>
                </c:pt>
                <c:pt idx="7">
                  <c:v>К8</c:v>
                </c:pt>
                <c:pt idx="8">
                  <c:v>К9</c:v>
                </c:pt>
                <c:pt idx="9">
                  <c:v>К10</c:v>
                </c:pt>
                <c:pt idx="10">
                  <c:v>К11</c:v>
                </c:pt>
                <c:pt idx="11">
                  <c:v>К12</c:v>
                </c:pt>
              </c:strCache>
            </c:strRef>
          </c:cat>
          <c:val>
            <c:numRef>
              <c:f>Лист2!$N$36:$N$47</c:f>
              <c:numCache>
                <c:formatCode>0%</c:formatCode>
                <c:ptCount val="12"/>
                <c:pt idx="0">
                  <c:v>0.84000000000000064</c:v>
                </c:pt>
                <c:pt idx="1">
                  <c:v>0.81</c:v>
                </c:pt>
                <c:pt idx="2">
                  <c:v>0.84000000000000064</c:v>
                </c:pt>
                <c:pt idx="3">
                  <c:v>0.77000000000000079</c:v>
                </c:pt>
                <c:pt idx="4">
                  <c:v>0.92</c:v>
                </c:pt>
                <c:pt idx="5">
                  <c:v>0.91</c:v>
                </c:pt>
                <c:pt idx="6">
                  <c:v>0.78</c:v>
                </c:pt>
                <c:pt idx="7">
                  <c:v>0.73000000000000065</c:v>
                </c:pt>
                <c:pt idx="8">
                  <c:v>0.88</c:v>
                </c:pt>
                <c:pt idx="9">
                  <c:v>0.87000000000000066</c:v>
                </c:pt>
                <c:pt idx="10">
                  <c:v>0.95000000000000062</c:v>
                </c:pt>
                <c:pt idx="11">
                  <c:v>0.91</c:v>
                </c:pt>
              </c:numCache>
            </c:numRef>
          </c:val>
        </c:ser>
        <c:ser>
          <c:idx val="1"/>
          <c:order val="1"/>
          <c:tx>
            <c:v>2013 год</c:v>
          </c:tx>
          <c:cat>
            <c:strRef>
              <c:f>Лист2!$M$36:$M$47</c:f>
              <c:strCache>
                <c:ptCount val="12"/>
                <c:pt idx="0">
                  <c:v>К1</c:v>
                </c:pt>
                <c:pt idx="1">
                  <c:v>К2</c:v>
                </c:pt>
                <c:pt idx="2">
                  <c:v>К3</c:v>
                </c:pt>
                <c:pt idx="3">
                  <c:v>К4</c:v>
                </c:pt>
                <c:pt idx="4">
                  <c:v>К5</c:v>
                </c:pt>
                <c:pt idx="5">
                  <c:v>К6</c:v>
                </c:pt>
                <c:pt idx="6">
                  <c:v>К7</c:v>
                </c:pt>
                <c:pt idx="7">
                  <c:v>К8</c:v>
                </c:pt>
                <c:pt idx="8">
                  <c:v>К9</c:v>
                </c:pt>
                <c:pt idx="9">
                  <c:v>К10</c:v>
                </c:pt>
                <c:pt idx="10">
                  <c:v>К11</c:v>
                </c:pt>
                <c:pt idx="11">
                  <c:v>К12</c:v>
                </c:pt>
              </c:strCache>
            </c:strRef>
          </c:cat>
          <c:val>
            <c:numRef>
              <c:f>Лист2!$O$36:$O$47</c:f>
              <c:numCache>
                <c:formatCode>0%</c:formatCode>
                <c:ptCount val="12"/>
                <c:pt idx="0" formatCode="0.00%">
                  <c:v>0.90300000000000002</c:v>
                </c:pt>
                <c:pt idx="1">
                  <c:v>0.82000000000000062</c:v>
                </c:pt>
                <c:pt idx="2">
                  <c:v>0.9</c:v>
                </c:pt>
                <c:pt idx="3" formatCode="0.00%">
                  <c:v>0.71700000000000064</c:v>
                </c:pt>
                <c:pt idx="4">
                  <c:v>0.94000000000000061</c:v>
                </c:pt>
                <c:pt idx="5">
                  <c:v>0.96000000000000063</c:v>
                </c:pt>
                <c:pt idx="6" formatCode="0.00%">
                  <c:v>0.86500000000000066</c:v>
                </c:pt>
                <c:pt idx="7">
                  <c:v>0.8</c:v>
                </c:pt>
                <c:pt idx="8">
                  <c:v>0.88</c:v>
                </c:pt>
                <c:pt idx="9">
                  <c:v>0.91</c:v>
                </c:pt>
                <c:pt idx="10">
                  <c:v>0.97000000000000064</c:v>
                </c:pt>
                <c:pt idx="11">
                  <c:v>0.94000000000000061</c:v>
                </c:pt>
              </c:numCache>
            </c:numRef>
          </c:val>
        </c:ser>
        <c:ser>
          <c:idx val="2"/>
          <c:order val="2"/>
          <c:tx>
            <c:v>2014 год</c:v>
          </c:tx>
          <c:cat>
            <c:strRef>
              <c:f>Лист2!$M$36:$M$47</c:f>
              <c:strCache>
                <c:ptCount val="12"/>
                <c:pt idx="0">
                  <c:v>К1</c:v>
                </c:pt>
                <c:pt idx="1">
                  <c:v>К2</c:v>
                </c:pt>
                <c:pt idx="2">
                  <c:v>К3</c:v>
                </c:pt>
                <c:pt idx="3">
                  <c:v>К4</c:v>
                </c:pt>
                <c:pt idx="4">
                  <c:v>К5</c:v>
                </c:pt>
                <c:pt idx="5">
                  <c:v>К6</c:v>
                </c:pt>
                <c:pt idx="6">
                  <c:v>К7</c:v>
                </c:pt>
                <c:pt idx="7">
                  <c:v>К8</c:v>
                </c:pt>
                <c:pt idx="8">
                  <c:v>К9</c:v>
                </c:pt>
                <c:pt idx="9">
                  <c:v>К10</c:v>
                </c:pt>
                <c:pt idx="10">
                  <c:v>К11</c:v>
                </c:pt>
                <c:pt idx="11">
                  <c:v>К12</c:v>
                </c:pt>
              </c:strCache>
            </c:strRef>
          </c:cat>
          <c:val>
            <c:numRef>
              <c:f>Лист2!$P$36:$P$47</c:f>
              <c:numCache>
                <c:formatCode>0%</c:formatCode>
                <c:ptCount val="12"/>
                <c:pt idx="0">
                  <c:v>0.97000000000000064</c:v>
                </c:pt>
                <c:pt idx="1">
                  <c:v>0.87000000000000066</c:v>
                </c:pt>
                <c:pt idx="2">
                  <c:v>0.95000000000000062</c:v>
                </c:pt>
                <c:pt idx="3">
                  <c:v>0.81</c:v>
                </c:pt>
                <c:pt idx="4">
                  <c:v>0.96000000000000063</c:v>
                </c:pt>
                <c:pt idx="5">
                  <c:v>0.97000000000000064</c:v>
                </c:pt>
                <c:pt idx="6">
                  <c:v>0.92</c:v>
                </c:pt>
                <c:pt idx="7">
                  <c:v>0.84000000000000064</c:v>
                </c:pt>
                <c:pt idx="8">
                  <c:v>0.92</c:v>
                </c:pt>
                <c:pt idx="9">
                  <c:v>0.94000000000000061</c:v>
                </c:pt>
                <c:pt idx="10">
                  <c:v>0.92</c:v>
                </c:pt>
                <c:pt idx="11">
                  <c:v>0.93</c:v>
                </c:pt>
              </c:numCache>
            </c:numRef>
          </c:val>
        </c:ser>
        <c:axId val="42594304"/>
        <c:axId val="42595840"/>
      </c:barChart>
      <c:catAx>
        <c:axId val="42594304"/>
        <c:scaling>
          <c:orientation val="minMax"/>
        </c:scaling>
        <c:axPos val="b"/>
        <c:tickLblPos val="nextTo"/>
        <c:crossAx val="42595840"/>
        <c:crosses val="autoZero"/>
        <c:auto val="1"/>
        <c:lblAlgn val="ctr"/>
        <c:lblOffset val="100"/>
      </c:catAx>
      <c:valAx>
        <c:axId val="42595840"/>
        <c:scaling>
          <c:orientation val="minMax"/>
        </c:scaling>
        <c:axPos val="l"/>
        <c:majorGridlines/>
        <c:numFmt formatCode="0%" sourceLinked="1"/>
        <c:tickLblPos val="nextTo"/>
        <c:crossAx val="42594304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93B9E7-564F-4B3E-A117-344D6E8B321D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E57A83-82C7-4C35-9F62-1349D55835B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E57A83-82C7-4C35-9F62-1349D55835B4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59A2-FB52-44DB-B0B7-C8769A3A612B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59625-2824-4F1B-9FB3-A915F5FFB8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59A2-FB52-44DB-B0B7-C8769A3A612B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59625-2824-4F1B-9FB3-A915F5FFB8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59A2-FB52-44DB-B0B7-C8769A3A612B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59625-2824-4F1B-9FB3-A915F5FFB8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59A2-FB52-44DB-B0B7-C8769A3A612B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59625-2824-4F1B-9FB3-A915F5FFB8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59A2-FB52-44DB-B0B7-C8769A3A612B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59625-2824-4F1B-9FB3-A915F5FFB8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59A2-FB52-44DB-B0B7-C8769A3A612B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59625-2824-4F1B-9FB3-A915F5FFB8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59A2-FB52-44DB-B0B7-C8769A3A612B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59625-2824-4F1B-9FB3-A915F5FFB8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59A2-FB52-44DB-B0B7-C8769A3A612B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59625-2824-4F1B-9FB3-A915F5FFB8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59A2-FB52-44DB-B0B7-C8769A3A612B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59625-2824-4F1B-9FB3-A915F5FFB8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59A2-FB52-44DB-B0B7-C8769A3A612B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59625-2824-4F1B-9FB3-A915F5FFB8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D59A2-FB52-44DB-B0B7-C8769A3A612B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59625-2824-4F1B-9FB3-A915F5FFB8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BD59A2-FB52-44DB-B0B7-C8769A3A612B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659625-2824-4F1B-9FB3-A915F5FFB89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fontAlgn="base">
              <a:spcAft>
                <a:spcPct val="0"/>
              </a:spcAft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Результаты Государственной Итоговой Аттестации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выпускников в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форме ЕГЭ и ОГЭ по русскому языку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в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2014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году в городе Сургуте </a:t>
            </a:r>
            <a:endParaRPr lang="ru-RU" sz="2800" b="1" dirty="0" smtClean="0">
              <a:solidFill>
                <a:schemeClr val="accent1">
                  <a:lumMod val="75000"/>
                </a:schemeClr>
              </a:solidFill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214290"/>
            <a:ext cx="7433522" cy="50006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Результаты государственной (итоговой) аттестации в новой форме выпускников 9-х классов в 2013 году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i="1" dirty="0" smtClean="0"/>
              <a:t> </a:t>
            </a:r>
            <a:endParaRPr lang="ru-RU" sz="2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1" y="785793"/>
          <a:ext cx="8720169" cy="23078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1751"/>
                <a:gridCol w="942158"/>
                <a:gridCol w="885225"/>
                <a:gridCol w="1080207"/>
                <a:gridCol w="1080207"/>
                <a:gridCol w="1080207"/>
                <a:gridCol w="1080207"/>
                <a:gridCol w="1080207"/>
              </a:tblGrid>
              <a:tr h="538162"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Предмет</a:t>
                      </a: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Число участников н.ф.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Количество выпускников (/%), получивших отметку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Средний тестовый балл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68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«5»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«4»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«3»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«2»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57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чел.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44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Русский язык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1030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Times New Roman"/>
                          <a:ea typeface="Calibri"/>
                          <a:cs typeface="Times New Roman"/>
                        </a:rPr>
                        <a:t>34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latin typeface="Times New Roman"/>
                          <a:ea typeface="Calibri"/>
                          <a:cs typeface="Times New Roman"/>
                        </a:rPr>
                        <a:t>34,95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latin typeface="Times New Roman"/>
                          <a:ea typeface="Calibri"/>
                          <a:cs typeface="Times New Roman"/>
                        </a:rPr>
                        <a:t>54,95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Times New Roman"/>
                          <a:ea typeface="Calibri"/>
                          <a:cs typeface="Times New Roman"/>
                        </a:rPr>
                        <a:t>9,71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Times New Roman"/>
                          <a:ea typeface="Calibri"/>
                          <a:cs typeface="Times New Roman"/>
                        </a:rPr>
                        <a:t>0,39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34,41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864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Литература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Times New Roman"/>
                          <a:ea typeface="Calibri"/>
                          <a:cs typeface="Times New Roman"/>
                        </a:rPr>
                        <a:t>0,6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Times New Roman"/>
                          <a:ea typeface="Calibri"/>
                          <a:cs typeface="Times New Roman"/>
                        </a:rPr>
                        <a:t>70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19,4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1142976" y="3214686"/>
            <a:ext cx="7433522" cy="642942"/>
          </a:xfrm>
          <a:prstGeom prst="rect">
            <a:avLst/>
          </a:prstGeom>
        </p:spPr>
        <p:txBody>
          <a:bodyPr anchor="ctr">
            <a:normAutofit fontScale="5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1" u="none" strike="noStrike" kern="1200" cap="none" spc="0" normalizeH="0" baseline="0" noProof="0" dirty="0" smtClean="0">
                <a:ln>
                  <a:noFill/>
                </a:ln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Book Antiqua" pitchFamily="18" charset="0"/>
                <a:ea typeface="+mj-ea"/>
                <a:cs typeface="+mj-cs"/>
              </a:rPr>
              <a:t>Результаты государственной (итоговой) аттестации в новой форме выпускников 9-х классов в 2014 году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8" name="Содержимое 3"/>
          <p:cNvGraphicFramePr>
            <a:graphicFrameLocks/>
          </p:cNvGraphicFramePr>
          <p:nvPr/>
        </p:nvGraphicFramePr>
        <p:xfrm>
          <a:off x="142844" y="3929066"/>
          <a:ext cx="8858312" cy="2485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8760"/>
                <a:gridCol w="714380"/>
                <a:gridCol w="714380"/>
                <a:gridCol w="714380"/>
                <a:gridCol w="714380"/>
                <a:gridCol w="638214"/>
                <a:gridCol w="719108"/>
                <a:gridCol w="500066"/>
                <a:gridCol w="642942"/>
                <a:gridCol w="500066"/>
                <a:gridCol w="500066"/>
                <a:gridCol w="477249"/>
                <a:gridCol w="594321"/>
              </a:tblGrid>
              <a:tr h="443797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Предмет</a:t>
                      </a:r>
                      <a:endParaRPr lang="ru-RU" sz="1800" b="1" i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Число </a:t>
                      </a:r>
                      <a:r>
                        <a:rPr lang="ru-RU" sz="1800" b="1" i="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участниковОГЭ</a:t>
                      </a:r>
                      <a:endParaRPr lang="ru-RU" sz="1800" b="1" i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Количество выпускников (чел./%), получивших отметку</a:t>
                      </a:r>
                      <a:endParaRPr lang="ru-RU" sz="1800" b="1" i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"4" и "5"</a:t>
                      </a:r>
                      <a:endParaRPr lang="ru-RU" sz="1200" b="1" i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средний балл</a:t>
                      </a:r>
                      <a:endParaRPr lang="ru-RU" sz="1200" b="1" i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vert="vert270" anchor="ctr"/>
                </a:tc>
              </a:tr>
              <a:tr h="2705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«5»</a:t>
                      </a:r>
                      <a:endParaRPr lang="ru-RU" sz="1800" b="1" i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«4»</a:t>
                      </a:r>
                      <a:endParaRPr lang="ru-RU" sz="1800" b="1" i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«»</a:t>
                      </a:r>
                      <a:endParaRPr lang="ru-RU" sz="1800" b="1" i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«2»</a:t>
                      </a:r>
                      <a:endParaRPr lang="ru-RU" sz="1800" b="1" i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35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чел.</a:t>
                      </a:r>
                      <a:endParaRPr lang="ru-RU" sz="1400" b="1" i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</a:t>
                      </a:r>
                      <a:endParaRPr lang="ru-RU" sz="1400" b="1" i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чел.</a:t>
                      </a:r>
                      <a:endParaRPr lang="ru-RU" sz="1400" b="1" i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</a:t>
                      </a:r>
                      <a:endParaRPr lang="ru-RU" sz="1400" b="1" i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чел.</a:t>
                      </a:r>
                      <a:endParaRPr lang="ru-RU" sz="1400" b="1" i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</a:t>
                      </a:r>
                      <a:endParaRPr lang="ru-RU" sz="1400" b="1" i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чел.</a:t>
                      </a:r>
                      <a:endParaRPr lang="ru-RU" sz="1400" b="1" i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</a:t>
                      </a:r>
                      <a:endParaRPr lang="ru-RU" sz="1400" b="1" i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чел</a:t>
                      </a:r>
                      <a:endParaRPr lang="ru-RU" sz="1400" b="1" i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</a:t>
                      </a:r>
                      <a:endParaRPr lang="ru-RU" sz="1400" b="1" i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339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Русский язык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3002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99,9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491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1646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55%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856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29%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3,87</a:t>
                      </a:r>
                    </a:p>
                  </a:txBody>
                  <a:tcPr marL="68580" marR="68580" marT="0" marB="0" anchor="ctr"/>
                </a:tc>
              </a:tr>
              <a:tr h="6215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Литература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19,4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2,6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4,7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2547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Результаты выполнения Части 1 задание С1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/>
            </a:r>
            <a:b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</a:br>
            <a:endParaRPr lang="ru-RU" sz="2000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000108"/>
          <a:ext cx="8643998" cy="34880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18599"/>
                <a:gridCol w="1596639"/>
                <a:gridCol w="1428760"/>
              </a:tblGrid>
              <a:tr h="42862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/>
                          <a:ea typeface="Calibri"/>
                          <a:cs typeface="Times New Roman"/>
                        </a:rPr>
                        <a:t>Средний %</a:t>
                      </a:r>
                      <a:r>
                        <a:rPr lang="ru-RU" sz="20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000" dirty="0" smtClean="0">
                          <a:latin typeface="Times New Roman"/>
                          <a:ea typeface="Calibri"/>
                          <a:cs typeface="Times New Roman"/>
                        </a:rPr>
                        <a:t>выполнения</a:t>
                      </a:r>
                      <a:endParaRPr lang="ru-RU" sz="2000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2862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Calibri"/>
                          <a:cs typeface="Times New Roman"/>
                        </a:rPr>
                        <a:t>Критерии оценивания</a:t>
                      </a: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2013 г.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2014 г.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7628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ИК1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 (Содержание изложения)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76%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95%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7628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ИК2 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(Сжатие исходного текста)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86 %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90,8%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5725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ИК3 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(Смысловая цельность, речевая связность и последовательность изложения)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78%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82%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1428728" y="285728"/>
            <a:ext cx="7498080" cy="72547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Результаты выполнения Части 1 задание С1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/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</a:b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500042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Результаты выполнения Части 2</a:t>
            </a:r>
            <a:endParaRPr lang="ru-RU" sz="1800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357164"/>
          <a:ext cx="9144001" cy="68849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3112"/>
                <a:gridCol w="6313736"/>
                <a:gridCol w="963341"/>
                <a:gridCol w="1213812"/>
              </a:tblGrid>
              <a:tr h="29409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Проверяемые элементы содержания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Средний % выполнения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409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Calibri"/>
                          <a:cs typeface="Times New Roman"/>
                        </a:rPr>
                        <a:t>№задания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2013                  2014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3095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Задания с выбором ответов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705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А1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Текст как речевое произведение.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81%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82%</a:t>
                      </a:r>
                    </a:p>
                  </a:txBody>
                  <a:tcPr marL="68580" marR="68580" marT="0" marB="0"/>
                </a:tc>
              </a:tr>
              <a:tr h="33705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А2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Анализ текста. Лексическое значение слова.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94%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73%</a:t>
                      </a:r>
                    </a:p>
                  </a:txBody>
                  <a:tcPr marL="68580" marR="68580" marT="0" marB="0"/>
                </a:tc>
              </a:tr>
              <a:tr h="33705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А3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Выразительные средства лексики и фразеологии.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88%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72%</a:t>
                      </a:r>
                    </a:p>
                  </a:txBody>
                  <a:tcPr marL="68580" marR="68580" marT="0" marB="0"/>
                </a:tc>
              </a:tr>
              <a:tr h="3706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А4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Фонетика. Звуки и буквы. Фонетический анализ слова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92%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76%</a:t>
                      </a:r>
                    </a:p>
                  </a:txBody>
                  <a:tcPr marL="68580" marR="68580" marT="0" marB="0"/>
                </a:tc>
              </a:tr>
              <a:tr h="3620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А5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Правописание корней. Правописание словарных слов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79%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77%</a:t>
                      </a:r>
                    </a:p>
                  </a:txBody>
                  <a:tcPr marL="68580" marR="68580" marT="0" marB="0"/>
                </a:tc>
              </a:tr>
              <a:tr h="3706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А6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Правописание приставок.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93%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65%</a:t>
                      </a:r>
                    </a:p>
                  </a:txBody>
                  <a:tcPr marL="68580" marR="68580" marT="0" marB="0"/>
                </a:tc>
              </a:tr>
              <a:tr h="34239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А7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Правописание суффиксов различных частей </a:t>
                      </a: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речи.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85%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52%</a:t>
                      </a:r>
                    </a:p>
                  </a:txBody>
                  <a:tcPr marL="68580" marR="68580" marT="0" marB="0"/>
                </a:tc>
              </a:tr>
              <a:tr h="294097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Задания с кратким свободным ответом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705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В1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Лексика и фразеология.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64%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59%</a:t>
                      </a:r>
                    </a:p>
                  </a:txBody>
                  <a:tcPr marL="68580" marR="68580" marT="0" marB="0"/>
                </a:tc>
              </a:tr>
              <a:tr h="29409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В2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Словосочетание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93%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87%</a:t>
                      </a:r>
                    </a:p>
                  </a:txBody>
                  <a:tcPr marL="68580" marR="68580" marT="0" marB="0"/>
                </a:tc>
              </a:tr>
              <a:tr h="37161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В3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Предложение. Грамматическая (предикативная) </a:t>
                      </a: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основа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89%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71%</a:t>
                      </a:r>
                    </a:p>
                  </a:txBody>
                  <a:tcPr marL="68580" marR="68580" marT="0" marB="0"/>
                </a:tc>
              </a:tr>
              <a:tr h="33705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В4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Осложнённое простое предложение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81%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25%</a:t>
                      </a:r>
                    </a:p>
                  </a:txBody>
                  <a:tcPr marL="68580" marR="68580" marT="0" marB="0"/>
                </a:tc>
              </a:tr>
              <a:tr h="37090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В5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Пунктуационный анализ.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92%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35%</a:t>
                      </a:r>
                    </a:p>
                  </a:txBody>
                  <a:tcPr marL="68580" marR="68580" marT="0" marB="0"/>
                </a:tc>
              </a:tr>
              <a:tr h="33705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В6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Синтаксический анализ сложного предложения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90%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60%</a:t>
                      </a:r>
                    </a:p>
                  </a:txBody>
                  <a:tcPr marL="68580" marR="68580" marT="0" marB="0"/>
                </a:tc>
              </a:tr>
              <a:tr h="33705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В7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Пунктуационный анализ.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87%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50%</a:t>
                      </a:r>
                    </a:p>
                  </a:txBody>
                  <a:tcPr marL="68580" marR="68580" marT="0" marB="0"/>
                </a:tc>
              </a:tr>
              <a:tr h="33705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В8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Синтаксический анализ сложного предложения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86%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61%</a:t>
                      </a:r>
                    </a:p>
                  </a:txBody>
                  <a:tcPr marL="68580" marR="68580" marT="0" marB="0"/>
                </a:tc>
              </a:tr>
              <a:tr h="33705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В9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Сложные предложения с разными видами </a:t>
                      </a: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связи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90%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67%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714356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Результаты выполнения Части 3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" y="571481"/>
          <a:ext cx="8929718" cy="56736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495"/>
                <a:gridCol w="2642954"/>
                <a:gridCol w="2286269"/>
              </a:tblGrid>
              <a:tr h="34736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Средний процент выполнения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580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2013 г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2014 г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973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СК1 (Наличие обоснованного ответа на </a:t>
                      </a: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поставленный вопрос)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76,5 % (из них: макс балл – 34%; част. выполнение – 42,5%)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       </a:t>
                      </a: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79,3 % (из них: макс балл – 30,8%; част. выполнение – 48,5%)          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1158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СК2 (Наличие примеров-аргументов)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78,5 % (из них: макс балл –15,2%; част. выполнение – 63,3%)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            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71,2 % (из них: макс балл –15,8%; част. выполнение – 55,6%)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            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759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СК3  (Смысловая цельность, речевая связность </a:t>
                      </a: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и последовательность сочинения)</a:t>
                      </a:r>
                      <a:endParaRPr lang="ru-RU" sz="1800" b="1" dirty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98,4% (из них: макс балл 61–%; част. выполнение –37,4%)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           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98,4% (из них: макс балл 58,1–%; част. выполнение –34,1%)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           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6741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СК4 (Композиционная стройность работы)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89% 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92,8% (из них: макс балл 86,2–%; част. выполнение –6,6%)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            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790844" cy="78581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Владение орфографическими, пунктуационными, грамматическими и речевыми нормами русского языка в письменной речи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785794"/>
          <a:ext cx="8858312" cy="57150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25168"/>
                <a:gridCol w="2516572"/>
                <a:gridCol w="2516572"/>
              </a:tblGrid>
              <a:tr h="36768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Критерии оценивания 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Средний процент выполнения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797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2013 г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2014 г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714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ГК1 (Соблюдение орфографических норм)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93,6% (из них: макс балл – 68,8%; част. выполнение – 24.8</a:t>
                      </a: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%)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72,7% (из них: макс балл – 31,5%; част. выполнение – 41,2%)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7829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ГК2 (Соблюдение пунктуационных норм)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90,1% (из них: макс балл –60,4%; част. выполнение – 29,7</a:t>
                      </a: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%)    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82,6% (из них: макс балл –42,5%; част. выполнение –40,1%)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084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ГК3  (Соблюдение грамматических норм)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96,3% (из них: макс балл 78,1–%; част. выполнение –18,2</a:t>
                      </a: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%)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87,6% (из них: макс балл–80%; част. выполнение –17,6%)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4817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ГК4 (Соблюдение речевых норм)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97,2% (из них: макс балл 79,8–%; част. выполнение –17,4</a:t>
                      </a: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%)    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99% (из них: макс балл– 87,7%; част. выполнение –11,3%)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0306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ФК1 (Фактическая точность письменной речи)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88,8% (из них: макс балл– 61%;  част. выполнение –27,8</a:t>
                      </a: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%)  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99,9% (из них: макс балл–95,7%;  част. выполнение –4,2%)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          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500042"/>
            <a:ext cx="7498080" cy="725470"/>
          </a:xfrm>
        </p:spPr>
        <p:txBody>
          <a:bodyPr>
            <a:noAutofit/>
          </a:bodyPr>
          <a:lstStyle/>
          <a:p>
            <a:pPr algn="ctr"/>
            <a:r>
              <a:rPr lang="ru-RU" sz="2000" b="1" i="1" dirty="0" smtClean="0"/>
              <a:t>Динамика результатов ЕГЭ </a:t>
            </a:r>
            <a:br>
              <a:rPr lang="ru-RU" sz="2000" b="1" i="1" dirty="0" smtClean="0"/>
            </a:br>
            <a:r>
              <a:rPr lang="ru-RU" sz="2000" b="1" i="1" dirty="0" smtClean="0"/>
              <a:t>по русскому языку (по показателю «средний тестовый балл»)</a:t>
            </a:r>
            <a:endParaRPr lang="ru-RU" sz="2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71538" y="1447800"/>
          <a:ext cx="7215238" cy="142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8760"/>
                <a:gridCol w="1571636"/>
                <a:gridCol w="1428760"/>
                <a:gridCol w="1428760"/>
                <a:gridCol w="1357322"/>
              </a:tblGrid>
              <a:tr h="370840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Предмет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Средний балл по годам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2011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2012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2013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b="1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2014</a:t>
                      </a:r>
                    </a:p>
                  </a:txBody>
                  <a:tcPr marL="68580" marR="68580" marT="0" marB="0"/>
                </a:tc>
              </a:tr>
              <a:tr h="5965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Русский язык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60,62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61,66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65,8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b="1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66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643042" y="3429000"/>
            <a:ext cx="648055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000" b="1" i="1" dirty="0" smtClean="0"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Результаты ЕГЭ по русскому языку </a:t>
            </a:r>
          </a:p>
          <a:p>
            <a:pPr marL="0" marR="0" lvl="0" indent="0" algn="ct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000" b="1" i="1" dirty="0" smtClean="0"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(по показателю «средний тестовый балл») в 2013 году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500166" y="4500570"/>
          <a:ext cx="4909037" cy="1285884"/>
        </p:xfrm>
        <a:graphic>
          <a:graphicData uri="http://schemas.openxmlformats.org/drawingml/2006/table">
            <a:tbl>
              <a:tblPr/>
              <a:tblGrid>
                <a:gridCol w="2051517"/>
                <a:gridCol w="2857520"/>
              </a:tblGrid>
              <a:tr h="761654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 России</a:t>
                      </a:r>
                      <a:endParaRPr kumimoji="0" lang="ru-RU" sz="1800" b="1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789" marR="67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1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Сургуте</a:t>
                      </a:r>
                    </a:p>
                  </a:txBody>
                  <a:tcPr marL="67789" marR="67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24230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b="1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62,5</a:t>
                      </a:r>
                      <a:endParaRPr kumimoji="0" lang="ru-RU" sz="2400" b="1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789" marR="67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b="1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66</a:t>
                      </a:r>
                      <a:endParaRPr kumimoji="0" lang="ru-RU" sz="2400" b="1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789" marR="677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571480"/>
            <a:ext cx="7498080" cy="285752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Выполнение Части 1 экзаменационной работы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-4999"/>
          <a:ext cx="9144000" cy="69574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4898"/>
                <a:gridCol w="5617433"/>
                <a:gridCol w="1027500"/>
                <a:gridCol w="861755"/>
                <a:gridCol w="982414"/>
              </a:tblGrid>
              <a:tr h="14867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/>
                          <a:ea typeface="Times New Roman"/>
                        </a:rPr>
                        <a:t>№</a:t>
                      </a:r>
                      <a:r>
                        <a:rPr lang="ru-RU" sz="1000" b="1" baseline="0" dirty="0" smtClean="0">
                          <a:latin typeface="Calibri"/>
                          <a:ea typeface="Times New Roman"/>
                        </a:rPr>
                        <a:t> </a:t>
                      </a:r>
                      <a:endParaRPr lang="ru-RU" sz="10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Calibri"/>
                          <a:cs typeface="Times New Roman"/>
                        </a:rPr>
                        <a:t>Проверяемые элементы содержания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</a:rPr>
                        <a:t>Средний % выполнения</a:t>
                      </a:r>
                      <a:endParaRPr lang="ru-RU" sz="11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945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2012 г</a:t>
                      </a:r>
                      <a:endParaRPr lang="ru-RU" sz="11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2013 г</a:t>
                      </a:r>
                      <a:endParaRPr lang="ru-RU" sz="11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2014 г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03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>
                          <a:latin typeface="Times New Roman"/>
                          <a:ea typeface="Times New Roman"/>
                        </a:rPr>
                        <a:t>А1</a:t>
                      </a:r>
                      <a:endParaRPr lang="ru-RU" sz="11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Орфоэпические нормы (постановка ударения)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74%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84%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66%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4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>
                          <a:latin typeface="Times New Roman"/>
                          <a:ea typeface="Times New Roman"/>
                        </a:rPr>
                        <a:t>А2</a:t>
                      </a:r>
                      <a:endParaRPr lang="ru-RU" sz="11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Лексические </a:t>
                      </a:r>
                      <a:r>
                        <a:rPr lang="ru-RU" sz="1200" b="1" dirty="0" smtClean="0">
                          <a:latin typeface="Times New Roman"/>
                          <a:ea typeface="Calibri"/>
                          <a:cs typeface="Times New Roman"/>
                        </a:rPr>
                        <a:t>нормы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74%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82%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81%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99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>
                          <a:latin typeface="Times New Roman"/>
                          <a:ea typeface="Times New Roman"/>
                        </a:rPr>
                        <a:t>А3</a:t>
                      </a:r>
                      <a:endParaRPr lang="ru-RU" sz="11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Морфологические нормы (образование форм слова)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84%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69%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86%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30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>
                          <a:latin typeface="Times New Roman"/>
                          <a:ea typeface="Times New Roman"/>
                        </a:rPr>
                        <a:t>А4</a:t>
                      </a:r>
                      <a:endParaRPr lang="ru-RU" sz="11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Синтаксические нормы (построение предложения  с деепричастием)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72%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74%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65%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30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>
                          <a:latin typeface="Times New Roman"/>
                          <a:ea typeface="Times New Roman"/>
                        </a:rPr>
                        <a:t>А5</a:t>
                      </a:r>
                      <a:endParaRPr lang="ru-RU" sz="11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Синтаксические нормы.  Нормы согласования. Нормы управления. 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64%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63%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64%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03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>
                          <a:latin typeface="Times New Roman"/>
                          <a:ea typeface="Times New Roman"/>
                        </a:rPr>
                        <a:t>А6</a:t>
                      </a:r>
                      <a:endParaRPr lang="ru-RU" sz="11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Синтаксические нормы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74%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86%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88%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03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>
                          <a:latin typeface="Times New Roman"/>
                          <a:ea typeface="Times New Roman"/>
                        </a:rPr>
                        <a:t>А7</a:t>
                      </a:r>
                      <a:endParaRPr lang="ru-RU" sz="11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Текст. Смысловая и композиционная целостность текста. 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92%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88%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82%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41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>
                          <a:latin typeface="Times New Roman"/>
                          <a:ea typeface="Times New Roman"/>
                        </a:rPr>
                        <a:t>А8</a:t>
                      </a:r>
                      <a:endParaRPr lang="ru-RU" sz="11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Средства связи предложений в тексте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91%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90%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93%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30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>
                          <a:latin typeface="Times New Roman"/>
                          <a:ea typeface="Times New Roman"/>
                        </a:rPr>
                        <a:t>А9</a:t>
                      </a:r>
                      <a:endParaRPr lang="ru-RU" sz="11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Предложение.  Грамматическая  (предикативная) </a:t>
                      </a:r>
                      <a:r>
                        <a:rPr lang="ru-RU" sz="1200" b="1" dirty="0" smtClean="0">
                          <a:latin typeface="Times New Roman"/>
                          <a:ea typeface="Calibri"/>
                          <a:cs typeface="Times New Roman"/>
                        </a:rPr>
                        <a:t>основа</a:t>
                      </a:r>
                      <a:r>
                        <a:rPr lang="ru-RU" sz="1200" b="1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предложения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50%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73%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68%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30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>
                          <a:latin typeface="Times New Roman"/>
                          <a:ea typeface="Times New Roman"/>
                        </a:rPr>
                        <a:t>А10</a:t>
                      </a:r>
                      <a:endParaRPr lang="ru-RU" sz="11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Предложение. </a:t>
                      </a:r>
                      <a:r>
                        <a:rPr lang="ru-RU" sz="1200" b="1" dirty="0" smtClean="0">
                          <a:latin typeface="Times New Roman"/>
                          <a:ea typeface="Calibri"/>
                          <a:cs typeface="Times New Roman"/>
                        </a:rPr>
                        <a:t>Виды </a:t>
                      </a: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сложных предложений по средствам </a:t>
                      </a:r>
                      <a:r>
                        <a:rPr lang="ru-RU" sz="1200" b="1" dirty="0" smtClean="0">
                          <a:latin typeface="Times New Roman"/>
                          <a:ea typeface="Calibri"/>
                          <a:cs typeface="Times New Roman"/>
                        </a:rPr>
                        <a:t>связи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62%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67%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75%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352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>
                          <a:latin typeface="Times New Roman"/>
                          <a:ea typeface="Times New Roman"/>
                        </a:rPr>
                        <a:t>А11</a:t>
                      </a:r>
                      <a:endParaRPr lang="ru-RU" sz="11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Части речи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60%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57%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72%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30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>
                          <a:latin typeface="Times New Roman"/>
                          <a:ea typeface="Times New Roman"/>
                        </a:rPr>
                        <a:t>А12</a:t>
                      </a:r>
                      <a:endParaRPr lang="ru-RU" sz="11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Лексическое значение слова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81%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84%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93%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30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>
                          <a:latin typeface="Times New Roman"/>
                          <a:ea typeface="Times New Roman"/>
                        </a:rPr>
                        <a:t>А13</a:t>
                      </a:r>
                      <a:endParaRPr lang="ru-RU" sz="11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Правописание -Н- и -НН-  в суффиксах различных частей речи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68%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65%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73%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30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>
                          <a:latin typeface="Times New Roman"/>
                          <a:ea typeface="Times New Roman"/>
                        </a:rPr>
                        <a:t>А14</a:t>
                      </a:r>
                      <a:endParaRPr lang="ru-RU" sz="11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Правописание корней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72%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75%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77%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23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>
                          <a:latin typeface="Times New Roman"/>
                          <a:ea typeface="Times New Roman"/>
                        </a:rPr>
                        <a:t>А15</a:t>
                      </a:r>
                      <a:endParaRPr lang="ru-RU" sz="11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Правописание приставок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71%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78%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76%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30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latin typeface="Times New Roman"/>
                          <a:ea typeface="Times New Roman"/>
                        </a:rPr>
                        <a:t>А16</a:t>
                      </a:r>
                      <a:endParaRPr lang="ru-RU" sz="11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Правописание личных окончаний глаголов и суффиксов причастий  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64%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80%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75%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30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>
                          <a:latin typeface="Times New Roman"/>
                          <a:ea typeface="Times New Roman"/>
                        </a:rPr>
                        <a:t>А17</a:t>
                      </a:r>
                      <a:endParaRPr lang="ru-RU" sz="11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Правописание суффиксов различных частей речи (кроме -Н-/-НН-)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82%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82%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67%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30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>
                          <a:latin typeface="Times New Roman"/>
                          <a:ea typeface="Times New Roman"/>
                        </a:rPr>
                        <a:t>А18</a:t>
                      </a:r>
                      <a:endParaRPr lang="ru-RU" sz="11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Правописание НЕ и НИ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68%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76%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63%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30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>
                          <a:latin typeface="Times New Roman"/>
                          <a:ea typeface="Times New Roman"/>
                        </a:rPr>
                        <a:t>А19</a:t>
                      </a:r>
                      <a:endParaRPr lang="ru-RU" sz="11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Слитное, дефисное, раздельное написание слов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63%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70%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74%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30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>
                          <a:latin typeface="Times New Roman"/>
                          <a:ea typeface="Times New Roman"/>
                        </a:rPr>
                        <a:t>А20</a:t>
                      </a:r>
                      <a:endParaRPr lang="ru-RU" sz="11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Пунктуация в сложносочиненном предложении и простом </a:t>
                      </a:r>
                      <a:r>
                        <a:rPr lang="ru-RU" sz="1200" b="1" dirty="0" smtClean="0">
                          <a:latin typeface="Times New Roman"/>
                          <a:ea typeface="Calibri"/>
                          <a:cs typeface="Times New Roman"/>
                        </a:rPr>
                        <a:t>предложении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76%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81%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81%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30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>
                          <a:latin typeface="Times New Roman"/>
                          <a:ea typeface="Times New Roman"/>
                        </a:rPr>
                        <a:t>А21</a:t>
                      </a:r>
                      <a:endParaRPr lang="ru-RU" sz="11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Знаки препинания  в предложениях  с обособленными </a:t>
                      </a:r>
                      <a:r>
                        <a:rPr lang="ru-RU" sz="1200" b="1" dirty="0" smtClean="0">
                          <a:latin typeface="Times New Roman"/>
                          <a:ea typeface="Calibri"/>
                          <a:cs typeface="Times New Roman"/>
                        </a:rPr>
                        <a:t>членами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74%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80%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81%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30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>
                          <a:latin typeface="Times New Roman"/>
                          <a:ea typeface="Times New Roman"/>
                        </a:rPr>
                        <a:t>А22</a:t>
                      </a:r>
                      <a:endParaRPr lang="ru-RU" sz="11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Знаки препинания  в предложениях со словами  и конструкциями, 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75%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70%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59%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30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>
                          <a:latin typeface="Times New Roman"/>
                          <a:ea typeface="Times New Roman"/>
                        </a:rPr>
                        <a:t>А23</a:t>
                      </a:r>
                      <a:endParaRPr lang="ru-RU" sz="11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Знаки препинания в простом осложненном предложении 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68%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71%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75%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30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>
                          <a:latin typeface="Times New Roman"/>
                          <a:ea typeface="Times New Roman"/>
                        </a:rPr>
                        <a:t>А24</a:t>
                      </a:r>
                      <a:endParaRPr lang="ru-RU" sz="11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Знаки препинания  в бессоюзном сложном предложении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84%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80%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82%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30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>
                          <a:latin typeface="Times New Roman"/>
                          <a:ea typeface="Times New Roman"/>
                        </a:rPr>
                        <a:t>А25</a:t>
                      </a:r>
                      <a:endParaRPr lang="ru-RU" sz="11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Знаки препинания  в сложноподчиненном предложении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73%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74%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75%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30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>
                          <a:latin typeface="Times New Roman"/>
                          <a:ea typeface="Times New Roman"/>
                        </a:rPr>
                        <a:t>А26</a:t>
                      </a:r>
                      <a:endParaRPr lang="ru-RU" sz="11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Знаки препинания в сложном предложении с союзной и </a:t>
                      </a:r>
                      <a:r>
                        <a:rPr lang="ru-RU" sz="1200" b="1" dirty="0" smtClean="0">
                          <a:latin typeface="Times New Roman"/>
                          <a:ea typeface="Calibri"/>
                          <a:cs typeface="Times New Roman"/>
                        </a:rPr>
                        <a:t>бессоюзной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65%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66%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68%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30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>
                          <a:latin typeface="Times New Roman"/>
                          <a:ea typeface="Times New Roman"/>
                        </a:rPr>
                        <a:t>А27</a:t>
                      </a:r>
                      <a:endParaRPr lang="ru-RU" sz="11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Информационная обработка письменных текстов различных стилей </a:t>
                      </a:r>
                      <a:r>
                        <a:rPr lang="ru-RU" sz="1200" b="1" dirty="0" smtClean="0"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83%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87%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80%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03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>
                          <a:latin typeface="Times New Roman"/>
                          <a:ea typeface="Times New Roman"/>
                        </a:rPr>
                        <a:t>А28</a:t>
                      </a:r>
                      <a:endParaRPr lang="ru-RU" sz="11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Текст как речевое произведение. Смысловая и </a:t>
                      </a:r>
                      <a:r>
                        <a:rPr lang="ru-RU" sz="1200" b="1" dirty="0" smtClean="0">
                          <a:latin typeface="Times New Roman"/>
                          <a:ea typeface="Calibri"/>
                          <a:cs typeface="Times New Roman"/>
                        </a:rPr>
                        <a:t>композиционная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83%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91%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89%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03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>
                          <a:latin typeface="Times New Roman"/>
                          <a:ea typeface="Times New Roman"/>
                        </a:rPr>
                        <a:t>А29</a:t>
                      </a:r>
                      <a:endParaRPr lang="ru-RU" sz="11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Функционально-смысловые типы речи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70%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78%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73%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83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>
                          <a:latin typeface="Times New Roman"/>
                          <a:ea typeface="Times New Roman"/>
                        </a:rPr>
                        <a:t>А30</a:t>
                      </a:r>
                      <a:endParaRPr lang="ru-RU" sz="11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Лексическое значение слова. Деление лексики русского </a:t>
                      </a:r>
                      <a:r>
                        <a:rPr lang="ru-RU" sz="1200" b="1" dirty="0" smtClean="0">
                          <a:latin typeface="Times New Roman"/>
                          <a:ea typeface="Calibri"/>
                          <a:cs typeface="Times New Roman"/>
                        </a:rPr>
                        <a:t>языка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65%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61%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59%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14290"/>
            <a:ext cx="7498080" cy="50006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</a:rPr>
              <a:t>Результаты выполнение Части 1 экзаменационной работы</a:t>
            </a:r>
            <a:r>
              <a:rPr lang="ru-RU" sz="2200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br>
              <a:rPr lang="ru-RU" sz="2200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200" b="1" i="1" dirty="0" smtClean="0">
                <a:solidFill>
                  <a:schemeClr val="accent1">
                    <a:lumMod val="75000"/>
                  </a:schemeClr>
                </a:solidFill>
              </a:rPr>
              <a:t>в 2012, 2013,2014 годах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11" name="Содержимое 10"/>
          <p:cNvGraphicFramePr>
            <a:graphicFrameLocks noGrp="1"/>
          </p:cNvGraphicFramePr>
          <p:nvPr>
            <p:ph idx="1"/>
          </p:nvPr>
        </p:nvGraphicFramePr>
        <p:xfrm>
          <a:off x="142844" y="1600200"/>
          <a:ext cx="8715436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357166"/>
            <a:ext cx="7498080" cy="428628"/>
          </a:xfrm>
        </p:spPr>
        <p:txBody>
          <a:bodyPr>
            <a:noAutofit/>
          </a:bodyPr>
          <a:lstStyle/>
          <a:p>
            <a:r>
              <a:rPr lang="ru-RU" sz="1800" b="1" dirty="0" smtClean="0"/>
              <a:t/>
            </a:r>
            <a:br>
              <a:rPr lang="ru-RU" sz="1800" b="1" dirty="0" smtClean="0"/>
            </a:br>
            <a:endParaRPr lang="ru-RU" sz="1800" dirty="0"/>
          </a:p>
        </p:txBody>
      </p:sp>
      <p:graphicFrame>
        <p:nvGraphicFramePr>
          <p:cNvPr id="20" name="Содержимое 19"/>
          <p:cNvGraphicFramePr>
            <a:graphicFrameLocks noGrp="1"/>
          </p:cNvGraphicFramePr>
          <p:nvPr>
            <p:ph idx="1"/>
          </p:nvPr>
        </p:nvGraphicFramePr>
        <p:xfrm>
          <a:off x="142845" y="1429949"/>
          <a:ext cx="8791608" cy="52851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2572"/>
                <a:gridCol w="4556715"/>
                <a:gridCol w="1285884"/>
                <a:gridCol w="928694"/>
                <a:gridCol w="1147743"/>
              </a:tblGrid>
              <a:tr h="36453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Calibri"/>
                          <a:ea typeface="Times New Roman"/>
                        </a:rPr>
                        <a:t>№</a:t>
                      </a:r>
                      <a:endParaRPr lang="ru-RU" sz="16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Проверяемые элементы содержания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</a:rPr>
                        <a:t>Средний % выполнения</a:t>
                      </a:r>
                      <a:endParaRPr lang="ru-RU" sz="18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645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2012 г</a:t>
                      </a:r>
                      <a:endParaRPr lang="ru-RU" sz="18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2013 г</a:t>
                      </a:r>
                      <a:endParaRPr lang="ru-RU" sz="18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2014 г</a:t>
                      </a:r>
                    </a:p>
                  </a:txBody>
                  <a:tcPr marL="68580" marR="68580" marT="0" marB="0"/>
                </a:tc>
              </a:tr>
              <a:tr h="5393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>
                          <a:latin typeface="Times New Roman"/>
                          <a:ea typeface="Times New Roman"/>
                        </a:rPr>
                        <a:t>В1</a:t>
                      </a:r>
                      <a:endParaRPr lang="ru-RU" sz="18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Основные способы словообразования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60%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79%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61%</a:t>
                      </a:r>
                    </a:p>
                  </a:txBody>
                  <a:tcPr marL="68580" marR="68580" marT="0" marB="0"/>
                </a:tc>
              </a:tr>
              <a:tr h="3645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>
                          <a:latin typeface="Times New Roman"/>
                          <a:ea typeface="Times New Roman"/>
                        </a:rPr>
                        <a:t>В2</a:t>
                      </a:r>
                      <a:endParaRPr lang="ru-RU" sz="18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Части речи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46%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59%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48%</a:t>
                      </a:r>
                    </a:p>
                  </a:txBody>
                  <a:tcPr marL="68580" marR="68580" marT="0" marB="0"/>
                </a:tc>
              </a:tr>
              <a:tr h="8089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>
                          <a:latin typeface="Times New Roman"/>
                          <a:ea typeface="Times New Roman"/>
                        </a:rPr>
                        <a:t>В3</a:t>
                      </a:r>
                      <a:endParaRPr lang="ru-RU" sz="18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Типы подчинительной связи  в словосочетании: согласование, управление, примыкание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53%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74%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69%</a:t>
                      </a:r>
                    </a:p>
                  </a:txBody>
                  <a:tcPr marL="68580" marR="68580" marT="0" marB="0"/>
                </a:tc>
              </a:tr>
              <a:tr h="11963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>
                          <a:latin typeface="Times New Roman"/>
                          <a:ea typeface="Times New Roman"/>
                        </a:rPr>
                        <a:t>В4</a:t>
                      </a:r>
                      <a:endParaRPr lang="ru-RU" sz="18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Предложение. Грамматическая  (предикативная) основа предложения. Виды предложений по наличию главных членов: двусоставные и односоставные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42%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60%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49%</a:t>
                      </a:r>
                    </a:p>
                  </a:txBody>
                  <a:tcPr marL="68580" marR="68580" marT="0" marB="0"/>
                </a:tc>
              </a:tr>
              <a:tr h="3645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>
                          <a:latin typeface="Times New Roman"/>
                          <a:ea typeface="Times New Roman"/>
                        </a:rPr>
                        <a:t>В5</a:t>
                      </a:r>
                      <a:endParaRPr lang="ru-RU" sz="18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Простое осложненное предложение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44%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51%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44%</a:t>
                      </a:r>
                    </a:p>
                  </a:txBody>
                  <a:tcPr marL="68580" marR="68580" marT="0" marB="0"/>
                </a:tc>
              </a:tr>
              <a:tr h="3645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>
                          <a:latin typeface="Times New Roman"/>
                          <a:ea typeface="Times New Roman"/>
                        </a:rPr>
                        <a:t>В6</a:t>
                      </a:r>
                      <a:endParaRPr lang="ru-RU" sz="18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Сложное предложение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46%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56%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55%</a:t>
                      </a:r>
                    </a:p>
                  </a:txBody>
                  <a:tcPr marL="68580" marR="68580" marT="0" marB="0"/>
                </a:tc>
              </a:tr>
              <a:tr h="3645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>
                          <a:latin typeface="Times New Roman"/>
                          <a:ea typeface="Times New Roman"/>
                        </a:rPr>
                        <a:t>В7</a:t>
                      </a:r>
                      <a:endParaRPr lang="ru-RU" sz="18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Средства связи предложений в тексте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55%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75%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62%</a:t>
                      </a:r>
                    </a:p>
                  </a:txBody>
                  <a:tcPr marL="68580" marR="68580" marT="0" marB="0"/>
                </a:tc>
              </a:tr>
              <a:tr h="5393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i="1">
                          <a:latin typeface="Times New Roman"/>
                          <a:ea typeface="Times New Roman"/>
                        </a:rPr>
                        <a:t>В8</a:t>
                      </a:r>
                      <a:endParaRPr lang="ru-RU" sz="18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Речь. Языковые средства выразительности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86%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96%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95%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1285852" y="357166"/>
            <a:ext cx="7858148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Результаты выполнение Части 2 экзаменационной работы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в 2012, 2013, 2014 годах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Bookman Old Style" pitchFamily="18" charset="0"/>
              <a:ea typeface="Times New Roman" pitchFamily="18" charset="0"/>
              <a:cs typeface="Arial Unicode MS" pitchFamily="34" charset="-12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500042"/>
            <a:ext cx="7498080" cy="64294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Выполнение части 2 экзаменационной работы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 в 2012, 2013, 2014  годах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790844" cy="50006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Выполнение части 3 экзаменационной работы</a:t>
            </a:r>
            <a:b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 в 2012, 2013,2014  годах</a:t>
            </a:r>
            <a:endParaRPr lang="ru-RU" sz="2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1405" y="730929"/>
          <a:ext cx="8858312" cy="59616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7953"/>
                <a:gridCol w="4991875"/>
                <a:gridCol w="984257"/>
                <a:gridCol w="984257"/>
                <a:gridCol w="1059970"/>
              </a:tblGrid>
              <a:tr h="299844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Times New Roman"/>
                        </a:rPr>
                        <a:t>Номер задания</a:t>
                      </a:r>
                      <a:endParaRPr lang="ru-RU" sz="12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Проверяемые элементы содержания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</a:rPr>
                        <a:t>Средний % выполнения</a:t>
                      </a:r>
                      <a:endParaRPr lang="ru-RU" sz="11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878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2012 г</a:t>
                      </a:r>
                      <a:endParaRPr lang="ru-RU" sz="18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2013 г</a:t>
                      </a:r>
                      <a:endParaRPr lang="ru-RU" sz="18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2014 г</a:t>
                      </a:r>
                    </a:p>
                  </a:txBody>
                  <a:tcPr marL="68580" marR="68580" marT="0" marB="0"/>
                </a:tc>
              </a:tr>
              <a:tr h="287842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I</a:t>
                      </a: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. Содержание сочинения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endParaRPr lang="ru-RU" sz="1800" b="1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78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>
                          <a:latin typeface="Times New Roman"/>
                          <a:ea typeface="Times New Roman"/>
                        </a:rPr>
                        <a:t>К1</a:t>
                      </a:r>
                      <a:endParaRPr lang="ru-RU" sz="16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Формулировка проблем исходного текста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84%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90,3%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97%</a:t>
                      </a:r>
                    </a:p>
                  </a:txBody>
                  <a:tcPr marL="68580" marR="68580" marT="0" marB="0"/>
                </a:tc>
              </a:tr>
              <a:tr h="4631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>
                          <a:latin typeface="Times New Roman"/>
                          <a:ea typeface="Times New Roman"/>
                        </a:rPr>
                        <a:t>К2</a:t>
                      </a:r>
                      <a:endParaRPr lang="ru-RU" sz="16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Комментарий к сформулированной проблеме исходного текста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81%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82%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87%</a:t>
                      </a:r>
                    </a:p>
                  </a:txBody>
                  <a:tcPr marL="68580" marR="68580" marT="0" marB="0"/>
                </a:tc>
              </a:tr>
              <a:tr h="2716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>
                          <a:latin typeface="Times New Roman"/>
                          <a:ea typeface="Times New Roman"/>
                        </a:rPr>
                        <a:t>К3</a:t>
                      </a:r>
                      <a:endParaRPr lang="ru-RU" sz="16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Отражение позиции автора исходного текста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84%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90%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95%</a:t>
                      </a:r>
                    </a:p>
                  </a:txBody>
                  <a:tcPr marL="68580" marR="68580" marT="0" marB="0"/>
                </a:tc>
              </a:tr>
              <a:tr h="4974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Times New Roman"/>
                          <a:ea typeface="Times New Roman"/>
                        </a:rPr>
                        <a:t>К4</a:t>
                      </a:r>
                      <a:endParaRPr lang="ru-RU" sz="1600" b="1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Аргументация экзаменуемым собственного мнения по проблеме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77%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71,7</a:t>
                      </a: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81%</a:t>
                      </a:r>
                    </a:p>
                  </a:txBody>
                  <a:tcPr marL="68580" marR="68580" marT="0" marB="0"/>
                </a:tc>
              </a:tr>
              <a:tr h="287842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II.  Речевое оформление сочинения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endParaRPr lang="ru-RU" sz="1800" b="1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756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>
                          <a:latin typeface="Times New Roman"/>
                          <a:ea typeface="Times New Roman"/>
                        </a:rPr>
                        <a:t>К5</a:t>
                      </a:r>
                      <a:endParaRPr lang="ru-RU" sz="16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Смысловая цельность, речевая связность и последовательность изложения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92%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94%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96%</a:t>
                      </a:r>
                    </a:p>
                  </a:txBody>
                  <a:tcPr marL="68580" marR="68580" marT="0" marB="0"/>
                </a:tc>
              </a:tr>
              <a:tr h="2878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>
                          <a:latin typeface="Times New Roman"/>
                          <a:ea typeface="Times New Roman"/>
                        </a:rPr>
                        <a:t>К6</a:t>
                      </a:r>
                      <a:endParaRPr lang="ru-RU" sz="16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Точность и выразительность речи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91%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96%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97%</a:t>
                      </a:r>
                    </a:p>
                  </a:txBody>
                  <a:tcPr marL="68580" marR="68580" marT="0" marB="0"/>
                </a:tc>
              </a:tr>
              <a:tr h="281435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III. Грамотность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endParaRPr lang="ru-RU" sz="1800" b="1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78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>
                          <a:latin typeface="Times New Roman"/>
                          <a:ea typeface="Times New Roman"/>
                        </a:rPr>
                        <a:t>К7</a:t>
                      </a:r>
                      <a:endParaRPr lang="ru-RU" sz="16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Соблюдение орфографических норм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78%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86,5%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92%</a:t>
                      </a:r>
                    </a:p>
                  </a:txBody>
                  <a:tcPr marL="68580" marR="68580" marT="0" marB="0"/>
                </a:tc>
              </a:tr>
              <a:tr h="2878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>
                          <a:latin typeface="Times New Roman"/>
                          <a:ea typeface="Times New Roman"/>
                        </a:rPr>
                        <a:t>К8</a:t>
                      </a:r>
                      <a:endParaRPr lang="ru-RU" sz="16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Соблюдение пунктуационных норм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73%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80%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84%</a:t>
                      </a:r>
                    </a:p>
                  </a:txBody>
                  <a:tcPr marL="68580" marR="68580" marT="0" marB="0"/>
                </a:tc>
              </a:tr>
              <a:tr h="2938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>
                          <a:latin typeface="Times New Roman"/>
                          <a:ea typeface="Times New Roman"/>
                        </a:rPr>
                        <a:t>К9</a:t>
                      </a:r>
                      <a:endParaRPr lang="ru-RU" sz="16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Соблюдение языковых норм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88%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88%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92%</a:t>
                      </a:r>
                    </a:p>
                  </a:txBody>
                  <a:tcPr marL="68580" marR="68580" marT="0" marB="0"/>
                </a:tc>
              </a:tr>
              <a:tr h="2878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>
                          <a:latin typeface="Times New Roman"/>
                          <a:ea typeface="Times New Roman"/>
                        </a:rPr>
                        <a:t>К10</a:t>
                      </a:r>
                      <a:endParaRPr lang="ru-RU" sz="16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Соблюдение речевых норм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87%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Calibri"/>
                          <a:cs typeface="Times New Roman"/>
                        </a:rPr>
                        <a:t>91%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94%</a:t>
                      </a:r>
                    </a:p>
                  </a:txBody>
                  <a:tcPr marL="68580" marR="68580" marT="0" marB="0"/>
                </a:tc>
              </a:tr>
              <a:tr h="2878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>
                          <a:latin typeface="Times New Roman"/>
                          <a:ea typeface="Times New Roman"/>
                        </a:rPr>
                        <a:t>К11</a:t>
                      </a:r>
                      <a:endParaRPr lang="ru-RU" sz="16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Соблюдение этических норм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95%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97%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92%</a:t>
                      </a:r>
                    </a:p>
                  </a:txBody>
                  <a:tcPr marL="68580" marR="68580" marT="0" marB="0"/>
                </a:tc>
              </a:tr>
              <a:tr h="4937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>
                          <a:latin typeface="Times New Roman"/>
                          <a:ea typeface="Times New Roman"/>
                        </a:rPr>
                        <a:t>К12</a:t>
                      </a:r>
                      <a:endParaRPr lang="ru-RU" sz="1600" b="1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Соблюдение </a:t>
                      </a:r>
                      <a:r>
                        <a:rPr lang="ru-RU" sz="1800" dirty="0" err="1">
                          <a:latin typeface="Times New Roman"/>
                          <a:ea typeface="Calibri"/>
                          <a:cs typeface="Times New Roman"/>
                        </a:rPr>
                        <a:t>фактологической</a:t>
                      </a: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 точности в фоновом материале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91%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94%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93%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Выполнение части 3 экзаменационной работы</a:t>
            </a:r>
            <a:r>
              <a:rPr lang="ru-RU" sz="2200" b="1" i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 в 2012, 2013, 2014 годах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857232"/>
          <a:ext cx="8229600" cy="52689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0826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Результаты выполнения экзаменационной работы по русскому языку в 2014 году</a:t>
            </a:r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/>
            </a:r>
            <a:br>
              <a:rPr lang="ru-RU" sz="1800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</a:br>
            <a:endParaRPr lang="ru-RU" sz="1800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4" cy="28384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1"/>
                <a:gridCol w="2057401"/>
                <a:gridCol w="2057401"/>
                <a:gridCol w="2057401"/>
              </a:tblGrid>
              <a:tr h="17877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Группа 1 минимальный уровень (24–35) 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635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Группа 2 удовлетворительный уровень (36–59 ) 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635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Группа 3 хороший уровень (60–78) </a:t>
                      </a:r>
                      <a:endParaRPr lang="ru-RU" sz="2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635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Группа 4 отличный </a:t>
                      </a:r>
                      <a:endParaRPr lang="ru-RU" sz="2000" b="1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уровень (79–100) </a:t>
                      </a:r>
                      <a:endParaRPr lang="ru-RU" sz="2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6350" marB="0"/>
                </a:tc>
              </a:tr>
              <a:tr h="10507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0, 6%   </a:t>
                      </a:r>
                      <a:endParaRPr lang="ru-RU" sz="20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(12чел.)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635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32,5  %   (601чел.) 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635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48,46 %  (898чел.) 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635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18 </a:t>
                      </a: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(336 чел.)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635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1147</TotalTime>
  <Words>1640</Words>
  <Application>Microsoft Office PowerPoint</Application>
  <PresentationFormat>Экран (4:3)</PresentationFormat>
  <Paragraphs>512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Результаты Государственной Итоговой Аттестации выпускников в форме ЕГЭ и ОГЭ по русскому языку в 2014 году в городе Сургуте </vt:lpstr>
      <vt:lpstr>Динамика результатов ЕГЭ  по русскому языку (по показателю «средний тестовый балл»)</vt:lpstr>
      <vt:lpstr>Выполнение Части 1 экзаменационной работы </vt:lpstr>
      <vt:lpstr>Результаты выполнение Части 1 экзаменационной работы  в 2012, 2013,2014 годах </vt:lpstr>
      <vt:lpstr> </vt:lpstr>
      <vt:lpstr>Выполнение части 2 экзаменационной работы в 2012, 2013, 2014  годах</vt:lpstr>
      <vt:lpstr>Выполнение части 3 экзаменационной работы  в 2012, 2013,2014  годах</vt:lpstr>
      <vt:lpstr>Выполнение части 3 экзаменационной работы в 2012, 2013, 2014 годах </vt:lpstr>
      <vt:lpstr>Результаты выполнения экзаменационной работы по русскому языку в 2014 году </vt:lpstr>
      <vt:lpstr>Результаты государственной (итоговой) аттестации в новой форме выпускников 9-х классов в 2013 году  </vt:lpstr>
      <vt:lpstr>Результаты выполнения Части 1 задание С1 </vt:lpstr>
      <vt:lpstr>Результаты выполнения Части 2</vt:lpstr>
      <vt:lpstr>Результаты выполнения Части 3</vt:lpstr>
      <vt:lpstr>Владение орфографическими, пунктуационными, грамматическими и речевыми нормами русского языка в письменной речи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Конкурс профессионального педагогического  мастерства «Учитель  года»</dc:title>
  <dc:creator>user</dc:creator>
  <cp:lastModifiedBy>petrasevich_ev</cp:lastModifiedBy>
  <cp:revision>127</cp:revision>
  <dcterms:created xsi:type="dcterms:W3CDTF">2013-05-18T15:39:00Z</dcterms:created>
  <dcterms:modified xsi:type="dcterms:W3CDTF">2014-12-05T07:31:33Z</dcterms:modified>
</cp:coreProperties>
</file>