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69" r:id="rId4"/>
    <p:sldId id="270" r:id="rId5"/>
    <p:sldId id="257" r:id="rId6"/>
    <p:sldId id="274" r:id="rId7"/>
    <p:sldId id="262" r:id="rId8"/>
    <p:sldId id="267" r:id="rId9"/>
    <p:sldId id="268" r:id="rId10"/>
    <p:sldId id="275" r:id="rId11"/>
    <p:sldId id="283" r:id="rId12"/>
    <p:sldId id="272" r:id="rId13"/>
    <p:sldId id="273" r:id="rId14"/>
    <p:sldId id="277" r:id="rId15"/>
    <p:sldId id="278" r:id="rId16"/>
    <p:sldId id="284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3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2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61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74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76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6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73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6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2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3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01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0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6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4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058F-6EA9-41A8-BC3A-F507EEED808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6495DC-6549-4E26-AFDA-B9BECFFCA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6455" y="1212284"/>
            <a:ext cx="9696594" cy="33226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Профессиональный рост учителей биологии, работающих с детьми ОВЗ как приоритетная задача обновлённых ФГОС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3904" y="5442397"/>
            <a:ext cx="8915399" cy="1126283"/>
          </a:xfrm>
        </p:spPr>
        <p:txBody>
          <a:bodyPr/>
          <a:lstStyle/>
          <a:p>
            <a:pPr algn="r"/>
            <a:r>
              <a:rPr lang="ru-RU" dirty="0" smtClean="0"/>
              <a:t>Учитель биологии МБОУ СОШ №26</a:t>
            </a:r>
          </a:p>
          <a:p>
            <a:pPr algn="r"/>
            <a:r>
              <a:rPr lang="ru-RU" dirty="0" err="1" smtClean="0"/>
              <a:t>Янсубаева</a:t>
            </a:r>
            <a:r>
              <a:rPr lang="ru-RU" dirty="0" smtClean="0"/>
              <a:t> Ирина Павловна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3788" r="49117"/>
          <a:stretch/>
        </p:blipFill>
        <p:spPr>
          <a:xfrm>
            <a:off x="9565452" y="110639"/>
            <a:ext cx="2508784" cy="22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0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0364" y="1149480"/>
            <a:ext cx="100480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Школа может использовать различные образовательные </a:t>
            </a:r>
            <a:r>
              <a:rPr lang="ru-RU" sz="2800" dirty="0" smtClean="0"/>
              <a:t>технологии, за </a:t>
            </a:r>
            <a:r>
              <a:rPr lang="ru-RU" sz="2800" dirty="0"/>
              <a:t>исключением тех, которые наносят вред физическому или психическому здоровью обучающихся. </a:t>
            </a:r>
            <a:endParaRPr lang="ru-RU" sz="2800" dirty="0" smtClean="0"/>
          </a:p>
          <a:p>
            <a:r>
              <a:rPr lang="ru-RU" sz="2800" dirty="0" smtClean="0"/>
              <a:t>Например: информационно-коммуникационные</a:t>
            </a:r>
            <a:r>
              <a:rPr lang="ru-RU" sz="2800" dirty="0"/>
              <a:t>, проектные, личностно ориентированные, исследовательские, игровые, </a:t>
            </a:r>
            <a:r>
              <a:rPr lang="ru-RU" sz="2800" dirty="0" err="1"/>
              <a:t>здоровьесберегающие</a:t>
            </a:r>
            <a:r>
              <a:rPr lang="ru-RU" sz="2800" dirty="0"/>
              <a:t>. Учитель должен понимать особенности детей с особыми образовательными потребностями, чтобы эффективно выстроить психолого-педагогическое сопровождение.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12" y="90372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09" y="0"/>
            <a:ext cx="9746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5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00" y="1216089"/>
            <a:ext cx="960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обучении детей с </a:t>
            </a:r>
            <a:r>
              <a:rPr lang="ru-RU" sz="2800" dirty="0" smtClean="0"/>
              <a:t>ОВЗ особо важное значение</a:t>
            </a:r>
            <a:r>
              <a:rPr lang="ru-RU" sz="2800" dirty="0"/>
              <a:t> </a:t>
            </a:r>
            <a:r>
              <a:rPr lang="ru-RU" sz="2800" dirty="0" smtClean="0"/>
              <a:t>имеет не </a:t>
            </a:r>
            <a:r>
              <a:rPr lang="ru-RU" sz="2800" dirty="0"/>
              <a:t>столько усвоение тех или иных знаний по общеобразовательным </a:t>
            </a:r>
            <a:r>
              <a:rPr lang="ru-RU" sz="2800" dirty="0" smtClean="0"/>
              <a:t>предметам, сколько </a:t>
            </a:r>
            <a:r>
              <a:rPr lang="ru-RU" sz="2800" dirty="0"/>
              <a:t>коррекция недостатков психического развития ученика в целом. </a:t>
            </a:r>
            <a:endParaRPr lang="ru-RU" sz="2800" dirty="0" smtClean="0"/>
          </a:p>
          <a:p>
            <a:r>
              <a:rPr lang="ru-RU" sz="2800" dirty="0" smtClean="0"/>
              <a:t>Перед </a:t>
            </a:r>
            <a:r>
              <a:rPr lang="ru-RU" sz="2800" dirty="0"/>
              <a:t>учителем, прежде всего встает задача коррекции познавательной деятельности. Применение на уроках биологии коррекционно-развивающих упражнений решает данную задачу, поскольку </a:t>
            </a:r>
            <a:r>
              <a:rPr lang="ru-RU" sz="2800" dirty="0" smtClean="0"/>
              <a:t>такие </a:t>
            </a:r>
            <a:r>
              <a:rPr lang="ru-RU" sz="2800" dirty="0"/>
              <a:t>упражнения направлены, на повышение и </a:t>
            </a:r>
            <a:r>
              <a:rPr lang="ru-RU" sz="2800" dirty="0" smtClean="0"/>
              <a:t>коррекцию учебных знаний</a:t>
            </a:r>
            <a:r>
              <a:rPr lang="ru-RU" sz="2800" dirty="0"/>
              <a:t>, навыков и умений.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596" y="83892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2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7464" y="447857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Коррекционно-развивающие упражнения направлены на:</a:t>
            </a:r>
          </a:p>
          <a:p>
            <a:r>
              <a:rPr lang="ru-RU" sz="2800" dirty="0" smtClean="0"/>
              <a:t>-Снятие </a:t>
            </a:r>
            <a:r>
              <a:rPr lang="ru-RU" sz="2800" dirty="0"/>
              <a:t>эмоционального напряжения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-Создание </a:t>
            </a:r>
            <a:r>
              <a:rPr lang="ru-RU" sz="2800" dirty="0"/>
              <a:t>ситуации успеха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-Возможность дать </a:t>
            </a:r>
            <a:r>
              <a:rPr lang="ru-RU" sz="2800" dirty="0"/>
              <a:t>детям </a:t>
            </a:r>
            <a:r>
              <a:rPr lang="ru-RU" sz="2800" dirty="0" smtClean="0"/>
              <a:t>почувствовать </a:t>
            </a:r>
            <a:r>
              <a:rPr lang="ru-RU" sz="2800" dirty="0"/>
              <a:t>себя самостоятельными и уверенными в себе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-Коррекцию </a:t>
            </a:r>
            <a:r>
              <a:rPr lang="ru-RU" sz="2800" dirty="0"/>
              <a:t>аффективных форм поведения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Урок, в связи с особенностями развития обучающихся, выстраивается по модели образовательной системы, которая помогает каждому ученику  достичь оптимального уровня интеллектуального развития в соответствии с его природными задатками и способностями. </a:t>
            </a:r>
          </a:p>
          <a:p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742" y="94283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3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4728" y="629933"/>
            <a:ext cx="99025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Основные этапы урока включают в себя: 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объяснение </a:t>
            </a:r>
            <a:r>
              <a:rPr lang="ru-RU" sz="2800" dirty="0" smtClean="0"/>
              <a:t>материала</a:t>
            </a:r>
            <a:r>
              <a:rPr lang="ru-RU" sz="2800" dirty="0"/>
              <a:t> </a:t>
            </a:r>
            <a:r>
              <a:rPr lang="ru-RU" sz="2800" dirty="0" smtClean="0"/>
              <a:t>учителем- </a:t>
            </a:r>
            <a:r>
              <a:rPr lang="ru-RU" sz="2800" dirty="0"/>
              <a:t>не больше </a:t>
            </a:r>
            <a:endParaRPr lang="ru-RU" sz="2800" dirty="0" smtClean="0"/>
          </a:p>
          <a:p>
            <a:r>
              <a:rPr lang="ru-RU" sz="2800" dirty="0" smtClean="0"/>
              <a:t>10 </a:t>
            </a:r>
            <a:r>
              <a:rPr lang="ru-RU" sz="2800" dirty="0"/>
              <a:t>минут и затем </a:t>
            </a:r>
            <a:r>
              <a:rPr lang="ru-RU" sz="2800" dirty="0" smtClean="0"/>
              <a:t>дается </a:t>
            </a:r>
            <a:r>
              <a:rPr lang="ru-RU" sz="2800" dirty="0"/>
              <a:t>задание, которое ученики выполняют в классе;</a:t>
            </a:r>
          </a:p>
          <a:p>
            <a:r>
              <a:rPr lang="ru-RU" sz="2800" dirty="0"/>
              <a:t> 2) взаимоконтроль обучающихся, при котором ученики обмениваются тетрадями или слушают и оценивают ответы друг друга. Это способствует формированию универсальных учебных действий – проверяя работу товарища, ученик и сам совершенствуется в учебном материале; </a:t>
            </a:r>
          </a:p>
          <a:p>
            <a:r>
              <a:rPr lang="ru-RU" sz="2800" dirty="0"/>
              <a:t>3) самостоятельная работа обучающихся, при которой ученики читают, решают задачи, самостоятельно осуществляют поиск информации.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915" y="94282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8019" y="1222215"/>
            <a:ext cx="9143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Самостоятельная работа обучающихся </a:t>
            </a:r>
            <a:r>
              <a:rPr lang="ru-RU" sz="2800" dirty="0" smtClean="0"/>
              <a:t> организуется </a:t>
            </a:r>
            <a:r>
              <a:rPr lang="ru-RU" sz="2800" dirty="0"/>
              <a:t>учителем с применением </a:t>
            </a:r>
            <a:r>
              <a:rPr lang="ru-RU" sz="2800" dirty="0" smtClean="0"/>
              <a:t>разных </a:t>
            </a:r>
            <a:r>
              <a:rPr lang="ru-RU" sz="2800" dirty="0"/>
              <a:t>методов </a:t>
            </a:r>
            <a:r>
              <a:rPr lang="ru-RU" sz="2800" dirty="0" smtClean="0"/>
              <a:t>и </a:t>
            </a:r>
            <a:r>
              <a:rPr lang="ru-RU" sz="2800" dirty="0"/>
              <a:t>приемов. </a:t>
            </a:r>
            <a:r>
              <a:rPr lang="ru-RU" sz="2800" dirty="0" smtClean="0"/>
              <a:t>Для </a:t>
            </a:r>
            <a:r>
              <a:rPr lang="ru-RU" sz="2800" dirty="0"/>
              <a:t>этой </a:t>
            </a:r>
            <a:r>
              <a:rPr lang="ru-RU" sz="2800" dirty="0" smtClean="0"/>
              <a:t>работы можно использовать тетрадь </a:t>
            </a:r>
            <a:r>
              <a:rPr lang="ru-RU" sz="2800" dirty="0"/>
              <a:t>на печатной </a:t>
            </a:r>
            <a:r>
              <a:rPr lang="ru-RU" sz="2800" dirty="0" smtClean="0"/>
              <a:t>основе. Изучение </a:t>
            </a:r>
            <a:r>
              <a:rPr lang="ru-RU" sz="2800" dirty="0"/>
              <a:t>органов и их систем предполагает зарисовки органов, их частей или процессов, описывающих физиологию. Самостоятельное выполнение биологических рисунков у </a:t>
            </a:r>
            <a:r>
              <a:rPr lang="ru-RU" sz="2800" dirty="0" smtClean="0"/>
              <a:t>обучающихся может вызвать </a:t>
            </a:r>
            <a:r>
              <a:rPr lang="ru-RU" sz="2800" dirty="0"/>
              <a:t>затруднение. </a:t>
            </a:r>
            <a:r>
              <a:rPr lang="ru-RU" sz="2800" dirty="0" smtClean="0"/>
              <a:t>Поэтому можно </a:t>
            </a:r>
            <a:r>
              <a:rPr lang="ru-RU" sz="2800" dirty="0"/>
              <a:t>организовать работу с </a:t>
            </a:r>
            <a:r>
              <a:rPr lang="ru-RU" sz="2800" dirty="0" smtClean="0"/>
              <a:t>готовыми рисунками, </a:t>
            </a:r>
            <a:r>
              <a:rPr lang="ru-RU" sz="2800" dirty="0"/>
              <a:t>с </a:t>
            </a:r>
            <a:r>
              <a:rPr lang="ru-RU" sz="2800" dirty="0" smtClean="0"/>
              <a:t>такими заданиями </a:t>
            </a:r>
            <a:r>
              <a:rPr lang="ru-RU" sz="2800" dirty="0"/>
              <a:t>ученики </a:t>
            </a:r>
            <a:r>
              <a:rPr lang="ru-RU" sz="2800" dirty="0" smtClean="0"/>
              <a:t>справятся </a:t>
            </a:r>
            <a:r>
              <a:rPr lang="ru-RU" sz="2800" dirty="0" smtClean="0"/>
              <a:t>лучше.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595" y="90370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4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46" t="4460" r="1877" b="5868"/>
          <a:stretch/>
        </p:blipFill>
        <p:spPr>
          <a:xfrm>
            <a:off x="4977720" y="2712026"/>
            <a:ext cx="7000402" cy="4145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38" t="21164" r="8343" b="5000"/>
          <a:stretch/>
        </p:blipFill>
        <p:spPr>
          <a:xfrm>
            <a:off x="374073" y="4135581"/>
            <a:ext cx="4094018" cy="2533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999" t="1267" r="5784" b="4293"/>
          <a:stretch/>
        </p:blipFill>
        <p:spPr>
          <a:xfrm>
            <a:off x="836426" y="83126"/>
            <a:ext cx="4141294" cy="4052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3447" t="16307" r="8712" b="9545"/>
          <a:stretch/>
        </p:blipFill>
        <p:spPr>
          <a:xfrm>
            <a:off x="4977720" y="83126"/>
            <a:ext cx="3648852" cy="26068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133" y="83126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3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8019" y="1069631"/>
            <a:ext cx="92479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Задания </a:t>
            </a:r>
            <a:r>
              <a:rPr lang="ru-RU" sz="2800" dirty="0"/>
              <a:t>в форме схем и таблиц </a:t>
            </a:r>
            <a:endParaRPr lang="ru-RU" sz="2800" dirty="0" smtClean="0"/>
          </a:p>
          <a:p>
            <a:r>
              <a:rPr lang="ru-RU" sz="2800" dirty="0" smtClean="0"/>
              <a:t>предполагают </a:t>
            </a:r>
            <a:r>
              <a:rPr lang="ru-RU" sz="2800" u="sng" dirty="0"/>
              <a:t>обобщение</a:t>
            </a:r>
            <a:r>
              <a:rPr lang="ru-RU" sz="2800" dirty="0"/>
              <a:t> или </a:t>
            </a:r>
            <a:r>
              <a:rPr lang="ru-RU" sz="2800" u="sng" dirty="0"/>
              <a:t>сравнение</a:t>
            </a:r>
            <a:r>
              <a:rPr lang="ru-RU" sz="2800" dirty="0"/>
              <a:t>. Их </a:t>
            </a:r>
            <a:r>
              <a:rPr lang="ru-RU" sz="2800" dirty="0" smtClean="0"/>
              <a:t>ученики выполняют, </a:t>
            </a:r>
            <a:r>
              <a:rPr lang="ru-RU" sz="2800" dirty="0"/>
              <a:t>используя текст учебника, а затем </a:t>
            </a:r>
            <a:r>
              <a:rPr lang="ru-RU" sz="2800" dirty="0" smtClean="0"/>
              <a:t>готовят устный </a:t>
            </a:r>
            <a:r>
              <a:rPr lang="ru-RU" sz="2800" dirty="0"/>
              <a:t>ответ </a:t>
            </a:r>
            <a:r>
              <a:rPr lang="ru-RU" sz="2800" dirty="0" smtClean="0"/>
              <a:t>по </a:t>
            </a:r>
            <a:r>
              <a:rPr lang="ru-RU" sz="2800" dirty="0"/>
              <a:t>записям в тетради. В </a:t>
            </a:r>
            <a:r>
              <a:rPr lang="ru-RU" sz="2800" dirty="0" smtClean="0"/>
              <a:t>такой работе</a:t>
            </a:r>
            <a:r>
              <a:rPr lang="ru-RU" sz="2800" dirty="0"/>
              <a:t>, </a:t>
            </a:r>
            <a:r>
              <a:rPr lang="ru-RU" sz="2800" dirty="0" smtClean="0"/>
              <a:t>важно </a:t>
            </a:r>
            <a:r>
              <a:rPr lang="ru-RU" sz="2800" dirty="0"/>
              <a:t>переключать детей с одного вида деятельности на другой, </a:t>
            </a:r>
            <a:r>
              <a:rPr lang="ru-RU" sz="2800" dirty="0" smtClean="0"/>
              <a:t>чтобы уменьшить утомляемость. </a:t>
            </a:r>
            <a:r>
              <a:rPr lang="ru-RU" sz="2800" dirty="0"/>
              <a:t>Например, найти недостающие слова в тексте, схеме, </a:t>
            </a:r>
            <a:r>
              <a:rPr lang="ru-RU" sz="2800" dirty="0" smtClean="0"/>
              <a:t>продолжить </a:t>
            </a:r>
            <a:r>
              <a:rPr lang="ru-RU" sz="2800" dirty="0"/>
              <a:t>утверждения, </a:t>
            </a:r>
            <a:r>
              <a:rPr lang="ru-RU" sz="2800" dirty="0" smtClean="0"/>
              <a:t>расставить </a:t>
            </a:r>
            <a:r>
              <a:rPr lang="ru-RU" sz="2800" dirty="0"/>
              <a:t>стрелки, указывающие направление процесса и </a:t>
            </a:r>
            <a:r>
              <a:rPr lang="ru-RU" sz="2800" dirty="0" smtClean="0"/>
              <a:t>другое.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033" y="84024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89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3325" y="852053"/>
            <a:ext cx="9486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Активизировать деятельность на уроке </a:t>
            </a:r>
            <a:endParaRPr lang="ru-RU" sz="2800" dirty="0" smtClean="0"/>
          </a:p>
          <a:p>
            <a:r>
              <a:rPr lang="ru-RU" sz="2800" dirty="0" smtClean="0"/>
              <a:t>помогают </a:t>
            </a:r>
            <a:r>
              <a:rPr lang="ru-RU" sz="2800" dirty="0"/>
              <a:t>методические </a:t>
            </a:r>
            <a:r>
              <a:rPr lang="ru-RU" sz="2800" dirty="0" smtClean="0"/>
              <a:t>приемы: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– проектирование на доску основных моментов изучения темы, выводов, которые нужно запомнить (предварительно необходимо предоставить возможность самим ученикам сделать выводы). Прием </a:t>
            </a:r>
            <a:r>
              <a:rPr lang="ru-RU" sz="2800" u="sng" dirty="0"/>
              <a:t>актуален в конце изучения темы </a:t>
            </a:r>
            <a:r>
              <a:rPr lang="ru-RU" sz="2800" dirty="0"/>
              <a:t>– для закрепления, подведения итогов; </a:t>
            </a:r>
            <a:r>
              <a:rPr lang="ru-RU" sz="2800" u="sng" dirty="0"/>
              <a:t>в ходе изучения материала</a:t>
            </a:r>
            <a:r>
              <a:rPr lang="ru-RU" sz="2800" dirty="0"/>
              <a:t> – для помощи при выполнении заданий; обозначение видов заданий или этапов урока картинками (символами, различными карточками).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422" y="83891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9191" y="598622"/>
            <a:ext cx="91855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Важная </a:t>
            </a:r>
            <a:r>
              <a:rPr lang="ru-RU" sz="2800" dirty="0" smtClean="0"/>
              <a:t>роль </a:t>
            </a:r>
            <a:r>
              <a:rPr lang="ru-RU" sz="2800" dirty="0"/>
              <a:t>отводится </a:t>
            </a:r>
            <a:r>
              <a:rPr lang="ru-RU" sz="2800" u="sng" dirty="0"/>
              <a:t>дистанционным технологиям</a:t>
            </a:r>
            <a:r>
              <a:rPr lang="ru-RU" sz="2800" dirty="0"/>
              <a:t>, которые позволяют детям с особыми образовательными потребностями полноценно учиться и развиваться. Обучающиеся, находясь дома, получают максимум образовательной информации и активно общаются с одноклассниками через форумы и социальные сети, видеоконференции и чаты. Таким образом, адаптивный подход в практике работы выступает в качестве методологической основы развития современной школы в условиях инклюзивного образования, определяя стратегии и тактики.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523" y="104673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3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7775" y="1287841"/>
            <a:ext cx="102454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Приказом Министерства просвещения </a:t>
            </a:r>
            <a:endParaRPr lang="ru-RU" sz="2800" dirty="0" smtClean="0"/>
          </a:p>
          <a:p>
            <a:r>
              <a:rPr lang="ru-RU" sz="2800" dirty="0" smtClean="0"/>
              <a:t>Российской </a:t>
            </a:r>
            <a:r>
              <a:rPr lang="ru-RU" sz="2800" dirty="0" smtClean="0"/>
              <a:t>Федерации от 08 ноября 2022 года № 955 внесены изменения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здоровья(ОВЗ) и умственной отсталостью (интеллектуальными нарушениями) (документ действует с 17.02.2023).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906" y="72736"/>
            <a:ext cx="1746975" cy="15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7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2709" y="1125455"/>
            <a:ext cx="913360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Ребенок с ОВЗ, </a:t>
            </a:r>
            <a:r>
              <a:rPr lang="ru-RU" sz="2800" dirty="0" smtClean="0"/>
              <a:t>которому </a:t>
            </a:r>
            <a:r>
              <a:rPr lang="ru-RU" sz="2800" dirty="0"/>
              <a:t>необходима поддержка извне, </a:t>
            </a:r>
            <a:r>
              <a:rPr lang="ru-RU" sz="2800" dirty="0" smtClean="0"/>
              <a:t>должен получать </a:t>
            </a:r>
            <a:r>
              <a:rPr lang="ru-RU" sz="2800" dirty="0"/>
              <a:t>возможность испытать ситуацию успеха наравне </a:t>
            </a:r>
            <a:r>
              <a:rPr lang="ru-RU" sz="2800" dirty="0" smtClean="0"/>
              <a:t>со </a:t>
            </a:r>
            <a:r>
              <a:rPr lang="ru-RU" sz="2800" dirty="0"/>
              <a:t>всеми. Учителя, воспитатели и другие специалисты, работающие с детьми с ограниченными возможностями в развитии и здоровье, </a:t>
            </a:r>
            <a:r>
              <a:rPr lang="ru-RU" sz="2800" dirty="0" smtClean="0"/>
              <a:t>должны постоянно искать адекватные, </a:t>
            </a:r>
            <a:r>
              <a:rPr lang="ru-RU" sz="2800" dirty="0"/>
              <a:t>эффективные приемы и методы обучения и развития, </a:t>
            </a:r>
            <a:r>
              <a:rPr lang="ru-RU" sz="2800" dirty="0" smtClean="0"/>
              <a:t>изучать </a:t>
            </a:r>
            <a:r>
              <a:rPr lang="ru-RU" sz="2800" dirty="0"/>
              <a:t>и </a:t>
            </a:r>
            <a:r>
              <a:rPr lang="ru-RU" sz="2800" dirty="0" smtClean="0"/>
              <a:t>внедрять </a:t>
            </a:r>
            <a:r>
              <a:rPr lang="ru-RU" sz="2800" dirty="0"/>
              <a:t>новые педагогические технологии, позволяющие развивать школьников, пробуждать у </a:t>
            </a:r>
            <a:r>
              <a:rPr lang="ru-RU" sz="2800" dirty="0" smtClean="0"/>
              <a:t>них </a:t>
            </a:r>
            <a:r>
              <a:rPr lang="ru-RU" sz="2800" dirty="0"/>
              <a:t>интерес к познанию окружающего мира.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305" y="73501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5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1762" y="1630607"/>
            <a:ext cx="9914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Суть правок: детальнее описали возможные виды деятельности воспитанников в зависимости от возраста. </a:t>
            </a:r>
          </a:p>
          <a:p>
            <a:r>
              <a:rPr lang="ru-RU" sz="2800" dirty="0" smtClean="0"/>
              <a:t>При обучении учащихся с ОВЗ Учебная Организация разрабатывает </a:t>
            </a:r>
            <a:r>
              <a:rPr lang="ru-RU" sz="2800" u="sng" dirty="0" smtClean="0"/>
              <a:t>адаптированную программу ООО </a:t>
            </a:r>
            <a:r>
              <a:rPr lang="ru-RU" sz="2800" dirty="0" smtClean="0"/>
              <a:t>(одну или несколько) в соответствии со ФГОС и федеральными адаптированными программами ООО.</a:t>
            </a:r>
          </a:p>
          <a:p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914" y="94282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9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7463" y="1138812"/>
            <a:ext cx="9549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Содержание и планируемые результаты разработанных Учебной Организацией образовательных программ не должны быть ниже соответствующих содержания и планируемых результатов ФООП.</a:t>
            </a:r>
          </a:p>
          <a:p>
            <a:r>
              <a:rPr lang="ru-RU" sz="2800" dirty="0" smtClean="0"/>
              <a:t>Организация учебно-воспитательной и коррекционной работы с детьми, имеющими нарушения развития, предполагает необходимость специальной подготовки педагогов.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132" y="94282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5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3719" y="852054"/>
            <a:ext cx="977784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Подход к процессу обучения и воспитания </a:t>
            </a:r>
            <a:endParaRPr lang="ru-RU" sz="2800" dirty="0" smtClean="0"/>
          </a:p>
          <a:p>
            <a:r>
              <a:rPr lang="ru-RU" sz="2800" dirty="0" smtClean="0"/>
              <a:t>требует </a:t>
            </a:r>
            <a:r>
              <a:rPr lang="ru-RU" sz="2800" dirty="0" smtClean="0"/>
              <a:t>создания новых форм и способов организации образовательного процесса, а не искусственное включение детей с особыми образовательными потребностями в уже сложившуюся систему.</a:t>
            </a:r>
          </a:p>
          <a:p>
            <a:r>
              <a:rPr lang="ru-RU" sz="2800" dirty="0" smtClean="0"/>
              <a:t>Педагог, работающий с детьми с ОВЗ, должен быть компетентным по следующим направлениям:</a:t>
            </a:r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Воспитательно</a:t>
            </a:r>
            <a:r>
              <a:rPr lang="ru-RU" sz="2800" dirty="0" smtClean="0"/>
              <a:t>-образовательному;</a:t>
            </a:r>
          </a:p>
          <a:p>
            <a:r>
              <a:rPr lang="ru-RU" sz="2800" dirty="0" smtClean="0"/>
              <a:t>-Учебно-методическому;</a:t>
            </a:r>
          </a:p>
          <a:p>
            <a:r>
              <a:rPr lang="ru-RU" sz="2800" dirty="0" smtClean="0"/>
              <a:t>-Социально-педагогическому.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133" y="83892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5609" y="979392"/>
            <a:ext cx="82919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Необходимо </a:t>
            </a:r>
            <a:r>
              <a:rPr lang="ru-RU" sz="2800" dirty="0"/>
              <a:t>четкое представление об особенностях психофизического развития детей с </a:t>
            </a:r>
            <a:r>
              <a:rPr lang="ru-RU" sz="2800" dirty="0" smtClean="0"/>
              <a:t>ОВЗ. </a:t>
            </a:r>
          </a:p>
          <a:p>
            <a:r>
              <a:rPr lang="ru-RU" sz="2800" dirty="0" smtClean="0"/>
              <a:t>Инклюзивное </a:t>
            </a:r>
            <a:r>
              <a:rPr lang="ru-RU" sz="2800" dirty="0"/>
              <a:t>образование признает индивидуальную ценность каждого ученика. Перед учителем встает задача для каждой категории обучающихся подобрать необходимый арсенал приемов и техник, темп работы, форму выполнения заданий, способы оценивания результатов.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132" y="94282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6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5118" y="516515"/>
            <a:ext cx="108827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Работа с каждой категорией детей с ОВЗ </a:t>
            </a:r>
            <a:endParaRPr lang="ru-RU" sz="2800" dirty="0" smtClean="0"/>
          </a:p>
          <a:p>
            <a:r>
              <a:rPr lang="ru-RU" sz="2800" dirty="0" smtClean="0"/>
              <a:t>имеет </a:t>
            </a:r>
            <a:r>
              <a:rPr lang="ru-RU" sz="2800" dirty="0" smtClean="0"/>
              <a:t>свои особенности.</a:t>
            </a:r>
          </a:p>
          <a:p>
            <a:r>
              <a:rPr lang="ru-RU" sz="2800" u="sng" dirty="0" smtClean="0"/>
              <a:t>Нарушение опорно-двигательного аппарата:</a:t>
            </a:r>
          </a:p>
          <a:p>
            <a:r>
              <a:rPr lang="ru-RU" sz="2800" dirty="0" smtClean="0"/>
              <a:t>планируется весь маршрут передвижения ребенка по школе, все режимные моменты и их обеспечение.</a:t>
            </a:r>
          </a:p>
          <a:p>
            <a:r>
              <a:rPr lang="ru-RU" sz="2800" u="sng" dirty="0" smtClean="0"/>
              <a:t>При нарушениях когнитивной сферы </a:t>
            </a:r>
            <a:r>
              <a:rPr lang="ru-RU" sz="2800" dirty="0" smtClean="0"/>
              <a:t>– одной из особенностей предметно-развивающей среды является наличие наглядного материала, красочного, простого, с выразительной формой, обеспечивающего возможность участия в работе  всех детей.</a:t>
            </a:r>
          </a:p>
          <a:p>
            <a:r>
              <a:rPr lang="ru-RU" sz="2800" u="sng" dirty="0" smtClean="0"/>
              <a:t>Для детей с речевыми нарушениями </a:t>
            </a:r>
            <a:r>
              <a:rPr lang="ru-RU" sz="2800" dirty="0" smtClean="0"/>
              <a:t>– наличие разнообразного картинного материала, альбомов с иллюстрациями, репродукциями, наборы карточек.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742" y="104673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2546" y="643741"/>
            <a:ext cx="98921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Педагоги должны вовлечь ребенка с ОВЗ </a:t>
            </a:r>
            <a:r>
              <a:rPr lang="ru-RU" sz="2800" dirty="0" smtClean="0"/>
              <a:t>в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целостный процесс развития, воспитания, социализации, обучения, несмотря на физические, интеллектуальные и личностные особенности. Вместе, развиваясь и взрослея, дети учатся адекватно принимать собственные особенности и учитывать особенности другого ребенка. Интегрированный подход к воспитанию дает возможность ребенку с особенностями развития преодолеть трудности и стать в будущем равноправным членом общества, снижая риск его социальной изоляции.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741" y="83891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2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2937" y="208583"/>
            <a:ext cx="98817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Профессиональная компетентность учителя </a:t>
            </a:r>
            <a:endParaRPr lang="ru-RU" sz="2800" dirty="0" smtClean="0"/>
          </a:p>
          <a:p>
            <a:r>
              <a:rPr lang="ru-RU" sz="2800" dirty="0" smtClean="0"/>
              <a:t>-</a:t>
            </a:r>
            <a:r>
              <a:rPr lang="ru-RU" sz="2800" dirty="0" smtClean="0"/>
              <a:t>это стремление к совершенствованию, приобретению новых, специальных знаний и </a:t>
            </a:r>
            <a:endParaRPr lang="ru-RU" sz="2800" dirty="0" smtClean="0"/>
          </a:p>
          <a:p>
            <a:r>
              <a:rPr lang="ru-RU" sz="2800" dirty="0" smtClean="0"/>
              <a:t>умений</a:t>
            </a:r>
            <a:r>
              <a:rPr lang="ru-RU" sz="2800" dirty="0" smtClean="0"/>
              <a:t>, без этого не обойтись в работе с </a:t>
            </a:r>
            <a:endParaRPr lang="ru-RU" sz="2800" dirty="0" smtClean="0"/>
          </a:p>
          <a:p>
            <a:r>
              <a:rPr lang="ru-RU" sz="2800" dirty="0" smtClean="0"/>
              <a:t>детьми </a:t>
            </a:r>
            <a:r>
              <a:rPr lang="ru-RU" sz="2800" dirty="0" smtClean="0"/>
              <a:t>с ОВЗ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Педагоги должны получать теоретические </a:t>
            </a:r>
            <a:r>
              <a:rPr lang="ru-RU" sz="2800" dirty="0"/>
              <a:t>и практические знания на курсах повышения квалификации и переподготовки</a:t>
            </a:r>
            <a:r>
              <a:rPr lang="ru-RU" sz="2800" dirty="0" smtClean="0"/>
              <a:t>, </a:t>
            </a:r>
            <a:r>
              <a:rPr lang="ru-RU" sz="2800" dirty="0"/>
              <a:t>в мероприятиях по обмену опытом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Константин Дмитриевич Ушинский говорил: «В деле обучения и воспитания, во всем школьном деле ничего нельзя улучшить, минуя голову учителя. Учитель живет до тех пор, пока он учится. Как только он перестает учиться, в нем умирает учитель».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913" y="208583"/>
            <a:ext cx="174360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408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515</TotalTime>
  <Words>1052</Words>
  <Application>Microsoft Office PowerPoint</Application>
  <PresentationFormat>Широкоэкранный</PresentationFormat>
  <Paragraphs>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Легкий дым</vt:lpstr>
      <vt:lpstr>Профессиональный рост учителей биологии, работающих с детьми ОВЗ как приоритетная задача обновлённых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рост учителей биологии, работающих с детьми ОВЗ как приоритетная задача обновлённых ФГОС</dc:title>
  <dc:creator>On</dc:creator>
  <cp:lastModifiedBy>On</cp:lastModifiedBy>
  <cp:revision>34</cp:revision>
  <dcterms:created xsi:type="dcterms:W3CDTF">2024-02-23T11:30:02Z</dcterms:created>
  <dcterms:modified xsi:type="dcterms:W3CDTF">2024-02-25T14:25:06Z</dcterms:modified>
</cp:coreProperties>
</file>