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60" r:id="rId1"/>
  </p:sldMasterIdLst>
  <p:notesMasterIdLst>
    <p:notesMasterId r:id="rId10"/>
  </p:notesMasterIdLst>
  <p:sldIdLst>
    <p:sldId id="282" r:id="rId2"/>
    <p:sldId id="292" r:id="rId3"/>
    <p:sldId id="277" r:id="rId4"/>
    <p:sldId id="300" r:id="rId5"/>
    <p:sldId id="293" r:id="rId6"/>
    <p:sldId id="298" r:id="rId7"/>
    <p:sldId id="297" r:id="rId8"/>
    <p:sldId id="299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Fira Sans Extra Condensed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88"/>
    <a:srgbClr val="B4A7D6"/>
    <a:srgbClr val="84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9133B-5A23-4DCB-9597-0C811F093E68}">
  <a:tblStyle styleId="{96D9133B-5A23-4DCB-9597-0C811F093E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39626678048858"/>
          <c:y val="7.9294109677200825E-2"/>
          <c:w val="0.6527759703924253"/>
          <c:h val="0.682485642449860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114300">
                <a:schemeClr val="accent2">
                  <a:shade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работ, допущенных к очному этапу</c:v>
                </c:pt>
                <c:pt idx="1">
                  <c:v>Количество работ, всего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137</c:v>
                </c:pt>
                <c:pt idx="1">
                  <c:v>267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5A-4E4C-A39A-A9E647D2E4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работ, допущенных к очному этапу</c:v>
                </c:pt>
                <c:pt idx="1">
                  <c:v>Количество работ, всего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148</c:v>
                </c:pt>
                <c:pt idx="1">
                  <c:v>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5A-4E4C-A39A-A9E647D2E4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innerShdw blurRad="114300">
                <a:schemeClr val="accent2">
                  <a:tint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работ, допущенных к очному этапу</c:v>
                </c:pt>
                <c:pt idx="1">
                  <c:v>Количество работ, всего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182</c:v>
                </c:pt>
                <c:pt idx="1">
                  <c:v>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5A-4E4C-A39A-A9E647D2E4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-1878826352"/>
        <c:axId val="-1878830704"/>
      </c:barChart>
      <c:catAx>
        <c:axId val="-1878826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78830704"/>
        <c:crosses val="autoZero"/>
        <c:auto val="1"/>
        <c:lblAlgn val="ctr"/>
        <c:lblOffset val="100"/>
        <c:noMultiLvlLbl val="0"/>
      </c:catAx>
      <c:valAx>
        <c:axId val="-1878830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87882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07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f369abef1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f369abef1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74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f365648c8b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f365648c8b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68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3225" y="4185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1"/>
          <p:cNvSpPr txBox="1">
            <a:spLocks noGrp="1"/>
          </p:cNvSpPr>
          <p:nvPr>
            <p:ph type="title"/>
          </p:nvPr>
        </p:nvSpPr>
        <p:spPr>
          <a:xfrm>
            <a:off x="185636" y="1227485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департамента образования Администрации города: </a:t>
            </a:r>
            <a:endParaRPr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4" name="Google Shape;1064;p41" descr="Timeline background shape"/>
          <p:cNvSpPr/>
          <p:nvPr/>
        </p:nvSpPr>
        <p:spPr>
          <a:xfrm flipH="1">
            <a:off x="1154197" y="1837122"/>
            <a:ext cx="7202216" cy="668325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1"/>
          <p:cNvSpPr txBox="1"/>
          <p:nvPr/>
        </p:nvSpPr>
        <p:spPr>
          <a:xfrm>
            <a:off x="1641948" y="1954834"/>
            <a:ext cx="6100451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02.12.2020 № 12-03-864/0 «Об утверждении порядка проведения городского соревнования юных исследователей «Шаг в будущее. Юниор» </a:t>
            </a:r>
          </a:p>
        </p:txBody>
      </p:sp>
      <p:sp>
        <p:nvSpPr>
          <p:cNvPr id="1078" name="Google Shape;1078;p41"/>
          <p:cNvSpPr txBox="1"/>
          <p:nvPr/>
        </p:nvSpPr>
        <p:spPr>
          <a:xfrm>
            <a:off x="1668371" y="2649243"/>
            <a:ext cx="6173868" cy="6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11.11.2021 № 12-03-767/1 «Об утверждении сроков проведения, состава организационного комитета, перечня направлений и секций городского соревнования юных исследователей «Шаг в будущее. Юниор» в 2021/22 учебном году» </a:t>
            </a:r>
          </a:p>
        </p:txBody>
      </p:sp>
      <p:sp>
        <p:nvSpPr>
          <p:cNvPr id="30" name="Google Shape;89;p16">
            <a:extLst>
              <a:ext uri="{FF2B5EF4-FFF2-40B4-BE49-F238E27FC236}">
                <a16:creationId xmlns:a16="http://schemas.microsoft.com/office/drawing/2014/main" xmlns="" id="{06EF0434-AC2C-43CC-B9F9-F47A47DE2ECF}"/>
              </a:ext>
            </a:extLst>
          </p:cNvPr>
          <p:cNvSpPr/>
          <p:nvPr/>
        </p:nvSpPr>
        <p:spPr>
          <a:xfrm>
            <a:off x="1154197" y="318683"/>
            <a:ext cx="7273106" cy="88271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7;p15">
            <a:extLst>
              <a:ext uri="{FF2B5EF4-FFF2-40B4-BE49-F238E27FC236}">
                <a16:creationId xmlns:a16="http://schemas.microsoft.com/office/drawing/2014/main" xmlns="" id="{B0069312-BEB5-4DD2-94C2-1B26B77BB462}"/>
              </a:ext>
            </a:extLst>
          </p:cNvPr>
          <p:cNvSpPr txBox="1">
            <a:spLocks/>
          </p:cNvSpPr>
          <p:nvPr/>
        </p:nvSpPr>
        <p:spPr>
          <a:xfrm>
            <a:off x="1641948" y="562995"/>
            <a:ext cx="6562579" cy="39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Нормативное и правовое обеспечение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городского научного соревнования юных исследователей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ira Sans Extra Condensed Medium"/>
              </a:rPr>
              <a:t>«Шаг в будущее. Юниор»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2" name="Google Shape;1082;p41"/>
          <p:cNvSpPr/>
          <p:nvPr/>
        </p:nvSpPr>
        <p:spPr>
          <a:xfrm>
            <a:off x="556157" y="311058"/>
            <a:ext cx="913996" cy="882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81573F-8E2E-414D-8138-E37E90BB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9" y="365040"/>
            <a:ext cx="816471" cy="774754"/>
          </a:xfrm>
          <a:prstGeom prst="rect">
            <a:avLst/>
          </a:prstGeom>
        </p:spPr>
      </p:pic>
      <p:sp>
        <p:nvSpPr>
          <p:cNvPr id="12" name="Google Shape;1064;p41" descr="Timeline background shape">
            <a:extLst>
              <a:ext uri="{FF2B5EF4-FFF2-40B4-BE49-F238E27FC236}">
                <a16:creationId xmlns:a16="http://schemas.microsoft.com/office/drawing/2014/main" xmlns="" id="{80D06243-63DB-4646-B382-000749B7E6E7}"/>
              </a:ext>
            </a:extLst>
          </p:cNvPr>
          <p:cNvSpPr/>
          <p:nvPr/>
        </p:nvSpPr>
        <p:spPr>
          <a:xfrm flipH="1">
            <a:off x="1154197" y="2623159"/>
            <a:ext cx="7202216" cy="668325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64;p41" descr="Timeline background shape">
            <a:extLst>
              <a:ext uri="{FF2B5EF4-FFF2-40B4-BE49-F238E27FC236}">
                <a16:creationId xmlns:a16="http://schemas.microsoft.com/office/drawing/2014/main" xmlns="" id="{A09A7CA6-8EA4-4A15-B299-5A7D8B7938FB}"/>
              </a:ext>
            </a:extLst>
          </p:cNvPr>
          <p:cNvSpPr/>
          <p:nvPr/>
        </p:nvSpPr>
        <p:spPr>
          <a:xfrm flipH="1">
            <a:off x="1154197" y="4211945"/>
            <a:ext cx="7202216" cy="668325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64;p41" descr="Timeline background shape">
            <a:extLst>
              <a:ext uri="{FF2B5EF4-FFF2-40B4-BE49-F238E27FC236}">
                <a16:creationId xmlns:a16="http://schemas.microsoft.com/office/drawing/2014/main" xmlns="" id="{FBD1F7DC-FB50-4008-8F6F-98699349FA23}"/>
              </a:ext>
            </a:extLst>
          </p:cNvPr>
          <p:cNvSpPr/>
          <p:nvPr/>
        </p:nvSpPr>
        <p:spPr>
          <a:xfrm flipH="1">
            <a:off x="1154197" y="3418200"/>
            <a:ext cx="7202216" cy="668325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D164-809C-4A7F-90F2-D95D7F497391}"/>
              </a:ext>
            </a:extLst>
          </p:cNvPr>
          <p:cNvSpPr/>
          <p:nvPr/>
        </p:nvSpPr>
        <p:spPr>
          <a:xfrm>
            <a:off x="1668371" y="4315274"/>
            <a:ext cx="6234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10.01.2022 № 12-03-1/2 «Об утверждении формы и мест проведения городского соревнования юных исследователей «Шаг в будущее. Юниор» в 2021/22 учебном году»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70A568D-AE23-4D98-BF3B-32E6256D61D0}"/>
              </a:ext>
            </a:extLst>
          </p:cNvPr>
          <p:cNvSpPr/>
          <p:nvPr/>
        </p:nvSpPr>
        <p:spPr>
          <a:xfrm>
            <a:off x="1668371" y="3465978"/>
            <a:ext cx="6321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02.12.2021 № 12-03-853/1 «Об утверждении состава экспертной комиссии городского соревнования юных исследователей «Шаг в будущее. Юниор» в 2021/22 учебном году»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7B70E5E-19B6-4CD9-92E4-D7C7CDAF41D8}"/>
              </a:ext>
            </a:extLst>
          </p:cNvPr>
          <p:cNvSpPr/>
          <p:nvPr/>
        </p:nvSpPr>
        <p:spPr>
          <a:xfrm>
            <a:off x="1047889" y="2089104"/>
            <a:ext cx="200234" cy="18021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1796C79A-B1CC-4146-8278-D1AF4FDC6AF5}"/>
              </a:ext>
            </a:extLst>
          </p:cNvPr>
          <p:cNvSpPr/>
          <p:nvPr/>
        </p:nvSpPr>
        <p:spPr>
          <a:xfrm>
            <a:off x="1047889" y="2867216"/>
            <a:ext cx="200234" cy="18021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00B81BA8-8135-461A-B8AC-7F996D0A38B5}"/>
              </a:ext>
            </a:extLst>
          </p:cNvPr>
          <p:cNvSpPr/>
          <p:nvPr/>
        </p:nvSpPr>
        <p:spPr>
          <a:xfrm>
            <a:off x="1047889" y="3662257"/>
            <a:ext cx="200234" cy="18021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61A8FDEF-D30A-4ECF-A9A9-D13BF166DD0D}"/>
              </a:ext>
            </a:extLst>
          </p:cNvPr>
          <p:cNvSpPr/>
          <p:nvPr/>
        </p:nvSpPr>
        <p:spPr>
          <a:xfrm>
            <a:off x="1051242" y="4457298"/>
            <a:ext cx="200234" cy="18021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51;p27">
            <a:extLst>
              <a:ext uri="{FF2B5EF4-FFF2-40B4-BE49-F238E27FC236}">
                <a16:creationId xmlns:a16="http://schemas.microsoft.com/office/drawing/2014/main" xmlns="" id="{2663D517-EE8B-46E5-8C95-383A4AF1175A}"/>
              </a:ext>
            </a:extLst>
          </p:cNvPr>
          <p:cNvSpPr/>
          <p:nvPr/>
        </p:nvSpPr>
        <p:spPr>
          <a:xfrm>
            <a:off x="3874131" y="1916523"/>
            <a:ext cx="667200" cy="667200"/>
          </a:xfrm>
          <a:prstGeom prst="flowChartConnector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" name="Google Shape;576;p27">
            <a:extLst>
              <a:ext uri="{FF2B5EF4-FFF2-40B4-BE49-F238E27FC236}">
                <a16:creationId xmlns:a16="http://schemas.microsoft.com/office/drawing/2014/main" xmlns="" id="{00284A1B-3D58-4F11-A73D-8A21B72F5367}"/>
              </a:ext>
            </a:extLst>
          </p:cNvPr>
          <p:cNvCxnSpPr>
            <a:cxnSpLocks/>
          </p:cNvCxnSpPr>
          <p:nvPr/>
        </p:nvCxnSpPr>
        <p:spPr>
          <a:xfrm flipH="1">
            <a:off x="3115632" y="3839805"/>
            <a:ext cx="500742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1A4BD0-7500-4AE1-9507-EDF1BDF9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3" y="305396"/>
            <a:ext cx="7717500" cy="509100"/>
          </a:xfrm>
        </p:spPr>
        <p:txBody>
          <a:bodyPr/>
          <a:lstStyle/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Соревнования:</a:t>
            </a:r>
          </a:p>
        </p:txBody>
      </p:sp>
      <p:sp>
        <p:nvSpPr>
          <p:cNvPr id="3" name="Google Shape;548;p27">
            <a:extLst>
              <a:ext uri="{FF2B5EF4-FFF2-40B4-BE49-F238E27FC236}">
                <a16:creationId xmlns:a16="http://schemas.microsoft.com/office/drawing/2014/main" xmlns="" id="{0CF6407D-E288-49D2-B554-9E7D00D11CBB}"/>
              </a:ext>
            </a:extLst>
          </p:cNvPr>
          <p:cNvSpPr/>
          <p:nvPr/>
        </p:nvSpPr>
        <p:spPr>
          <a:xfrm>
            <a:off x="222728" y="3445905"/>
            <a:ext cx="2830500" cy="787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49;p27">
            <a:extLst>
              <a:ext uri="{FF2B5EF4-FFF2-40B4-BE49-F238E27FC236}">
                <a16:creationId xmlns:a16="http://schemas.microsoft.com/office/drawing/2014/main" xmlns="" id="{0535AD61-D8D1-41D2-922F-E5046CA7D087}"/>
              </a:ext>
            </a:extLst>
          </p:cNvPr>
          <p:cNvSpPr/>
          <p:nvPr/>
        </p:nvSpPr>
        <p:spPr>
          <a:xfrm>
            <a:off x="4430147" y="804553"/>
            <a:ext cx="667200" cy="667200"/>
          </a:xfrm>
          <a:prstGeom prst="flowChartConnector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50;p27">
            <a:extLst>
              <a:ext uri="{FF2B5EF4-FFF2-40B4-BE49-F238E27FC236}">
                <a16:creationId xmlns:a16="http://schemas.microsoft.com/office/drawing/2014/main" xmlns="" id="{755F8BC1-3770-4262-B944-3D4744C6DF86}"/>
              </a:ext>
            </a:extLst>
          </p:cNvPr>
          <p:cNvSpPr/>
          <p:nvPr/>
        </p:nvSpPr>
        <p:spPr>
          <a:xfrm>
            <a:off x="4960242" y="2294334"/>
            <a:ext cx="667200" cy="667200"/>
          </a:xfrm>
          <a:prstGeom prst="flowChartConnector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52;p27">
            <a:extLst>
              <a:ext uri="{FF2B5EF4-FFF2-40B4-BE49-F238E27FC236}">
                <a16:creationId xmlns:a16="http://schemas.microsoft.com/office/drawing/2014/main" xmlns="" id="{E504278E-9D3B-4B5F-AB00-8C05B052F97A}"/>
              </a:ext>
            </a:extLst>
          </p:cNvPr>
          <p:cNvSpPr/>
          <p:nvPr/>
        </p:nvSpPr>
        <p:spPr>
          <a:xfrm>
            <a:off x="3487213" y="3445905"/>
            <a:ext cx="667200" cy="667200"/>
          </a:xfrm>
          <a:prstGeom prst="flowChartConnector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53;p27">
            <a:extLst>
              <a:ext uri="{FF2B5EF4-FFF2-40B4-BE49-F238E27FC236}">
                <a16:creationId xmlns:a16="http://schemas.microsoft.com/office/drawing/2014/main" xmlns="" id="{46AC0453-9F20-4447-AEBA-EAA5B7D623C3}"/>
              </a:ext>
            </a:extLst>
          </p:cNvPr>
          <p:cNvSpPr/>
          <p:nvPr/>
        </p:nvSpPr>
        <p:spPr>
          <a:xfrm>
            <a:off x="5627442" y="730022"/>
            <a:ext cx="3320627" cy="787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54;p27">
            <a:extLst>
              <a:ext uri="{FF2B5EF4-FFF2-40B4-BE49-F238E27FC236}">
                <a16:creationId xmlns:a16="http://schemas.microsoft.com/office/drawing/2014/main" xmlns="" id="{A434E739-019C-43C4-AAEA-62E1499F6EEB}"/>
              </a:ext>
            </a:extLst>
          </p:cNvPr>
          <p:cNvSpPr/>
          <p:nvPr/>
        </p:nvSpPr>
        <p:spPr>
          <a:xfrm>
            <a:off x="6045072" y="2120437"/>
            <a:ext cx="2979842" cy="101499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55;p27">
            <a:extLst>
              <a:ext uri="{FF2B5EF4-FFF2-40B4-BE49-F238E27FC236}">
                <a16:creationId xmlns:a16="http://schemas.microsoft.com/office/drawing/2014/main" xmlns="" id="{2D7575CC-94EF-414F-B429-09766A980CDF}"/>
              </a:ext>
            </a:extLst>
          </p:cNvPr>
          <p:cNvSpPr/>
          <p:nvPr/>
        </p:nvSpPr>
        <p:spPr>
          <a:xfrm>
            <a:off x="298795" y="1791819"/>
            <a:ext cx="3099024" cy="91217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557;p27">
            <a:extLst>
              <a:ext uri="{FF2B5EF4-FFF2-40B4-BE49-F238E27FC236}">
                <a16:creationId xmlns:a16="http://schemas.microsoft.com/office/drawing/2014/main" xmlns="" id="{BDEF9C03-8E7B-474C-90C3-33FADC3CD600}"/>
              </a:ext>
            </a:extLst>
          </p:cNvPr>
          <p:cNvGrpSpPr/>
          <p:nvPr/>
        </p:nvGrpSpPr>
        <p:grpSpPr>
          <a:xfrm>
            <a:off x="197700" y="3464223"/>
            <a:ext cx="2863968" cy="639291"/>
            <a:chOff x="331407" y="3998104"/>
            <a:chExt cx="2863968" cy="639291"/>
          </a:xfrm>
        </p:grpSpPr>
        <p:sp>
          <p:nvSpPr>
            <p:cNvPr id="12" name="Google Shape;558;p27">
              <a:extLst>
                <a:ext uri="{FF2B5EF4-FFF2-40B4-BE49-F238E27FC236}">
                  <a16:creationId xmlns:a16="http://schemas.microsoft.com/office/drawing/2014/main" xmlns="" id="{834EC03E-46F3-47D8-9713-6FF9D64F7435}"/>
                </a:ext>
              </a:extLst>
            </p:cNvPr>
            <p:cNvSpPr txBox="1"/>
            <p:nvPr/>
          </p:nvSpPr>
          <p:spPr>
            <a:xfrm>
              <a:off x="1838775" y="4004695"/>
              <a:ext cx="1356600" cy="63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Очный этап</a:t>
              </a:r>
              <a:endParaRPr sz="18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" name="Google Shape;559;p27">
              <a:extLst>
                <a:ext uri="{FF2B5EF4-FFF2-40B4-BE49-F238E27FC236}">
                  <a16:creationId xmlns:a16="http://schemas.microsoft.com/office/drawing/2014/main" xmlns="" id="{9642C5C1-EFB3-4E5E-B70D-80565DA333E2}"/>
                </a:ext>
              </a:extLst>
            </p:cNvPr>
            <p:cNvSpPr txBox="1"/>
            <p:nvPr/>
          </p:nvSpPr>
          <p:spPr>
            <a:xfrm>
              <a:off x="331407" y="3998104"/>
              <a:ext cx="1583309" cy="63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21 января 2022 года</a:t>
              </a:r>
              <a:endParaRPr sz="11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14" name="Google Shape;560;p27">
            <a:extLst>
              <a:ext uri="{FF2B5EF4-FFF2-40B4-BE49-F238E27FC236}">
                <a16:creationId xmlns:a16="http://schemas.microsoft.com/office/drawing/2014/main" xmlns="" id="{1E6F2538-C6B2-405D-BFF2-85ABB7CED0AA}"/>
              </a:ext>
            </a:extLst>
          </p:cNvPr>
          <p:cNvGrpSpPr/>
          <p:nvPr/>
        </p:nvGrpSpPr>
        <p:grpSpPr>
          <a:xfrm>
            <a:off x="6094670" y="2367355"/>
            <a:ext cx="2880645" cy="1304945"/>
            <a:chOff x="5681198" y="3180585"/>
            <a:chExt cx="2768659" cy="1154645"/>
          </a:xfrm>
        </p:grpSpPr>
        <p:sp>
          <p:nvSpPr>
            <p:cNvPr id="15" name="Google Shape;561;p27">
              <a:extLst>
                <a:ext uri="{FF2B5EF4-FFF2-40B4-BE49-F238E27FC236}">
                  <a16:creationId xmlns:a16="http://schemas.microsoft.com/office/drawing/2014/main" xmlns="" id="{999F0C96-597D-4CD6-85DF-855C763B79F0}"/>
                </a:ext>
              </a:extLst>
            </p:cNvPr>
            <p:cNvSpPr txBox="1"/>
            <p:nvPr/>
          </p:nvSpPr>
          <p:spPr>
            <a:xfrm>
              <a:off x="5681198" y="3180585"/>
              <a:ext cx="1490550" cy="63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Экспертная оценка</a:t>
              </a:r>
            </a:p>
            <a:p>
              <a:pPr lvl="0" algn="ctr"/>
              <a:r>
                <a:rPr lang="ru-RU" sz="900" dirty="0"/>
                <a:t>13 декабря – 12 января</a:t>
              </a:r>
              <a:endParaRPr lang="ru-RU" sz="900" b="1" dirty="0">
                <a:solidFill>
                  <a:srgbClr val="839788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" name="Google Shape;562;p27">
              <a:extLst>
                <a:ext uri="{FF2B5EF4-FFF2-40B4-BE49-F238E27FC236}">
                  <a16:creationId xmlns:a16="http://schemas.microsoft.com/office/drawing/2014/main" xmlns="" id="{E252C599-2555-4047-955A-C438E107BC94}"/>
                </a:ext>
              </a:extLst>
            </p:cNvPr>
            <p:cNvSpPr txBox="1"/>
            <p:nvPr/>
          </p:nvSpPr>
          <p:spPr>
            <a:xfrm>
              <a:off x="6003571" y="4127016"/>
              <a:ext cx="2446286" cy="208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endPara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" name="Google Shape;563;p27">
            <a:extLst>
              <a:ext uri="{FF2B5EF4-FFF2-40B4-BE49-F238E27FC236}">
                <a16:creationId xmlns:a16="http://schemas.microsoft.com/office/drawing/2014/main" xmlns="" id="{2E3B587C-EC25-4403-B994-CBB21BCB922A}"/>
              </a:ext>
            </a:extLst>
          </p:cNvPr>
          <p:cNvGrpSpPr/>
          <p:nvPr/>
        </p:nvGrpSpPr>
        <p:grpSpPr>
          <a:xfrm>
            <a:off x="5677222" y="807572"/>
            <a:ext cx="3173435" cy="659364"/>
            <a:chOff x="5496790" y="1995511"/>
            <a:chExt cx="3173435" cy="659364"/>
          </a:xfrm>
        </p:grpSpPr>
        <p:sp>
          <p:nvSpPr>
            <p:cNvPr id="18" name="Google Shape;564;p27">
              <a:extLst>
                <a:ext uri="{FF2B5EF4-FFF2-40B4-BE49-F238E27FC236}">
                  <a16:creationId xmlns:a16="http://schemas.microsoft.com/office/drawing/2014/main" xmlns="" id="{BC17C965-1824-44F3-8045-7CB04BCCA9A0}"/>
                </a:ext>
              </a:extLst>
            </p:cNvPr>
            <p:cNvSpPr txBox="1"/>
            <p:nvPr/>
          </p:nvSpPr>
          <p:spPr>
            <a:xfrm>
              <a:off x="5496790" y="1995511"/>
              <a:ext cx="1491362" cy="63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Прием работ</a:t>
              </a:r>
            </a:p>
            <a:p>
              <a:pPr lvl="0" algn="ctr"/>
              <a:r>
                <a:rPr lang="ru-RU" sz="900" dirty="0"/>
                <a:t>до 6 декабря</a:t>
              </a:r>
              <a:endParaRPr sz="9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565;p27">
              <a:extLst>
                <a:ext uri="{FF2B5EF4-FFF2-40B4-BE49-F238E27FC236}">
                  <a16:creationId xmlns:a16="http://schemas.microsoft.com/office/drawing/2014/main" xmlns="" id="{E6F08CBA-B290-4E35-8BAB-1543ED6A15DD}"/>
                </a:ext>
              </a:extLst>
            </p:cNvPr>
            <p:cNvSpPr txBox="1"/>
            <p:nvPr/>
          </p:nvSpPr>
          <p:spPr>
            <a:xfrm>
              <a:off x="6889316" y="2022175"/>
              <a:ext cx="1780909" cy="63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принято 267 научно-исследовательских работ по 13 секциям </a:t>
              </a:r>
              <a:endParaRPr sz="1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20" name="Google Shape;566;p27">
            <a:extLst>
              <a:ext uri="{FF2B5EF4-FFF2-40B4-BE49-F238E27FC236}">
                <a16:creationId xmlns:a16="http://schemas.microsoft.com/office/drawing/2014/main" xmlns="" id="{A40E3F01-4784-4B8F-9323-E3E0A2BC74FA}"/>
              </a:ext>
            </a:extLst>
          </p:cNvPr>
          <p:cNvGrpSpPr/>
          <p:nvPr/>
        </p:nvGrpSpPr>
        <p:grpSpPr>
          <a:xfrm>
            <a:off x="255021" y="1874964"/>
            <a:ext cx="3350307" cy="811288"/>
            <a:chOff x="250042" y="2469734"/>
            <a:chExt cx="3179886" cy="963340"/>
          </a:xfrm>
        </p:grpSpPr>
        <p:sp>
          <p:nvSpPr>
            <p:cNvPr id="21" name="Google Shape;567;p27">
              <a:extLst>
                <a:ext uri="{FF2B5EF4-FFF2-40B4-BE49-F238E27FC236}">
                  <a16:creationId xmlns:a16="http://schemas.microsoft.com/office/drawing/2014/main" xmlns="" id="{F2263EF9-F9A0-4F1A-9902-7FC935CEE2D3}"/>
                </a:ext>
              </a:extLst>
            </p:cNvPr>
            <p:cNvSpPr txBox="1"/>
            <p:nvPr/>
          </p:nvSpPr>
          <p:spPr>
            <a:xfrm>
              <a:off x="1774536" y="2738059"/>
              <a:ext cx="1655392" cy="63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Техническая Экспертиза</a:t>
              </a:r>
            </a:p>
            <a:p>
              <a:pPr lvl="0" algn="ctr"/>
              <a:r>
                <a:rPr lang="ru-RU" sz="900" dirty="0"/>
                <a:t>10 - 13 декабря</a:t>
              </a:r>
              <a:endParaRPr lang="ru-RU" sz="900" b="1" dirty="0">
                <a:solidFill>
                  <a:srgbClr val="839788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568;p27">
              <a:extLst>
                <a:ext uri="{FF2B5EF4-FFF2-40B4-BE49-F238E27FC236}">
                  <a16:creationId xmlns:a16="http://schemas.microsoft.com/office/drawing/2014/main" xmlns="" id="{CF019C8E-FD8B-4A0B-A870-FC4CB2987283}"/>
                </a:ext>
              </a:extLst>
            </p:cNvPr>
            <p:cNvSpPr txBox="1"/>
            <p:nvPr/>
          </p:nvSpPr>
          <p:spPr>
            <a:xfrm>
              <a:off x="250042" y="2469734"/>
              <a:ext cx="1841279" cy="963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sz="1000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успешно прошли техническую экспертизу 173 научно-исследовательские работы (65%)</a:t>
              </a:r>
              <a:endParaRPr sz="1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cxnSp>
        <p:nvCxnSpPr>
          <p:cNvPr id="23" name="Google Shape;570;p27">
            <a:extLst>
              <a:ext uri="{FF2B5EF4-FFF2-40B4-BE49-F238E27FC236}">
                <a16:creationId xmlns:a16="http://schemas.microsoft.com/office/drawing/2014/main" xmlns="" id="{0871BD0E-D9F1-4692-BDB5-CD1907789C04}"/>
              </a:ext>
            </a:extLst>
          </p:cNvPr>
          <p:cNvCxnSpPr>
            <a:stCxn id="4" idx="2"/>
            <a:endCxn id="6" idx="0"/>
          </p:cNvCxnSpPr>
          <p:nvPr/>
        </p:nvCxnSpPr>
        <p:spPr>
          <a:xfrm rot="10800000" flipV="1">
            <a:off x="4207731" y="1138153"/>
            <a:ext cx="222416" cy="77837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571;p27">
            <a:extLst>
              <a:ext uri="{FF2B5EF4-FFF2-40B4-BE49-F238E27FC236}">
                <a16:creationId xmlns:a16="http://schemas.microsoft.com/office/drawing/2014/main" xmlns="" id="{8A5C5795-2014-41F4-80FC-E8C824B67916}"/>
              </a:ext>
            </a:extLst>
          </p:cNvPr>
          <p:cNvCxnSpPr>
            <a:stCxn id="6" idx="6"/>
            <a:endCxn id="5" idx="2"/>
          </p:cNvCxnSpPr>
          <p:nvPr/>
        </p:nvCxnSpPr>
        <p:spPr>
          <a:xfrm>
            <a:off x="4541331" y="2250123"/>
            <a:ext cx="418911" cy="37781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" name="Google Shape;572;p27">
            <a:extLst>
              <a:ext uri="{FF2B5EF4-FFF2-40B4-BE49-F238E27FC236}">
                <a16:creationId xmlns:a16="http://schemas.microsoft.com/office/drawing/2014/main" xmlns="" id="{6CCE69DA-213C-4B98-B4D0-33D1A0F857AF}"/>
              </a:ext>
            </a:extLst>
          </p:cNvPr>
          <p:cNvCxnSpPr>
            <a:stCxn id="5" idx="4"/>
            <a:endCxn id="7" idx="6"/>
          </p:cNvCxnSpPr>
          <p:nvPr/>
        </p:nvCxnSpPr>
        <p:spPr>
          <a:xfrm rot="5400000">
            <a:off x="4315143" y="2800805"/>
            <a:ext cx="817971" cy="1139429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573;p27">
            <a:extLst>
              <a:ext uri="{FF2B5EF4-FFF2-40B4-BE49-F238E27FC236}">
                <a16:creationId xmlns:a16="http://schemas.microsoft.com/office/drawing/2014/main" xmlns="" id="{8FD723E7-89FE-4E7C-B713-68C1BA398FBC}"/>
              </a:ext>
            </a:extLst>
          </p:cNvPr>
          <p:cNvCxnSpPr>
            <a:cxnSpLocks/>
            <a:stCxn id="8" idx="1"/>
            <a:endCxn id="4" idx="6"/>
          </p:cNvCxnSpPr>
          <p:nvPr/>
        </p:nvCxnSpPr>
        <p:spPr>
          <a:xfrm flipH="1">
            <a:off x="5097347" y="1123922"/>
            <a:ext cx="530095" cy="1423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27" name="Google Shape;574;p27">
            <a:extLst>
              <a:ext uri="{FF2B5EF4-FFF2-40B4-BE49-F238E27FC236}">
                <a16:creationId xmlns:a16="http://schemas.microsoft.com/office/drawing/2014/main" xmlns="" id="{2DEC2421-16A1-48C1-A9D3-E4B5A3A121E3}"/>
              </a:ext>
            </a:extLst>
          </p:cNvPr>
          <p:cNvCxnSpPr>
            <a:cxnSpLocks/>
            <a:stCxn id="6" idx="2"/>
            <a:endCxn id="10" idx="3"/>
          </p:cNvCxnSpPr>
          <p:nvPr/>
        </p:nvCxnSpPr>
        <p:spPr>
          <a:xfrm flipH="1" flipV="1">
            <a:off x="3397819" y="2247906"/>
            <a:ext cx="476312" cy="22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8" name="Google Shape;575;p27">
            <a:extLst>
              <a:ext uri="{FF2B5EF4-FFF2-40B4-BE49-F238E27FC236}">
                <a16:creationId xmlns:a16="http://schemas.microsoft.com/office/drawing/2014/main" xmlns="" id="{954962CC-DFAB-4C26-A0C1-18ED9456232B}"/>
              </a:ext>
            </a:extLst>
          </p:cNvPr>
          <p:cNvCxnSpPr>
            <a:cxnSpLocks/>
            <a:stCxn id="9" idx="1"/>
            <a:endCxn id="5" idx="6"/>
          </p:cNvCxnSpPr>
          <p:nvPr/>
        </p:nvCxnSpPr>
        <p:spPr>
          <a:xfrm flipH="1" flipV="1">
            <a:off x="5627442" y="2627934"/>
            <a:ext cx="417630" cy="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diamond" w="med" len="med"/>
            <a:tailEnd type="none" w="med" len="med"/>
          </a:ln>
        </p:spPr>
      </p:cxnSp>
      <p:grpSp>
        <p:nvGrpSpPr>
          <p:cNvPr id="34" name="Google Shape;581;p27">
            <a:extLst>
              <a:ext uri="{FF2B5EF4-FFF2-40B4-BE49-F238E27FC236}">
                <a16:creationId xmlns:a16="http://schemas.microsoft.com/office/drawing/2014/main" xmlns="" id="{045E122A-A224-4C2D-B035-D831931AB9B7}"/>
              </a:ext>
            </a:extLst>
          </p:cNvPr>
          <p:cNvGrpSpPr/>
          <p:nvPr/>
        </p:nvGrpSpPr>
        <p:grpSpPr>
          <a:xfrm>
            <a:off x="5136976" y="2455297"/>
            <a:ext cx="297075" cy="345275"/>
            <a:chOff x="1799788" y="4142056"/>
            <a:chExt cx="297075" cy="345275"/>
          </a:xfrm>
        </p:grpSpPr>
        <p:sp>
          <p:nvSpPr>
            <p:cNvPr id="35" name="Google Shape;582;p27">
              <a:extLst>
                <a:ext uri="{FF2B5EF4-FFF2-40B4-BE49-F238E27FC236}">
                  <a16:creationId xmlns:a16="http://schemas.microsoft.com/office/drawing/2014/main" xmlns="" id="{BB20335A-3AEA-4046-871B-C721DCE38911}"/>
                </a:ext>
              </a:extLst>
            </p:cNvPr>
            <p:cNvSpPr/>
            <p:nvPr/>
          </p:nvSpPr>
          <p:spPr>
            <a:xfrm>
              <a:off x="1898538" y="4197206"/>
              <a:ext cx="10050" cy="18550"/>
            </a:xfrm>
            <a:custGeom>
              <a:avLst/>
              <a:gdLst/>
              <a:ahLst/>
              <a:cxnLst/>
              <a:rect l="l" t="t" r="r" b="b"/>
              <a:pathLst>
                <a:path w="402" h="742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526"/>
                  </a:lnTo>
                  <a:cubicBezTo>
                    <a:pt x="1" y="649"/>
                    <a:pt x="93" y="742"/>
                    <a:pt x="217" y="742"/>
                  </a:cubicBezTo>
                  <a:cubicBezTo>
                    <a:pt x="309" y="742"/>
                    <a:pt x="402" y="649"/>
                    <a:pt x="402" y="526"/>
                  </a:cubicBezTo>
                  <a:lnTo>
                    <a:pt x="402" y="217"/>
                  </a:lnTo>
                  <a:cubicBezTo>
                    <a:pt x="402" y="93"/>
                    <a:pt x="309" y="1"/>
                    <a:pt x="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83;p27">
              <a:extLst>
                <a:ext uri="{FF2B5EF4-FFF2-40B4-BE49-F238E27FC236}">
                  <a16:creationId xmlns:a16="http://schemas.microsoft.com/office/drawing/2014/main" xmlns="" id="{8ED8D873-E656-446B-A273-88A430023004}"/>
                </a:ext>
              </a:extLst>
            </p:cNvPr>
            <p:cNvSpPr/>
            <p:nvPr/>
          </p:nvSpPr>
          <p:spPr>
            <a:xfrm>
              <a:off x="1986488" y="4197981"/>
              <a:ext cx="10850" cy="17775"/>
            </a:xfrm>
            <a:custGeom>
              <a:avLst/>
              <a:gdLst/>
              <a:ahLst/>
              <a:cxnLst/>
              <a:rect l="l" t="t" r="r" b="b"/>
              <a:pathLst>
                <a:path w="434" h="711" extrusionOk="0">
                  <a:moveTo>
                    <a:pt x="217" y="1"/>
                  </a:moveTo>
                  <a:cubicBezTo>
                    <a:pt x="109" y="1"/>
                    <a:pt x="1" y="62"/>
                    <a:pt x="32" y="186"/>
                  </a:cubicBezTo>
                  <a:lnTo>
                    <a:pt x="32" y="495"/>
                  </a:lnTo>
                  <a:cubicBezTo>
                    <a:pt x="32" y="618"/>
                    <a:pt x="124" y="711"/>
                    <a:pt x="217" y="711"/>
                  </a:cubicBezTo>
                  <a:cubicBezTo>
                    <a:pt x="310" y="711"/>
                    <a:pt x="402" y="618"/>
                    <a:pt x="402" y="495"/>
                  </a:cubicBezTo>
                  <a:lnTo>
                    <a:pt x="402" y="186"/>
                  </a:lnTo>
                  <a:cubicBezTo>
                    <a:pt x="433" y="62"/>
                    <a:pt x="325" y="1"/>
                    <a:pt x="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84;p27">
              <a:extLst>
                <a:ext uri="{FF2B5EF4-FFF2-40B4-BE49-F238E27FC236}">
                  <a16:creationId xmlns:a16="http://schemas.microsoft.com/office/drawing/2014/main" xmlns="" id="{50BC4FE1-E1FE-4DAF-A687-B0046BDEC682}"/>
                </a:ext>
              </a:extLst>
            </p:cNvPr>
            <p:cNvSpPr/>
            <p:nvPr/>
          </p:nvSpPr>
          <p:spPr>
            <a:xfrm>
              <a:off x="1931713" y="4204731"/>
              <a:ext cx="33200" cy="14875"/>
            </a:xfrm>
            <a:custGeom>
              <a:avLst/>
              <a:gdLst/>
              <a:ahLst/>
              <a:cxnLst/>
              <a:rect l="l" t="t" r="r" b="b"/>
              <a:pathLst>
                <a:path w="1328" h="595" extrusionOk="0">
                  <a:moveTo>
                    <a:pt x="217" y="1"/>
                  </a:moveTo>
                  <a:cubicBezTo>
                    <a:pt x="163" y="1"/>
                    <a:pt x="109" y="24"/>
                    <a:pt x="62" y="70"/>
                  </a:cubicBezTo>
                  <a:cubicBezTo>
                    <a:pt x="1" y="132"/>
                    <a:pt x="1" y="255"/>
                    <a:pt x="62" y="348"/>
                  </a:cubicBezTo>
                  <a:cubicBezTo>
                    <a:pt x="217" y="502"/>
                    <a:pt x="433" y="595"/>
                    <a:pt x="649" y="595"/>
                  </a:cubicBezTo>
                  <a:cubicBezTo>
                    <a:pt x="896" y="595"/>
                    <a:pt x="1112" y="502"/>
                    <a:pt x="1235" y="348"/>
                  </a:cubicBezTo>
                  <a:cubicBezTo>
                    <a:pt x="1328" y="255"/>
                    <a:pt x="1328" y="132"/>
                    <a:pt x="1235" y="70"/>
                  </a:cubicBezTo>
                  <a:lnTo>
                    <a:pt x="1204" y="70"/>
                  </a:lnTo>
                  <a:cubicBezTo>
                    <a:pt x="1158" y="24"/>
                    <a:pt x="1104" y="1"/>
                    <a:pt x="1054" y="1"/>
                  </a:cubicBezTo>
                  <a:cubicBezTo>
                    <a:pt x="1004" y="1"/>
                    <a:pt x="957" y="24"/>
                    <a:pt x="927" y="70"/>
                  </a:cubicBezTo>
                  <a:cubicBezTo>
                    <a:pt x="849" y="163"/>
                    <a:pt x="741" y="209"/>
                    <a:pt x="637" y="209"/>
                  </a:cubicBezTo>
                  <a:cubicBezTo>
                    <a:pt x="533" y="209"/>
                    <a:pt x="433" y="163"/>
                    <a:pt x="371" y="70"/>
                  </a:cubicBezTo>
                  <a:cubicBezTo>
                    <a:pt x="325" y="24"/>
                    <a:pt x="271" y="1"/>
                    <a:pt x="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85;p27">
              <a:extLst>
                <a:ext uri="{FF2B5EF4-FFF2-40B4-BE49-F238E27FC236}">
                  <a16:creationId xmlns:a16="http://schemas.microsoft.com/office/drawing/2014/main" xmlns="" id="{6E30538C-E073-46E3-BE6F-2ECABB5E7173}"/>
                </a:ext>
              </a:extLst>
            </p:cNvPr>
            <p:cNvSpPr/>
            <p:nvPr/>
          </p:nvSpPr>
          <p:spPr>
            <a:xfrm>
              <a:off x="1931713" y="4160831"/>
              <a:ext cx="37075" cy="31775"/>
            </a:xfrm>
            <a:custGeom>
              <a:avLst/>
              <a:gdLst/>
              <a:ahLst/>
              <a:cxnLst/>
              <a:rect l="l" t="t" r="r" b="b"/>
              <a:pathLst>
                <a:path w="1483" h="1271" extrusionOk="0">
                  <a:moveTo>
                    <a:pt x="649" y="407"/>
                  </a:moveTo>
                  <a:cubicBezTo>
                    <a:pt x="907" y="407"/>
                    <a:pt x="630" y="745"/>
                    <a:pt x="482" y="745"/>
                  </a:cubicBezTo>
                  <a:cubicBezTo>
                    <a:pt x="436" y="745"/>
                    <a:pt x="402" y="712"/>
                    <a:pt x="402" y="623"/>
                  </a:cubicBezTo>
                  <a:cubicBezTo>
                    <a:pt x="402" y="499"/>
                    <a:pt x="495" y="407"/>
                    <a:pt x="649" y="407"/>
                  </a:cubicBezTo>
                  <a:close/>
                  <a:moveTo>
                    <a:pt x="632" y="1"/>
                  </a:moveTo>
                  <a:cubicBezTo>
                    <a:pt x="308" y="1"/>
                    <a:pt x="1" y="249"/>
                    <a:pt x="1" y="623"/>
                  </a:cubicBezTo>
                  <a:cubicBezTo>
                    <a:pt x="1" y="993"/>
                    <a:pt x="279" y="1271"/>
                    <a:pt x="649" y="1271"/>
                  </a:cubicBezTo>
                  <a:cubicBezTo>
                    <a:pt x="1204" y="1271"/>
                    <a:pt x="1482" y="592"/>
                    <a:pt x="1081" y="191"/>
                  </a:cubicBezTo>
                  <a:cubicBezTo>
                    <a:pt x="950" y="59"/>
                    <a:pt x="789" y="1"/>
                    <a:pt x="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86;p27">
              <a:extLst>
                <a:ext uri="{FF2B5EF4-FFF2-40B4-BE49-F238E27FC236}">
                  <a16:creationId xmlns:a16="http://schemas.microsoft.com/office/drawing/2014/main" xmlns="" id="{682D850D-13A9-4A61-8E3F-C0D6AD7BE6A4}"/>
                </a:ext>
              </a:extLst>
            </p:cNvPr>
            <p:cNvSpPr/>
            <p:nvPr/>
          </p:nvSpPr>
          <p:spPr>
            <a:xfrm>
              <a:off x="1871013" y="4280956"/>
              <a:ext cx="48475" cy="23875"/>
            </a:xfrm>
            <a:custGeom>
              <a:avLst/>
              <a:gdLst/>
              <a:ahLst/>
              <a:cxnLst/>
              <a:rect l="l" t="t" r="r" b="b"/>
              <a:pathLst>
                <a:path w="1939" h="955" extrusionOk="0">
                  <a:moveTo>
                    <a:pt x="1650" y="0"/>
                  </a:moveTo>
                  <a:cubicBezTo>
                    <a:pt x="1624" y="0"/>
                    <a:pt x="1595" y="5"/>
                    <a:pt x="1565" y="15"/>
                  </a:cubicBezTo>
                  <a:lnTo>
                    <a:pt x="608" y="385"/>
                  </a:lnTo>
                  <a:lnTo>
                    <a:pt x="639" y="293"/>
                  </a:lnTo>
                  <a:cubicBezTo>
                    <a:pt x="700" y="169"/>
                    <a:pt x="639" y="77"/>
                    <a:pt x="546" y="15"/>
                  </a:cubicBezTo>
                  <a:cubicBezTo>
                    <a:pt x="517" y="8"/>
                    <a:pt x="490" y="4"/>
                    <a:pt x="464" y="4"/>
                  </a:cubicBezTo>
                  <a:cubicBezTo>
                    <a:pt x="381" y="4"/>
                    <a:pt x="316" y="44"/>
                    <a:pt x="268" y="138"/>
                  </a:cubicBezTo>
                  <a:cubicBezTo>
                    <a:pt x="268" y="138"/>
                    <a:pt x="52" y="663"/>
                    <a:pt x="52" y="694"/>
                  </a:cubicBezTo>
                  <a:cubicBezTo>
                    <a:pt x="0" y="824"/>
                    <a:pt x="102" y="955"/>
                    <a:pt x="228" y="955"/>
                  </a:cubicBezTo>
                  <a:cubicBezTo>
                    <a:pt x="252" y="955"/>
                    <a:pt x="275" y="950"/>
                    <a:pt x="299" y="941"/>
                  </a:cubicBezTo>
                  <a:lnTo>
                    <a:pt x="1719" y="385"/>
                  </a:lnTo>
                  <a:cubicBezTo>
                    <a:pt x="1939" y="303"/>
                    <a:pt x="1865" y="0"/>
                    <a:pt x="1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87;p27">
              <a:extLst>
                <a:ext uri="{FF2B5EF4-FFF2-40B4-BE49-F238E27FC236}">
                  <a16:creationId xmlns:a16="http://schemas.microsoft.com/office/drawing/2014/main" xmlns="" id="{1DCB44FC-9976-4C84-A75F-2CCFBFD724CA}"/>
                </a:ext>
              </a:extLst>
            </p:cNvPr>
            <p:cNvSpPr/>
            <p:nvPr/>
          </p:nvSpPr>
          <p:spPr>
            <a:xfrm>
              <a:off x="1946563" y="4288131"/>
              <a:ext cx="75300" cy="10225"/>
            </a:xfrm>
            <a:custGeom>
              <a:avLst/>
              <a:gdLst/>
              <a:ahLst/>
              <a:cxnLst/>
              <a:rect l="l" t="t" r="r" b="b"/>
              <a:pathLst>
                <a:path w="3012" h="409" extrusionOk="0">
                  <a:moveTo>
                    <a:pt x="199" y="0"/>
                  </a:moveTo>
                  <a:cubicBezTo>
                    <a:pt x="1" y="0"/>
                    <a:pt x="7" y="408"/>
                    <a:pt x="218" y="408"/>
                  </a:cubicBezTo>
                  <a:cubicBezTo>
                    <a:pt x="225" y="408"/>
                    <a:pt x="233" y="408"/>
                    <a:pt x="240" y="407"/>
                  </a:cubicBezTo>
                  <a:lnTo>
                    <a:pt x="2802" y="407"/>
                  </a:lnTo>
                  <a:cubicBezTo>
                    <a:pt x="2808" y="408"/>
                    <a:pt x="2814" y="408"/>
                    <a:pt x="2821" y="408"/>
                  </a:cubicBezTo>
                  <a:cubicBezTo>
                    <a:pt x="3005" y="408"/>
                    <a:pt x="3011" y="0"/>
                    <a:pt x="2838" y="0"/>
                  </a:cubicBezTo>
                  <a:cubicBezTo>
                    <a:pt x="2826" y="0"/>
                    <a:pt x="2814" y="2"/>
                    <a:pt x="2802" y="6"/>
                  </a:cubicBezTo>
                  <a:lnTo>
                    <a:pt x="240" y="6"/>
                  </a:lnTo>
                  <a:cubicBezTo>
                    <a:pt x="225" y="2"/>
                    <a:pt x="212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8;p27">
              <a:extLst>
                <a:ext uri="{FF2B5EF4-FFF2-40B4-BE49-F238E27FC236}">
                  <a16:creationId xmlns:a16="http://schemas.microsoft.com/office/drawing/2014/main" xmlns="" id="{357BA2AD-60C6-4229-A0F8-CD117C070FA5}"/>
                </a:ext>
              </a:extLst>
            </p:cNvPr>
            <p:cNvSpPr/>
            <p:nvPr/>
          </p:nvSpPr>
          <p:spPr>
            <a:xfrm>
              <a:off x="1870763" y="4329731"/>
              <a:ext cx="47100" cy="24425"/>
            </a:xfrm>
            <a:custGeom>
              <a:avLst/>
              <a:gdLst/>
              <a:ahLst/>
              <a:cxnLst/>
              <a:rect l="l" t="t" r="r" b="b"/>
              <a:pathLst>
                <a:path w="1884" h="977" extrusionOk="0">
                  <a:moveTo>
                    <a:pt x="1626" y="0"/>
                  </a:moveTo>
                  <a:cubicBezTo>
                    <a:pt x="1608" y="0"/>
                    <a:pt x="1591" y="3"/>
                    <a:pt x="1575" y="8"/>
                  </a:cubicBezTo>
                  <a:lnTo>
                    <a:pt x="587" y="409"/>
                  </a:lnTo>
                  <a:lnTo>
                    <a:pt x="649" y="286"/>
                  </a:lnTo>
                  <a:cubicBezTo>
                    <a:pt x="708" y="127"/>
                    <a:pt x="576" y="6"/>
                    <a:pt x="442" y="6"/>
                  </a:cubicBezTo>
                  <a:cubicBezTo>
                    <a:pt x="367" y="6"/>
                    <a:pt x="292" y="44"/>
                    <a:pt x="248" y="132"/>
                  </a:cubicBezTo>
                  <a:lnTo>
                    <a:pt x="32" y="687"/>
                  </a:lnTo>
                  <a:cubicBezTo>
                    <a:pt x="1" y="780"/>
                    <a:pt x="32" y="841"/>
                    <a:pt x="93" y="903"/>
                  </a:cubicBezTo>
                  <a:cubicBezTo>
                    <a:pt x="116" y="948"/>
                    <a:pt x="172" y="977"/>
                    <a:pt x="236" y="977"/>
                  </a:cubicBezTo>
                  <a:cubicBezTo>
                    <a:pt x="260" y="977"/>
                    <a:pt x="284" y="973"/>
                    <a:pt x="309" y="965"/>
                  </a:cubicBezTo>
                  <a:lnTo>
                    <a:pt x="1729" y="409"/>
                  </a:lnTo>
                  <a:cubicBezTo>
                    <a:pt x="1822" y="348"/>
                    <a:pt x="1883" y="255"/>
                    <a:pt x="1822" y="132"/>
                  </a:cubicBezTo>
                  <a:cubicBezTo>
                    <a:pt x="1796" y="55"/>
                    <a:pt x="1708" y="0"/>
                    <a:pt x="1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89;p27">
              <a:extLst>
                <a:ext uri="{FF2B5EF4-FFF2-40B4-BE49-F238E27FC236}">
                  <a16:creationId xmlns:a16="http://schemas.microsoft.com/office/drawing/2014/main" xmlns="" id="{9E1D039B-C29E-4362-B1AD-6176289D4000}"/>
                </a:ext>
              </a:extLst>
            </p:cNvPr>
            <p:cNvSpPr/>
            <p:nvPr/>
          </p:nvSpPr>
          <p:spPr>
            <a:xfrm>
              <a:off x="1947138" y="4336856"/>
              <a:ext cx="74875" cy="10075"/>
            </a:xfrm>
            <a:custGeom>
              <a:avLst/>
              <a:gdLst/>
              <a:ahLst/>
              <a:cxnLst/>
              <a:rect l="l" t="t" r="r" b="b"/>
              <a:pathLst>
                <a:path w="2995" h="403" extrusionOk="0">
                  <a:moveTo>
                    <a:pt x="217" y="1"/>
                  </a:moveTo>
                  <a:cubicBezTo>
                    <a:pt x="94" y="1"/>
                    <a:pt x="1" y="93"/>
                    <a:pt x="1" y="217"/>
                  </a:cubicBezTo>
                  <a:cubicBezTo>
                    <a:pt x="1" y="309"/>
                    <a:pt x="94" y="402"/>
                    <a:pt x="217" y="402"/>
                  </a:cubicBezTo>
                  <a:lnTo>
                    <a:pt x="2779" y="402"/>
                  </a:lnTo>
                  <a:cubicBezTo>
                    <a:pt x="2902" y="402"/>
                    <a:pt x="2995" y="309"/>
                    <a:pt x="2995" y="217"/>
                  </a:cubicBezTo>
                  <a:cubicBezTo>
                    <a:pt x="2995" y="93"/>
                    <a:pt x="2902" y="1"/>
                    <a:pt x="2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90;p27">
              <a:extLst>
                <a:ext uri="{FF2B5EF4-FFF2-40B4-BE49-F238E27FC236}">
                  <a16:creationId xmlns:a16="http://schemas.microsoft.com/office/drawing/2014/main" xmlns="" id="{8322D831-D6FD-4B26-A261-855DCD225472}"/>
                </a:ext>
              </a:extLst>
            </p:cNvPr>
            <p:cNvSpPr/>
            <p:nvPr/>
          </p:nvSpPr>
          <p:spPr>
            <a:xfrm>
              <a:off x="1870763" y="4378906"/>
              <a:ext cx="47100" cy="23875"/>
            </a:xfrm>
            <a:custGeom>
              <a:avLst/>
              <a:gdLst/>
              <a:ahLst/>
              <a:cxnLst/>
              <a:rect l="l" t="t" r="r" b="b"/>
              <a:pathLst>
                <a:path w="1884" h="955" extrusionOk="0">
                  <a:moveTo>
                    <a:pt x="440" y="1"/>
                  </a:moveTo>
                  <a:cubicBezTo>
                    <a:pt x="366" y="1"/>
                    <a:pt x="291" y="41"/>
                    <a:pt x="248" y="140"/>
                  </a:cubicBezTo>
                  <a:lnTo>
                    <a:pt x="32" y="695"/>
                  </a:lnTo>
                  <a:cubicBezTo>
                    <a:pt x="1" y="757"/>
                    <a:pt x="1" y="850"/>
                    <a:pt x="62" y="911"/>
                  </a:cubicBezTo>
                  <a:lnTo>
                    <a:pt x="93" y="911"/>
                  </a:lnTo>
                  <a:cubicBezTo>
                    <a:pt x="115" y="933"/>
                    <a:pt x="168" y="955"/>
                    <a:pt x="229" y="955"/>
                  </a:cubicBezTo>
                  <a:cubicBezTo>
                    <a:pt x="255" y="955"/>
                    <a:pt x="282" y="951"/>
                    <a:pt x="309" y="942"/>
                  </a:cubicBezTo>
                  <a:lnTo>
                    <a:pt x="1729" y="387"/>
                  </a:lnTo>
                  <a:cubicBezTo>
                    <a:pt x="1822" y="356"/>
                    <a:pt x="1883" y="232"/>
                    <a:pt x="1822" y="140"/>
                  </a:cubicBezTo>
                  <a:cubicBezTo>
                    <a:pt x="1798" y="45"/>
                    <a:pt x="1720" y="5"/>
                    <a:pt x="1644" y="5"/>
                  </a:cubicBezTo>
                  <a:cubicBezTo>
                    <a:pt x="1620" y="5"/>
                    <a:pt x="1596" y="9"/>
                    <a:pt x="1575" y="16"/>
                  </a:cubicBezTo>
                  <a:lnTo>
                    <a:pt x="587" y="417"/>
                  </a:lnTo>
                  <a:lnTo>
                    <a:pt x="649" y="294"/>
                  </a:lnTo>
                  <a:cubicBezTo>
                    <a:pt x="709" y="135"/>
                    <a:pt x="575" y="1"/>
                    <a:pt x="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91;p27">
              <a:extLst>
                <a:ext uri="{FF2B5EF4-FFF2-40B4-BE49-F238E27FC236}">
                  <a16:creationId xmlns:a16="http://schemas.microsoft.com/office/drawing/2014/main" xmlns="" id="{CC80C5B9-8AB7-40F2-ABCD-3003482EB600}"/>
                </a:ext>
              </a:extLst>
            </p:cNvPr>
            <p:cNvSpPr/>
            <p:nvPr/>
          </p:nvSpPr>
          <p:spPr>
            <a:xfrm>
              <a:off x="1947138" y="4385481"/>
              <a:ext cx="74875" cy="10825"/>
            </a:xfrm>
            <a:custGeom>
              <a:avLst/>
              <a:gdLst/>
              <a:ahLst/>
              <a:cxnLst/>
              <a:rect l="l" t="t" r="r" b="b"/>
              <a:pathLst>
                <a:path w="2995" h="433" extrusionOk="0">
                  <a:moveTo>
                    <a:pt x="217" y="0"/>
                  </a:moveTo>
                  <a:cubicBezTo>
                    <a:pt x="94" y="0"/>
                    <a:pt x="1" y="93"/>
                    <a:pt x="1" y="216"/>
                  </a:cubicBezTo>
                  <a:cubicBezTo>
                    <a:pt x="1" y="340"/>
                    <a:pt x="94" y="432"/>
                    <a:pt x="217" y="432"/>
                  </a:cubicBezTo>
                  <a:lnTo>
                    <a:pt x="2779" y="432"/>
                  </a:lnTo>
                  <a:cubicBezTo>
                    <a:pt x="2902" y="432"/>
                    <a:pt x="2995" y="340"/>
                    <a:pt x="2995" y="216"/>
                  </a:cubicBezTo>
                  <a:cubicBezTo>
                    <a:pt x="2995" y="93"/>
                    <a:pt x="2902" y="0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92;p27">
              <a:extLst>
                <a:ext uri="{FF2B5EF4-FFF2-40B4-BE49-F238E27FC236}">
                  <a16:creationId xmlns:a16="http://schemas.microsoft.com/office/drawing/2014/main" xmlns="" id="{E67601F1-8ED9-452D-A99B-5242F4D9D6D0}"/>
                </a:ext>
              </a:extLst>
            </p:cNvPr>
            <p:cNvSpPr/>
            <p:nvPr/>
          </p:nvSpPr>
          <p:spPr>
            <a:xfrm>
              <a:off x="1799788" y="4142056"/>
              <a:ext cx="297075" cy="345275"/>
            </a:xfrm>
            <a:custGeom>
              <a:avLst/>
              <a:gdLst/>
              <a:ahLst/>
              <a:cxnLst/>
              <a:rect l="l" t="t" r="r" b="b"/>
              <a:pathLst>
                <a:path w="11883" h="13811" extrusionOk="0">
                  <a:moveTo>
                    <a:pt x="5910" y="394"/>
                  </a:moveTo>
                  <a:cubicBezTo>
                    <a:pt x="6327" y="394"/>
                    <a:pt x="6744" y="648"/>
                    <a:pt x="6852" y="1158"/>
                  </a:cubicBezTo>
                  <a:cubicBezTo>
                    <a:pt x="6883" y="1405"/>
                    <a:pt x="7099" y="1559"/>
                    <a:pt x="7346" y="1559"/>
                  </a:cubicBezTo>
                  <a:lnTo>
                    <a:pt x="8765" y="1559"/>
                  </a:lnTo>
                  <a:cubicBezTo>
                    <a:pt x="8919" y="1559"/>
                    <a:pt x="9074" y="1682"/>
                    <a:pt x="9074" y="1837"/>
                  </a:cubicBezTo>
                  <a:lnTo>
                    <a:pt x="9074" y="3534"/>
                  </a:lnTo>
                  <a:cubicBezTo>
                    <a:pt x="9043" y="3688"/>
                    <a:pt x="8919" y="3781"/>
                    <a:pt x="8765" y="3781"/>
                  </a:cubicBezTo>
                  <a:lnTo>
                    <a:pt x="3056" y="3781"/>
                  </a:lnTo>
                  <a:cubicBezTo>
                    <a:pt x="2901" y="3781"/>
                    <a:pt x="2778" y="3688"/>
                    <a:pt x="2778" y="3534"/>
                  </a:cubicBezTo>
                  <a:lnTo>
                    <a:pt x="2778" y="1837"/>
                  </a:lnTo>
                  <a:lnTo>
                    <a:pt x="2747" y="1837"/>
                  </a:lnTo>
                  <a:cubicBezTo>
                    <a:pt x="2747" y="1682"/>
                    <a:pt x="2871" y="1559"/>
                    <a:pt x="3056" y="1559"/>
                  </a:cubicBezTo>
                  <a:lnTo>
                    <a:pt x="4475" y="1559"/>
                  </a:lnTo>
                  <a:cubicBezTo>
                    <a:pt x="4722" y="1559"/>
                    <a:pt x="4907" y="1405"/>
                    <a:pt x="4969" y="1158"/>
                  </a:cubicBezTo>
                  <a:cubicBezTo>
                    <a:pt x="5077" y="648"/>
                    <a:pt x="5494" y="394"/>
                    <a:pt x="5910" y="394"/>
                  </a:cubicBezTo>
                  <a:close/>
                  <a:moveTo>
                    <a:pt x="5914" y="0"/>
                  </a:moveTo>
                  <a:cubicBezTo>
                    <a:pt x="5324" y="0"/>
                    <a:pt x="4738" y="355"/>
                    <a:pt x="4599" y="1065"/>
                  </a:cubicBezTo>
                  <a:cubicBezTo>
                    <a:pt x="4568" y="1127"/>
                    <a:pt x="4537" y="1158"/>
                    <a:pt x="4475" y="1158"/>
                  </a:cubicBezTo>
                  <a:lnTo>
                    <a:pt x="3056" y="1158"/>
                  </a:lnTo>
                  <a:cubicBezTo>
                    <a:pt x="2747" y="1158"/>
                    <a:pt x="2469" y="1343"/>
                    <a:pt x="2377" y="1651"/>
                  </a:cubicBezTo>
                  <a:lnTo>
                    <a:pt x="1605" y="1651"/>
                  </a:lnTo>
                  <a:cubicBezTo>
                    <a:pt x="710" y="1651"/>
                    <a:pt x="0" y="2361"/>
                    <a:pt x="0" y="3225"/>
                  </a:cubicBezTo>
                  <a:lnTo>
                    <a:pt x="0" y="12206"/>
                  </a:lnTo>
                  <a:cubicBezTo>
                    <a:pt x="0" y="13101"/>
                    <a:pt x="710" y="13811"/>
                    <a:pt x="1605" y="13811"/>
                  </a:cubicBezTo>
                  <a:lnTo>
                    <a:pt x="10247" y="13811"/>
                  </a:lnTo>
                  <a:cubicBezTo>
                    <a:pt x="11111" y="13811"/>
                    <a:pt x="11820" y="13101"/>
                    <a:pt x="11851" y="12237"/>
                  </a:cubicBezTo>
                  <a:lnTo>
                    <a:pt x="11851" y="5231"/>
                  </a:lnTo>
                  <a:cubicBezTo>
                    <a:pt x="11882" y="5108"/>
                    <a:pt x="11759" y="5046"/>
                    <a:pt x="11639" y="5046"/>
                  </a:cubicBezTo>
                  <a:cubicBezTo>
                    <a:pt x="11520" y="5046"/>
                    <a:pt x="11404" y="5108"/>
                    <a:pt x="11450" y="5231"/>
                  </a:cubicBezTo>
                  <a:lnTo>
                    <a:pt x="11450" y="12206"/>
                  </a:lnTo>
                  <a:cubicBezTo>
                    <a:pt x="11450" y="12885"/>
                    <a:pt x="10925" y="13410"/>
                    <a:pt x="10277" y="13410"/>
                  </a:cubicBezTo>
                  <a:lnTo>
                    <a:pt x="1605" y="13410"/>
                  </a:lnTo>
                  <a:cubicBezTo>
                    <a:pt x="926" y="13410"/>
                    <a:pt x="402" y="12854"/>
                    <a:pt x="402" y="12206"/>
                  </a:cubicBezTo>
                  <a:lnTo>
                    <a:pt x="402" y="3225"/>
                  </a:lnTo>
                  <a:cubicBezTo>
                    <a:pt x="402" y="2577"/>
                    <a:pt x="926" y="2053"/>
                    <a:pt x="1605" y="2053"/>
                  </a:cubicBezTo>
                  <a:lnTo>
                    <a:pt x="2377" y="2053"/>
                  </a:lnTo>
                  <a:lnTo>
                    <a:pt x="2377" y="2762"/>
                  </a:lnTo>
                  <a:lnTo>
                    <a:pt x="1605" y="2762"/>
                  </a:lnTo>
                  <a:cubicBezTo>
                    <a:pt x="1327" y="2762"/>
                    <a:pt x="1111" y="2978"/>
                    <a:pt x="1111" y="3225"/>
                  </a:cubicBezTo>
                  <a:lnTo>
                    <a:pt x="1111" y="9305"/>
                  </a:lnTo>
                  <a:cubicBezTo>
                    <a:pt x="1111" y="9398"/>
                    <a:pt x="1204" y="9490"/>
                    <a:pt x="1297" y="9490"/>
                  </a:cubicBezTo>
                  <a:cubicBezTo>
                    <a:pt x="1420" y="9490"/>
                    <a:pt x="1513" y="9398"/>
                    <a:pt x="1513" y="9305"/>
                  </a:cubicBezTo>
                  <a:lnTo>
                    <a:pt x="1513" y="3225"/>
                  </a:lnTo>
                  <a:cubicBezTo>
                    <a:pt x="1513" y="3194"/>
                    <a:pt x="1543" y="3164"/>
                    <a:pt x="1605" y="3164"/>
                  </a:cubicBezTo>
                  <a:lnTo>
                    <a:pt x="2377" y="3164"/>
                  </a:lnTo>
                  <a:lnTo>
                    <a:pt x="2377" y="3503"/>
                  </a:lnTo>
                  <a:cubicBezTo>
                    <a:pt x="2377" y="3873"/>
                    <a:pt x="2685" y="4213"/>
                    <a:pt x="3056" y="4213"/>
                  </a:cubicBezTo>
                  <a:lnTo>
                    <a:pt x="8796" y="4213"/>
                  </a:lnTo>
                  <a:cubicBezTo>
                    <a:pt x="9166" y="4182"/>
                    <a:pt x="9475" y="3873"/>
                    <a:pt x="9475" y="3503"/>
                  </a:cubicBezTo>
                  <a:lnTo>
                    <a:pt x="9475" y="3164"/>
                  </a:lnTo>
                  <a:lnTo>
                    <a:pt x="10247" y="3164"/>
                  </a:lnTo>
                  <a:cubicBezTo>
                    <a:pt x="10277" y="3164"/>
                    <a:pt x="10339" y="3194"/>
                    <a:pt x="10339" y="3225"/>
                  </a:cubicBezTo>
                  <a:lnTo>
                    <a:pt x="10339" y="11681"/>
                  </a:lnTo>
                  <a:cubicBezTo>
                    <a:pt x="10339" y="11712"/>
                    <a:pt x="10277" y="11743"/>
                    <a:pt x="10247" y="11743"/>
                  </a:cubicBezTo>
                  <a:lnTo>
                    <a:pt x="1605" y="11743"/>
                  </a:lnTo>
                  <a:cubicBezTo>
                    <a:pt x="1543" y="11743"/>
                    <a:pt x="1513" y="11712"/>
                    <a:pt x="1513" y="11681"/>
                  </a:cubicBezTo>
                  <a:lnTo>
                    <a:pt x="1513" y="10107"/>
                  </a:lnTo>
                  <a:cubicBezTo>
                    <a:pt x="1513" y="9984"/>
                    <a:pt x="1420" y="9891"/>
                    <a:pt x="1297" y="9891"/>
                  </a:cubicBezTo>
                  <a:cubicBezTo>
                    <a:pt x="1204" y="9891"/>
                    <a:pt x="1111" y="9984"/>
                    <a:pt x="1111" y="10107"/>
                  </a:cubicBezTo>
                  <a:lnTo>
                    <a:pt x="1111" y="11681"/>
                  </a:lnTo>
                  <a:cubicBezTo>
                    <a:pt x="1111" y="11928"/>
                    <a:pt x="1327" y="12144"/>
                    <a:pt x="1605" y="12144"/>
                  </a:cubicBezTo>
                  <a:lnTo>
                    <a:pt x="10247" y="12144"/>
                  </a:lnTo>
                  <a:cubicBezTo>
                    <a:pt x="10524" y="12144"/>
                    <a:pt x="10740" y="11928"/>
                    <a:pt x="10740" y="11681"/>
                  </a:cubicBezTo>
                  <a:lnTo>
                    <a:pt x="10740" y="3225"/>
                  </a:lnTo>
                  <a:cubicBezTo>
                    <a:pt x="10740" y="2978"/>
                    <a:pt x="10524" y="2762"/>
                    <a:pt x="10247" y="2762"/>
                  </a:cubicBezTo>
                  <a:lnTo>
                    <a:pt x="9475" y="2762"/>
                  </a:lnTo>
                  <a:lnTo>
                    <a:pt x="9475" y="2053"/>
                  </a:lnTo>
                  <a:lnTo>
                    <a:pt x="10247" y="2053"/>
                  </a:lnTo>
                  <a:cubicBezTo>
                    <a:pt x="10895" y="2053"/>
                    <a:pt x="11419" y="2577"/>
                    <a:pt x="11419" y="3225"/>
                  </a:cubicBezTo>
                  <a:lnTo>
                    <a:pt x="11419" y="4429"/>
                  </a:lnTo>
                  <a:cubicBezTo>
                    <a:pt x="11419" y="4552"/>
                    <a:pt x="11512" y="4645"/>
                    <a:pt x="11635" y="4645"/>
                  </a:cubicBezTo>
                  <a:cubicBezTo>
                    <a:pt x="11728" y="4645"/>
                    <a:pt x="11820" y="4552"/>
                    <a:pt x="11820" y="4429"/>
                  </a:cubicBezTo>
                  <a:lnTo>
                    <a:pt x="11820" y="3225"/>
                  </a:lnTo>
                  <a:cubicBezTo>
                    <a:pt x="11820" y="2361"/>
                    <a:pt x="11111" y="1651"/>
                    <a:pt x="10247" y="1651"/>
                  </a:cubicBezTo>
                  <a:lnTo>
                    <a:pt x="9444" y="1651"/>
                  </a:lnTo>
                  <a:cubicBezTo>
                    <a:pt x="9352" y="1343"/>
                    <a:pt x="9074" y="1158"/>
                    <a:pt x="8765" y="1158"/>
                  </a:cubicBezTo>
                  <a:lnTo>
                    <a:pt x="7346" y="1158"/>
                  </a:lnTo>
                  <a:cubicBezTo>
                    <a:pt x="7284" y="1158"/>
                    <a:pt x="7253" y="1127"/>
                    <a:pt x="7253" y="1065"/>
                  </a:cubicBezTo>
                  <a:cubicBezTo>
                    <a:pt x="7099" y="355"/>
                    <a:pt x="6505" y="0"/>
                    <a:pt x="5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593;p27">
            <a:extLst>
              <a:ext uri="{FF2B5EF4-FFF2-40B4-BE49-F238E27FC236}">
                <a16:creationId xmlns:a16="http://schemas.microsoft.com/office/drawing/2014/main" xmlns="" id="{267B8DE6-1D7A-41D0-9579-EBECB5163B09}"/>
              </a:ext>
            </a:extLst>
          </p:cNvPr>
          <p:cNvGrpSpPr/>
          <p:nvPr/>
        </p:nvGrpSpPr>
        <p:grpSpPr>
          <a:xfrm>
            <a:off x="4040333" y="2137883"/>
            <a:ext cx="349000" cy="285450"/>
            <a:chOff x="3195450" y="3094050"/>
            <a:chExt cx="349000" cy="285450"/>
          </a:xfrm>
        </p:grpSpPr>
        <p:sp>
          <p:nvSpPr>
            <p:cNvPr id="47" name="Google Shape;594;p27">
              <a:extLst>
                <a:ext uri="{FF2B5EF4-FFF2-40B4-BE49-F238E27FC236}">
                  <a16:creationId xmlns:a16="http://schemas.microsoft.com/office/drawing/2014/main" xmlns="" id="{28D08698-9CE7-485A-865E-29B123CD18CA}"/>
                </a:ext>
              </a:extLst>
            </p:cNvPr>
            <p:cNvSpPr/>
            <p:nvPr/>
          </p:nvSpPr>
          <p:spPr>
            <a:xfrm>
              <a:off x="3392175" y="3132825"/>
              <a:ext cx="11900" cy="7550"/>
            </a:xfrm>
            <a:custGeom>
              <a:avLst/>
              <a:gdLst/>
              <a:ahLst/>
              <a:cxnLst/>
              <a:rect l="l" t="t" r="r" b="b"/>
              <a:pathLst>
                <a:path w="476" h="302" extrusionOk="0">
                  <a:moveTo>
                    <a:pt x="258" y="1"/>
                  </a:moveTo>
                  <a:cubicBezTo>
                    <a:pt x="1" y="1"/>
                    <a:pt x="256" y="302"/>
                    <a:pt x="397" y="302"/>
                  </a:cubicBezTo>
                  <a:cubicBezTo>
                    <a:pt x="442" y="302"/>
                    <a:pt x="476" y="270"/>
                    <a:pt x="476" y="187"/>
                  </a:cubicBezTo>
                  <a:cubicBezTo>
                    <a:pt x="476" y="94"/>
                    <a:pt x="383" y="1"/>
                    <a:pt x="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95;p27">
              <a:extLst>
                <a:ext uri="{FF2B5EF4-FFF2-40B4-BE49-F238E27FC236}">
                  <a16:creationId xmlns:a16="http://schemas.microsoft.com/office/drawing/2014/main" xmlns="" id="{B3EF29FE-87F2-4A4A-A5F7-3BE458B5FA1B}"/>
                </a:ext>
              </a:extLst>
            </p:cNvPr>
            <p:cNvSpPr/>
            <p:nvPr/>
          </p:nvSpPr>
          <p:spPr>
            <a:xfrm>
              <a:off x="3392025" y="3179350"/>
              <a:ext cx="12050" cy="7900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64" y="1"/>
                  </a:moveTo>
                  <a:cubicBezTo>
                    <a:pt x="1" y="1"/>
                    <a:pt x="274" y="316"/>
                    <a:pt x="412" y="316"/>
                  </a:cubicBezTo>
                  <a:cubicBezTo>
                    <a:pt x="453" y="316"/>
                    <a:pt x="482" y="289"/>
                    <a:pt x="482" y="218"/>
                  </a:cubicBezTo>
                  <a:cubicBezTo>
                    <a:pt x="482" y="94"/>
                    <a:pt x="389" y="1"/>
                    <a:pt x="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96;p27">
              <a:extLst>
                <a:ext uri="{FF2B5EF4-FFF2-40B4-BE49-F238E27FC236}">
                  <a16:creationId xmlns:a16="http://schemas.microsoft.com/office/drawing/2014/main" xmlns="" id="{6B78CC4C-332C-4DDF-91A9-744810AA78AB}"/>
                </a:ext>
              </a:extLst>
            </p:cNvPr>
            <p:cNvSpPr/>
            <p:nvPr/>
          </p:nvSpPr>
          <p:spPr>
            <a:xfrm>
              <a:off x="3392175" y="3226675"/>
              <a:ext cx="11900" cy="7550"/>
            </a:xfrm>
            <a:custGeom>
              <a:avLst/>
              <a:gdLst/>
              <a:ahLst/>
              <a:cxnLst/>
              <a:rect l="l" t="t" r="r" b="b"/>
              <a:pathLst>
                <a:path w="476" h="302" extrusionOk="0">
                  <a:moveTo>
                    <a:pt x="258" y="0"/>
                  </a:moveTo>
                  <a:cubicBezTo>
                    <a:pt x="1" y="0"/>
                    <a:pt x="239" y="301"/>
                    <a:pt x="384" y="301"/>
                  </a:cubicBezTo>
                  <a:cubicBezTo>
                    <a:pt x="431" y="301"/>
                    <a:pt x="468" y="270"/>
                    <a:pt x="476" y="186"/>
                  </a:cubicBezTo>
                  <a:cubicBezTo>
                    <a:pt x="476" y="93"/>
                    <a:pt x="383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97;p27">
              <a:extLst>
                <a:ext uri="{FF2B5EF4-FFF2-40B4-BE49-F238E27FC236}">
                  <a16:creationId xmlns:a16="http://schemas.microsoft.com/office/drawing/2014/main" xmlns="" id="{958DC58C-BDBE-4BAA-87BB-B4911FD8B83D}"/>
                </a:ext>
              </a:extLst>
            </p:cNvPr>
            <p:cNvSpPr/>
            <p:nvPr/>
          </p:nvSpPr>
          <p:spPr>
            <a:xfrm>
              <a:off x="3195450" y="3094050"/>
              <a:ext cx="349000" cy="285450"/>
            </a:xfrm>
            <a:custGeom>
              <a:avLst/>
              <a:gdLst/>
              <a:ahLst/>
              <a:cxnLst/>
              <a:rect l="l" t="t" r="r" b="b"/>
              <a:pathLst>
                <a:path w="13960" h="11418" extrusionOk="0">
                  <a:moveTo>
                    <a:pt x="4343" y="1707"/>
                  </a:moveTo>
                  <a:cubicBezTo>
                    <a:pt x="5553" y="1707"/>
                    <a:pt x="6359" y="2917"/>
                    <a:pt x="5925" y="4033"/>
                  </a:cubicBezTo>
                  <a:cubicBezTo>
                    <a:pt x="5863" y="3630"/>
                    <a:pt x="5770" y="3227"/>
                    <a:pt x="5615" y="2824"/>
                  </a:cubicBezTo>
                  <a:cubicBezTo>
                    <a:pt x="5584" y="2699"/>
                    <a:pt x="5491" y="2606"/>
                    <a:pt x="5367" y="2544"/>
                  </a:cubicBezTo>
                  <a:cubicBezTo>
                    <a:pt x="5323" y="2522"/>
                    <a:pt x="5271" y="2512"/>
                    <a:pt x="5217" y="2512"/>
                  </a:cubicBezTo>
                  <a:cubicBezTo>
                    <a:pt x="5119" y="2512"/>
                    <a:pt x="5013" y="2546"/>
                    <a:pt x="4932" y="2606"/>
                  </a:cubicBezTo>
                  <a:cubicBezTo>
                    <a:pt x="4839" y="2668"/>
                    <a:pt x="4715" y="2730"/>
                    <a:pt x="4622" y="2824"/>
                  </a:cubicBezTo>
                  <a:cubicBezTo>
                    <a:pt x="4560" y="2886"/>
                    <a:pt x="4467" y="2917"/>
                    <a:pt x="4343" y="2948"/>
                  </a:cubicBezTo>
                  <a:cubicBezTo>
                    <a:pt x="4250" y="2948"/>
                    <a:pt x="4157" y="2886"/>
                    <a:pt x="4064" y="2824"/>
                  </a:cubicBezTo>
                  <a:cubicBezTo>
                    <a:pt x="3964" y="2723"/>
                    <a:pt x="3722" y="2502"/>
                    <a:pt x="3486" y="2502"/>
                  </a:cubicBezTo>
                  <a:cubicBezTo>
                    <a:pt x="3429" y="2502"/>
                    <a:pt x="3373" y="2514"/>
                    <a:pt x="3319" y="2544"/>
                  </a:cubicBezTo>
                  <a:cubicBezTo>
                    <a:pt x="3195" y="2606"/>
                    <a:pt x="3133" y="2699"/>
                    <a:pt x="3071" y="2824"/>
                  </a:cubicBezTo>
                  <a:cubicBezTo>
                    <a:pt x="2916" y="3196"/>
                    <a:pt x="2823" y="3599"/>
                    <a:pt x="2761" y="4033"/>
                  </a:cubicBezTo>
                  <a:cubicBezTo>
                    <a:pt x="2668" y="3816"/>
                    <a:pt x="2637" y="3599"/>
                    <a:pt x="2637" y="3413"/>
                  </a:cubicBezTo>
                  <a:cubicBezTo>
                    <a:pt x="2637" y="2451"/>
                    <a:pt x="3413" y="1707"/>
                    <a:pt x="4343" y="1707"/>
                  </a:cubicBezTo>
                  <a:close/>
                  <a:moveTo>
                    <a:pt x="5181" y="2948"/>
                  </a:moveTo>
                  <a:cubicBezTo>
                    <a:pt x="5212" y="2979"/>
                    <a:pt x="5212" y="2979"/>
                    <a:pt x="5212" y="3010"/>
                  </a:cubicBezTo>
                  <a:cubicBezTo>
                    <a:pt x="5398" y="3444"/>
                    <a:pt x="5491" y="3909"/>
                    <a:pt x="5553" y="4374"/>
                  </a:cubicBezTo>
                  <a:cubicBezTo>
                    <a:pt x="5615" y="4995"/>
                    <a:pt x="5367" y="5584"/>
                    <a:pt x="4839" y="5925"/>
                  </a:cubicBezTo>
                  <a:cubicBezTo>
                    <a:pt x="4684" y="6019"/>
                    <a:pt x="4506" y="6065"/>
                    <a:pt x="4328" y="6065"/>
                  </a:cubicBezTo>
                  <a:cubicBezTo>
                    <a:pt x="4149" y="6065"/>
                    <a:pt x="3971" y="6019"/>
                    <a:pt x="3816" y="5925"/>
                  </a:cubicBezTo>
                  <a:cubicBezTo>
                    <a:pt x="3319" y="5584"/>
                    <a:pt x="3040" y="4995"/>
                    <a:pt x="3133" y="4374"/>
                  </a:cubicBezTo>
                  <a:cubicBezTo>
                    <a:pt x="3164" y="3909"/>
                    <a:pt x="3257" y="3444"/>
                    <a:pt x="3444" y="3010"/>
                  </a:cubicBezTo>
                  <a:cubicBezTo>
                    <a:pt x="3444" y="2979"/>
                    <a:pt x="3475" y="2948"/>
                    <a:pt x="3475" y="2948"/>
                  </a:cubicBezTo>
                  <a:cubicBezTo>
                    <a:pt x="3599" y="3010"/>
                    <a:pt x="3692" y="3072"/>
                    <a:pt x="3785" y="3165"/>
                  </a:cubicBezTo>
                  <a:cubicBezTo>
                    <a:pt x="3940" y="3289"/>
                    <a:pt x="4126" y="3351"/>
                    <a:pt x="4343" y="3351"/>
                  </a:cubicBezTo>
                  <a:cubicBezTo>
                    <a:pt x="4529" y="3351"/>
                    <a:pt x="4715" y="3289"/>
                    <a:pt x="4870" y="3165"/>
                  </a:cubicBezTo>
                  <a:cubicBezTo>
                    <a:pt x="4963" y="3072"/>
                    <a:pt x="5057" y="3010"/>
                    <a:pt x="5181" y="2948"/>
                  </a:cubicBezTo>
                  <a:close/>
                  <a:moveTo>
                    <a:pt x="4746" y="6391"/>
                  </a:moveTo>
                  <a:cubicBezTo>
                    <a:pt x="4746" y="6546"/>
                    <a:pt x="4839" y="6701"/>
                    <a:pt x="4963" y="6763"/>
                  </a:cubicBezTo>
                  <a:lnTo>
                    <a:pt x="6142" y="7197"/>
                  </a:lnTo>
                  <a:cubicBezTo>
                    <a:pt x="6266" y="7259"/>
                    <a:pt x="6359" y="7352"/>
                    <a:pt x="6390" y="7476"/>
                  </a:cubicBezTo>
                  <a:cubicBezTo>
                    <a:pt x="6421" y="7476"/>
                    <a:pt x="6421" y="7507"/>
                    <a:pt x="6421" y="7538"/>
                  </a:cubicBezTo>
                  <a:lnTo>
                    <a:pt x="2172" y="7538"/>
                  </a:lnTo>
                  <a:cubicBezTo>
                    <a:pt x="2172" y="7507"/>
                    <a:pt x="2203" y="7476"/>
                    <a:pt x="2203" y="7476"/>
                  </a:cubicBezTo>
                  <a:cubicBezTo>
                    <a:pt x="2265" y="7352"/>
                    <a:pt x="2358" y="7259"/>
                    <a:pt x="2482" y="7228"/>
                  </a:cubicBezTo>
                  <a:lnTo>
                    <a:pt x="3630" y="6763"/>
                  </a:lnTo>
                  <a:cubicBezTo>
                    <a:pt x="3785" y="6701"/>
                    <a:pt x="3878" y="6577"/>
                    <a:pt x="3878" y="6422"/>
                  </a:cubicBezTo>
                  <a:lnTo>
                    <a:pt x="3878" y="6391"/>
                  </a:lnTo>
                  <a:cubicBezTo>
                    <a:pt x="4002" y="6422"/>
                    <a:pt x="4188" y="6453"/>
                    <a:pt x="4343" y="6453"/>
                  </a:cubicBezTo>
                  <a:cubicBezTo>
                    <a:pt x="4467" y="6453"/>
                    <a:pt x="4622" y="6453"/>
                    <a:pt x="4746" y="6391"/>
                  </a:cubicBezTo>
                  <a:close/>
                  <a:moveTo>
                    <a:pt x="8314" y="9462"/>
                  </a:moveTo>
                  <a:lnTo>
                    <a:pt x="8500" y="11013"/>
                  </a:lnTo>
                  <a:lnTo>
                    <a:pt x="5491" y="11013"/>
                  </a:lnTo>
                  <a:lnTo>
                    <a:pt x="5708" y="9462"/>
                  </a:lnTo>
                  <a:close/>
                  <a:moveTo>
                    <a:pt x="745" y="1"/>
                  </a:moveTo>
                  <a:cubicBezTo>
                    <a:pt x="311" y="1"/>
                    <a:pt x="0" y="342"/>
                    <a:pt x="0" y="745"/>
                  </a:cubicBezTo>
                  <a:lnTo>
                    <a:pt x="0" y="8717"/>
                  </a:lnTo>
                  <a:cubicBezTo>
                    <a:pt x="0" y="9120"/>
                    <a:pt x="311" y="9462"/>
                    <a:pt x="745" y="9462"/>
                  </a:cubicBezTo>
                  <a:lnTo>
                    <a:pt x="5274" y="9462"/>
                  </a:lnTo>
                  <a:lnTo>
                    <a:pt x="5057" y="11013"/>
                  </a:lnTo>
                  <a:lnTo>
                    <a:pt x="4374" y="11013"/>
                  </a:lnTo>
                  <a:cubicBezTo>
                    <a:pt x="4157" y="11044"/>
                    <a:pt x="4157" y="11385"/>
                    <a:pt x="4374" y="11416"/>
                  </a:cubicBezTo>
                  <a:lnTo>
                    <a:pt x="9554" y="11416"/>
                  </a:lnTo>
                  <a:cubicBezTo>
                    <a:pt x="9561" y="11417"/>
                    <a:pt x="9568" y="11417"/>
                    <a:pt x="9575" y="11417"/>
                  </a:cubicBezTo>
                  <a:cubicBezTo>
                    <a:pt x="9765" y="11417"/>
                    <a:pt x="9765" y="11011"/>
                    <a:pt x="9575" y="11011"/>
                  </a:cubicBezTo>
                  <a:cubicBezTo>
                    <a:pt x="9568" y="11011"/>
                    <a:pt x="9561" y="11012"/>
                    <a:pt x="9554" y="11013"/>
                  </a:cubicBezTo>
                  <a:lnTo>
                    <a:pt x="8872" y="11013"/>
                  </a:lnTo>
                  <a:lnTo>
                    <a:pt x="8655" y="9462"/>
                  </a:lnTo>
                  <a:lnTo>
                    <a:pt x="13184" y="9462"/>
                  </a:lnTo>
                  <a:cubicBezTo>
                    <a:pt x="13618" y="9462"/>
                    <a:pt x="13959" y="9120"/>
                    <a:pt x="13959" y="8717"/>
                  </a:cubicBezTo>
                  <a:lnTo>
                    <a:pt x="13959" y="745"/>
                  </a:lnTo>
                  <a:cubicBezTo>
                    <a:pt x="13959" y="342"/>
                    <a:pt x="13618" y="1"/>
                    <a:pt x="13184" y="1"/>
                  </a:cubicBezTo>
                  <a:lnTo>
                    <a:pt x="3940" y="1"/>
                  </a:lnTo>
                  <a:cubicBezTo>
                    <a:pt x="3661" y="1"/>
                    <a:pt x="3661" y="435"/>
                    <a:pt x="3940" y="435"/>
                  </a:cubicBezTo>
                  <a:lnTo>
                    <a:pt x="13246" y="435"/>
                  </a:lnTo>
                  <a:cubicBezTo>
                    <a:pt x="13432" y="435"/>
                    <a:pt x="13587" y="559"/>
                    <a:pt x="13587" y="745"/>
                  </a:cubicBezTo>
                  <a:lnTo>
                    <a:pt x="13587" y="7569"/>
                  </a:lnTo>
                  <a:lnTo>
                    <a:pt x="11198" y="7569"/>
                  </a:lnTo>
                  <a:cubicBezTo>
                    <a:pt x="11074" y="7569"/>
                    <a:pt x="10981" y="7663"/>
                    <a:pt x="10981" y="7787"/>
                  </a:cubicBezTo>
                  <a:cubicBezTo>
                    <a:pt x="10981" y="7880"/>
                    <a:pt x="11074" y="7973"/>
                    <a:pt x="11198" y="7973"/>
                  </a:cubicBezTo>
                  <a:lnTo>
                    <a:pt x="13587" y="7973"/>
                  </a:lnTo>
                  <a:lnTo>
                    <a:pt x="13587" y="8717"/>
                  </a:lnTo>
                  <a:cubicBezTo>
                    <a:pt x="13587" y="8903"/>
                    <a:pt x="13432" y="9027"/>
                    <a:pt x="13246" y="9027"/>
                  </a:cubicBezTo>
                  <a:lnTo>
                    <a:pt x="776" y="9027"/>
                  </a:lnTo>
                  <a:cubicBezTo>
                    <a:pt x="590" y="9027"/>
                    <a:pt x="435" y="8903"/>
                    <a:pt x="435" y="8717"/>
                  </a:cubicBezTo>
                  <a:lnTo>
                    <a:pt x="435" y="7973"/>
                  </a:lnTo>
                  <a:lnTo>
                    <a:pt x="10361" y="7973"/>
                  </a:lnTo>
                  <a:cubicBezTo>
                    <a:pt x="10485" y="7973"/>
                    <a:pt x="10578" y="7880"/>
                    <a:pt x="10578" y="7787"/>
                  </a:cubicBezTo>
                  <a:cubicBezTo>
                    <a:pt x="10578" y="7663"/>
                    <a:pt x="10485" y="7569"/>
                    <a:pt x="10361" y="7569"/>
                  </a:cubicBezTo>
                  <a:lnTo>
                    <a:pt x="6887" y="7569"/>
                  </a:lnTo>
                  <a:cubicBezTo>
                    <a:pt x="6856" y="7507"/>
                    <a:pt x="6825" y="7414"/>
                    <a:pt x="6794" y="7321"/>
                  </a:cubicBezTo>
                  <a:cubicBezTo>
                    <a:pt x="6701" y="7104"/>
                    <a:pt x="6514" y="6949"/>
                    <a:pt x="6297" y="6856"/>
                  </a:cubicBezTo>
                  <a:lnTo>
                    <a:pt x="5150" y="6391"/>
                  </a:lnTo>
                  <a:lnTo>
                    <a:pt x="5150" y="6236"/>
                  </a:lnTo>
                  <a:cubicBezTo>
                    <a:pt x="5150" y="6236"/>
                    <a:pt x="5150" y="6205"/>
                    <a:pt x="5150" y="6205"/>
                  </a:cubicBezTo>
                  <a:cubicBezTo>
                    <a:pt x="5584" y="5863"/>
                    <a:pt x="5894" y="5367"/>
                    <a:pt x="5925" y="4778"/>
                  </a:cubicBezTo>
                  <a:cubicBezTo>
                    <a:pt x="5925" y="4778"/>
                    <a:pt x="5925" y="4778"/>
                    <a:pt x="5956" y="4747"/>
                  </a:cubicBezTo>
                  <a:cubicBezTo>
                    <a:pt x="7095" y="3392"/>
                    <a:pt x="6126" y="1303"/>
                    <a:pt x="4351" y="1303"/>
                  </a:cubicBezTo>
                  <a:cubicBezTo>
                    <a:pt x="4338" y="1303"/>
                    <a:pt x="4325" y="1303"/>
                    <a:pt x="4312" y="1304"/>
                  </a:cubicBezTo>
                  <a:cubicBezTo>
                    <a:pt x="2513" y="1304"/>
                    <a:pt x="1551" y="3413"/>
                    <a:pt x="2699" y="4778"/>
                  </a:cubicBezTo>
                  <a:cubicBezTo>
                    <a:pt x="2761" y="5336"/>
                    <a:pt x="3009" y="5832"/>
                    <a:pt x="3444" y="6174"/>
                  </a:cubicBezTo>
                  <a:lnTo>
                    <a:pt x="3444" y="6391"/>
                  </a:lnTo>
                  <a:lnTo>
                    <a:pt x="2265" y="6856"/>
                  </a:lnTo>
                  <a:cubicBezTo>
                    <a:pt x="2079" y="6949"/>
                    <a:pt x="1893" y="7104"/>
                    <a:pt x="1800" y="7321"/>
                  </a:cubicBezTo>
                  <a:cubicBezTo>
                    <a:pt x="1769" y="7414"/>
                    <a:pt x="1737" y="7476"/>
                    <a:pt x="1706" y="7569"/>
                  </a:cubicBezTo>
                  <a:lnTo>
                    <a:pt x="404" y="7569"/>
                  </a:lnTo>
                  <a:lnTo>
                    <a:pt x="404" y="745"/>
                  </a:lnTo>
                  <a:cubicBezTo>
                    <a:pt x="404" y="559"/>
                    <a:pt x="559" y="435"/>
                    <a:pt x="745" y="435"/>
                  </a:cubicBezTo>
                  <a:lnTo>
                    <a:pt x="3071" y="435"/>
                  </a:lnTo>
                  <a:cubicBezTo>
                    <a:pt x="3319" y="435"/>
                    <a:pt x="3319" y="1"/>
                    <a:pt x="3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98;p27">
              <a:extLst>
                <a:ext uri="{FF2B5EF4-FFF2-40B4-BE49-F238E27FC236}">
                  <a16:creationId xmlns:a16="http://schemas.microsoft.com/office/drawing/2014/main" xmlns="" id="{1FDD8028-9403-4BAA-9AC2-ECFB65371C2E}"/>
                </a:ext>
              </a:extLst>
            </p:cNvPr>
            <p:cNvSpPr/>
            <p:nvPr/>
          </p:nvSpPr>
          <p:spPr>
            <a:xfrm>
              <a:off x="3411800" y="3132825"/>
              <a:ext cx="103175" cy="10125"/>
            </a:xfrm>
            <a:custGeom>
              <a:avLst/>
              <a:gdLst/>
              <a:ahLst/>
              <a:cxnLst/>
              <a:rect l="l" t="t" r="r" b="b"/>
              <a:pathLst>
                <a:path w="4127" h="405" extrusionOk="0">
                  <a:moveTo>
                    <a:pt x="280" y="1"/>
                  </a:moveTo>
                  <a:cubicBezTo>
                    <a:pt x="1" y="1"/>
                    <a:pt x="1" y="404"/>
                    <a:pt x="280" y="404"/>
                  </a:cubicBezTo>
                  <a:lnTo>
                    <a:pt x="3878" y="404"/>
                  </a:lnTo>
                  <a:cubicBezTo>
                    <a:pt x="4126" y="404"/>
                    <a:pt x="4126" y="1"/>
                    <a:pt x="38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99;p27">
              <a:extLst>
                <a:ext uri="{FF2B5EF4-FFF2-40B4-BE49-F238E27FC236}">
                  <a16:creationId xmlns:a16="http://schemas.microsoft.com/office/drawing/2014/main" xmlns="" id="{A8F01D52-2AB0-4F7E-8A95-90A6D0E5EB1A}"/>
                </a:ext>
              </a:extLst>
            </p:cNvPr>
            <p:cNvSpPr/>
            <p:nvPr/>
          </p:nvSpPr>
          <p:spPr>
            <a:xfrm>
              <a:off x="3413350" y="3153000"/>
              <a:ext cx="55100" cy="10100"/>
            </a:xfrm>
            <a:custGeom>
              <a:avLst/>
              <a:gdLst/>
              <a:ahLst/>
              <a:cxnLst/>
              <a:rect l="l" t="t" r="r" b="b"/>
              <a:pathLst>
                <a:path w="2204" h="404" extrusionOk="0">
                  <a:moveTo>
                    <a:pt x="218" y="0"/>
                  </a:moveTo>
                  <a:cubicBezTo>
                    <a:pt x="94" y="0"/>
                    <a:pt x="1" y="93"/>
                    <a:pt x="1" y="186"/>
                  </a:cubicBezTo>
                  <a:cubicBezTo>
                    <a:pt x="1" y="310"/>
                    <a:pt x="94" y="404"/>
                    <a:pt x="218" y="404"/>
                  </a:cubicBezTo>
                  <a:lnTo>
                    <a:pt x="2017" y="404"/>
                  </a:lnTo>
                  <a:cubicBezTo>
                    <a:pt x="2110" y="404"/>
                    <a:pt x="2203" y="310"/>
                    <a:pt x="2203" y="186"/>
                  </a:cubicBezTo>
                  <a:cubicBezTo>
                    <a:pt x="2203" y="93"/>
                    <a:pt x="2110" y="0"/>
                    <a:pt x="2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00;p27">
              <a:extLst>
                <a:ext uri="{FF2B5EF4-FFF2-40B4-BE49-F238E27FC236}">
                  <a16:creationId xmlns:a16="http://schemas.microsoft.com/office/drawing/2014/main" xmlns="" id="{44424326-D0B9-48D3-B681-3834C3EAD272}"/>
                </a:ext>
              </a:extLst>
            </p:cNvPr>
            <p:cNvSpPr/>
            <p:nvPr/>
          </p:nvSpPr>
          <p:spPr>
            <a:xfrm>
              <a:off x="3413350" y="3178575"/>
              <a:ext cx="100075" cy="10125"/>
            </a:xfrm>
            <a:custGeom>
              <a:avLst/>
              <a:gdLst/>
              <a:ahLst/>
              <a:cxnLst/>
              <a:rect l="l" t="t" r="r" b="b"/>
              <a:pathLst>
                <a:path w="4003" h="405" extrusionOk="0">
                  <a:moveTo>
                    <a:pt x="218" y="1"/>
                  </a:moveTo>
                  <a:cubicBezTo>
                    <a:pt x="94" y="1"/>
                    <a:pt x="1" y="94"/>
                    <a:pt x="1" y="218"/>
                  </a:cubicBezTo>
                  <a:cubicBezTo>
                    <a:pt x="1" y="311"/>
                    <a:pt x="94" y="404"/>
                    <a:pt x="218" y="404"/>
                  </a:cubicBezTo>
                  <a:lnTo>
                    <a:pt x="3816" y="404"/>
                  </a:lnTo>
                  <a:cubicBezTo>
                    <a:pt x="3909" y="404"/>
                    <a:pt x="4002" y="311"/>
                    <a:pt x="4002" y="218"/>
                  </a:cubicBezTo>
                  <a:cubicBezTo>
                    <a:pt x="4002" y="94"/>
                    <a:pt x="3909" y="1"/>
                    <a:pt x="3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01;p27">
              <a:extLst>
                <a:ext uri="{FF2B5EF4-FFF2-40B4-BE49-F238E27FC236}">
                  <a16:creationId xmlns:a16="http://schemas.microsoft.com/office/drawing/2014/main" xmlns="" id="{D2BEE948-7504-41CE-BDCB-A97325DFEB7D}"/>
                </a:ext>
              </a:extLst>
            </p:cNvPr>
            <p:cNvSpPr/>
            <p:nvPr/>
          </p:nvSpPr>
          <p:spPr>
            <a:xfrm>
              <a:off x="3411800" y="3198750"/>
              <a:ext cx="58200" cy="10875"/>
            </a:xfrm>
            <a:custGeom>
              <a:avLst/>
              <a:gdLst/>
              <a:ahLst/>
              <a:cxnLst/>
              <a:rect l="l" t="t" r="r" b="b"/>
              <a:pathLst>
                <a:path w="2328" h="435" extrusionOk="0">
                  <a:moveTo>
                    <a:pt x="280" y="0"/>
                  </a:moveTo>
                  <a:cubicBezTo>
                    <a:pt x="1" y="0"/>
                    <a:pt x="1" y="435"/>
                    <a:pt x="280" y="435"/>
                  </a:cubicBezTo>
                  <a:lnTo>
                    <a:pt x="2079" y="435"/>
                  </a:lnTo>
                  <a:cubicBezTo>
                    <a:pt x="2327" y="435"/>
                    <a:pt x="2327" y="0"/>
                    <a:pt x="20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02;p27">
              <a:extLst>
                <a:ext uri="{FF2B5EF4-FFF2-40B4-BE49-F238E27FC236}">
                  <a16:creationId xmlns:a16="http://schemas.microsoft.com/office/drawing/2014/main" xmlns="" id="{20C15B20-087A-42C1-B1C8-4370E1F1EF7B}"/>
                </a:ext>
              </a:extLst>
            </p:cNvPr>
            <p:cNvSpPr/>
            <p:nvPr/>
          </p:nvSpPr>
          <p:spPr>
            <a:xfrm>
              <a:off x="3413350" y="3225125"/>
              <a:ext cx="100075" cy="10100"/>
            </a:xfrm>
            <a:custGeom>
              <a:avLst/>
              <a:gdLst/>
              <a:ahLst/>
              <a:cxnLst/>
              <a:rect l="l" t="t" r="r" b="b"/>
              <a:pathLst>
                <a:path w="4003" h="404" extrusionOk="0">
                  <a:moveTo>
                    <a:pt x="218" y="0"/>
                  </a:moveTo>
                  <a:cubicBezTo>
                    <a:pt x="94" y="0"/>
                    <a:pt x="1" y="93"/>
                    <a:pt x="1" y="186"/>
                  </a:cubicBezTo>
                  <a:cubicBezTo>
                    <a:pt x="1" y="310"/>
                    <a:pt x="94" y="403"/>
                    <a:pt x="218" y="403"/>
                  </a:cubicBezTo>
                  <a:lnTo>
                    <a:pt x="3816" y="403"/>
                  </a:lnTo>
                  <a:cubicBezTo>
                    <a:pt x="3909" y="403"/>
                    <a:pt x="4002" y="310"/>
                    <a:pt x="4002" y="186"/>
                  </a:cubicBezTo>
                  <a:cubicBezTo>
                    <a:pt x="4002" y="93"/>
                    <a:pt x="3909" y="0"/>
                    <a:pt x="3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3;p27">
              <a:extLst>
                <a:ext uri="{FF2B5EF4-FFF2-40B4-BE49-F238E27FC236}">
                  <a16:creationId xmlns:a16="http://schemas.microsoft.com/office/drawing/2014/main" xmlns="" id="{DBA6FE47-6DDD-45E5-A778-CE71CAF38CA3}"/>
                </a:ext>
              </a:extLst>
            </p:cNvPr>
            <p:cNvSpPr/>
            <p:nvPr/>
          </p:nvSpPr>
          <p:spPr>
            <a:xfrm>
              <a:off x="3413350" y="3245275"/>
              <a:ext cx="55100" cy="10100"/>
            </a:xfrm>
            <a:custGeom>
              <a:avLst/>
              <a:gdLst/>
              <a:ahLst/>
              <a:cxnLst/>
              <a:rect l="l" t="t" r="r" b="b"/>
              <a:pathLst>
                <a:path w="2204" h="404" extrusionOk="0">
                  <a:moveTo>
                    <a:pt x="218" y="1"/>
                  </a:moveTo>
                  <a:cubicBezTo>
                    <a:pt x="94" y="1"/>
                    <a:pt x="1" y="94"/>
                    <a:pt x="1" y="218"/>
                  </a:cubicBezTo>
                  <a:cubicBezTo>
                    <a:pt x="1" y="311"/>
                    <a:pt x="94" y="404"/>
                    <a:pt x="218" y="404"/>
                  </a:cubicBezTo>
                  <a:lnTo>
                    <a:pt x="2017" y="404"/>
                  </a:lnTo>
                  <a:cubicBezTo>
                    <a:pt x="2110" y="404"/>
                    <a:pt x="2203" y="311"/>
                    <a:pt x="2203" y="218"/>
                  </a:cubicBezTo>
                  <a:cubicBezTo>
                    <a:pt x="2203" y="94"/>
                    <a:pt x="2110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604;p27">
            <a:extLst>
              <a:ext uri="{FF2B5EF4-FFF2-40B4-BE49-F238E27FC236}">
                <a16:creationId xmlns:a16="http://schemas.microsoft.com/office/drawing/2014/main" xmlns="" id="{E3A8A9C8-9734-4E42-8264-6A9E446963A6}"/>
              </a:ext>
            </a:extLst>
          </p:cNvPr>
          <p:cNvGrpSpPr/>
          <p:nvPr/>
        </p:nvGrpSpPr>
        <p:grpSpPr>
          <a:xfrm>
            <a:off x="4594879" y="948202"/>
            <a:ext cx="352103" cy="352103"/>
            <a:chOff x="1819576" y="1511679"/>
            <a:chExt cx="352103" cy="352103"/>
          </a:xfrm>
        </p:grpSpPr>
        <p:sp>
          <p:nvSpPr>
            <p:cNvPr id="58" name="Google Shape;605;p27">
              <a:extLst>
                <a:ext uri="{FF2B5EF4-FFF2-40B4-BE49-F238E27FC236}">
                  <a16:creationId xmlns:a16="http://schemas.microsoft.com/office/drawing/2014/main" xmlns="" id="{E89B54A0-D0E9-4DBE-AA20-B168AB33202A}"/>
                </a:ext>
              </a:extLst>
            </p:cNvPr>
            <p:cNvSpPr/>
            <p:nvPr/>
          </p:nvSpPr>
          <p:spPr>
            <a:xfrm>
              <a:off x="1819576" y="1511679"/>
              <a:ext cx="352103" cy="352103"/>
            </a:xfrm>
            <a:custGeom>
              <a:avLst/>
              <a:gdLst/>
              <a:ahLst/>
              <a:cxnLst/>
              <a:rect l="l" t="t" r="r" b="b"/>
              <a:pathLst>
                <a:path w="11062" h="11062" extrusionOk="0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06;p27">
              <a:extLst>
                <a:ext uri="{FF2B5EF4-FFF2-40B4-BE49-F238E27FC236}">
                  <a16:creationId xmlns:a16="http://schemas.microsoft.com/office/drawing/2014/main" xmlns="" id="{E1301AD4-A0D0-40DA-8A21-C63355770656}"/>
                </a:ext>
              </a:extLst>
            </p:cNvPr>
            <p:cNvSpPr/>
            <p:nvPr/>
          </p:nvSpPr>
          <p:spPr>
            <a:xfrm>
              <a:off x="1885146" y="1578204"/>
              <a:ext cx="182322" cy="180603"/>
            </a:xfrm>
            <a:custGeom>
              <a:avLst/>
              <a:gdLst/>
              <a:ahLst/>
              <a:cxnLst/>
              <a:rect l="l" t="t" r="r" b="b"/>
              <a:pathLst>
                <a:path w="5728" h="5674" extrusionOk="0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7;p27">
              <a:extLst>
                <a:ext uri="{FF2B5EF4-FFF2-40B4-BE49-F238E27FC236}">
                  <a16:creationId xmlns:a16="http://schemas.microsoft.com/office/drawing/2014/main" xmlns="" id="{5518FD1C-B866-4CCE-B066-A8FFD918EACA}"/>
                </a:ext>
              </a:extLst>
            </p:cNvPr>
            <p:cNvSpPr/>
            <p:nvPr/>
          </p:nvSpPr>
          <p:spPr>
            <a:xfrm>
              <a:off x="1923820" y="1610193"/>
              <a:ext cx="183054" cy="186874"/>
            </a:xfrm>
            <a:custGeom>
              <a:avLst/>
              <a:gdLst/>
              <a:ahLst/>
              <a:cxnLst/>
              <a:rect l="l" t="t" r="r" b="b"/>
              <a:pathLst>
                <a:path w="5751" h="5871" extrusionOk="0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08;p27">
              <a:extLst>
                <a:ext uri="{FF2B5EF4-FFF2-40B4-BE49-F238E27FC236}">
                  <a16:creationId xmlns:a16="http://schemas.microsoft.com/office/drawing/2014/main" xmlns="" id="{0172A8C5-F243-4DF7-AC75-7173791F8CD6}"/>
                </a:ext>
              </a:extLst>
            </p:cNvPr>
            <p:cNvSpPr/>
            <p:nvPr/>
          </p:nvSpPr>
          <p:spPr>
            <a:xfrm>
              <a:off x="1974207" y="1638617"/>
              <a:ext cx="43989" cy="15597"/>
            </a:xfrm>
            <a:custGeom>
              <a:avLst/>
              <a:gdLst/>
              <a:ahLst/>
              <a:cxnLst/>
              <a:rect l="l" t="t" r="r" b="b"/>
              <a:pathLst>
                <a:path w="1382" h="490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3D9B94FC-788C-480A-A74C-2E8DC7F5AF13}"/>
              </a:ext>
            </a:extLst>
          </p:cNvPr>
          <p:cNvSpPr/>
          <p:nvPr/>
        </p:nvSpPr>
        <p:spPr>
          <a:xfrm>
            <a:off x="7263940" y="2264391"/>
            <a:ext cx="1929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допущены 137 научно-исследовательских работ к очному этапу в качестве докладчика (51%)</a:t>
            </a: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8DEA23FF-7B78-4893-A54E-357DB8145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60" y="3581226"/>
            <a:ext cx="438950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6"/>
          <p:cNvSpPr txBox="1">
            <a:spLocks noGrp="1"/>
          </p:cNvSpPr>
          <p:nvPr>
            <p:ph type="title"/>
          </p:nvPr>
        </p:nvSpPr>
        <p:spPr>
          <a:xfrm>
            <a:off x="846739" y="126666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научно-исследовательских работ, направленных для участия в Соревновании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разрезе секций)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596F55E-A60B-4F1D-8E9A-428996885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21373"/>
              </p:ext>
            </p:extLst>
          </p:nvPr>
        </p:nvGraphicFramePr>
        <p:xfrm>
          <a:off x="347071" y="854329"/>
          <a:ext cx="4498581" cy="4048493"/>
        </p:xfrm>
        <a:graphic>
          <a:graphicData uri="http://schemas.openxmlformats.org/drawingml/2006/table">
            <a:tbl>
              <a:tblPr firstRow="1" firstCol="1" bandRow="1"/>
              <a:tblGrid>
                <a:gridCol w="2016847">
                  <a:extLst>
                    <a:ext uri="{9D8B030D-6E8A-4147-A177-3AD203B41FA5}">
                      <a16:colId xmlns:a16="http://schemas.microsoft.com/office/drawing/2014/main" xmlns="" val="2238657173"/>
                    </a:ext>
                  </a:extLst>
                </a:gridCol>
                <a:gridCol w="859842">
                  <a:extLst>
                    <a:ext uri="{9D8B030D-6E8A-4147-A177-3AD203B41FA5}">
                      <a16:colId xmlns:a16="http://schemas.microsoft.com/office/drawing/2014/main" xmlns="" val="3854370983"/>
                    </a:ext>
                  </a:extLst>
                </a:gridCol>
                <a:gridCol w="807609">
                  <a:extLst>
                    <a:ext uri="{9D8B030D-6E8A-4147-A177-3AD203B41FA5}">
                      <a16:colId xmlns:a16="http://schemas.microsoft.com/office/drawing/2014/main" xmlns="" val="801774502"/>
                    </a:ext>
                  </a:extLst>
                </a:gridCol>
                <a:gridCol w="814283">
                  <a:extLst>
                    <a:ext uri="{9D8B030D-6E8A-4147-A177-3AD203B41FA5}">
                      <a16:colId xmlns:a16="http://schemas.microsoft.com/office/drawing/2014/main" xmlns="" val="752653457"/>
                    </a:ext>
                  </a:extLst>
                </a:gridCol>
              </a:tblGrid>
              <a:tr h="798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секции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6" marR="55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6" marR="5540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Допущенные к заочному этапу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6" marR="5540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Допущенные к очному этапу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6" marR="5540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797629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6450907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2085984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Социология и психология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8943570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5797870"/>
                  </a:ext>
                </a:extLst>
              </a:tr>
              <a:tr h="232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Культурология, искусство и дизайн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9575222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7363262"/>
                  </a:ext>
                </a:extLst>
              </a:tr>
              <a:tr h="232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и химические технологии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2722172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4444317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7361166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 и инженерное дело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2946773"/>
                  </a:ext>
                </a:extLst>
              </a:tr>
              <a:tr h="4024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информационные технологии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6516027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 познание мира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6497356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грамотность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9264924"/>
                  </a:ext>
                </a:extLst>
              </a:tr>
              <a:tr h="214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 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 (65%)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 (51%)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7467702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8A4E56C3-2E61-4D66-98C3-8D177218D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507919"/>
              </p:ext>
            </p:extLst>
          </p:nvPr>
        </p:nvGraphicFramePr>
        <p:xfrm>
          <a:off x="5150644" y="1071562"/>
          <a:ext cx="3850481" cy="346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Овал 1"/>
          <p:cNvSpPr/>
          <p:nvPr/>
        </p:nvSpPr>
        <p:spPr>
          <a:xfrm>
            <a:off x="559165" y="1598556"/>
            <a:ext cx="4539108" cy="539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380794"/>
              </p:ext>
            </p:extLst>
          </p:nvPr>
        </p:nvGraphicFramePr>
        <p:xfrm>
          <a:off x="276296" y="461322"/>
          <a:ext cx="8696663" cy="4565445"/>
        </p:xfrm>
        <a:graphic>
          <a:graphicData uri="http://schemas.openxmlformats.org/drawingml/2006/table">
            <a:tbl>
              <a:tblPr firstRow="1" firstCol="1" bandRow="1">
                <a:tableStyleId>{96D9133B-5A23-4DCB-9597-0C811F093E68}</a:tableStyleId>
              </a:tblPr>
              <a:tblGrid>
                <a:gridCol w="2522467"/>
                <a:gridCol w="1038041"/>
                <a:gridCol w="1027231"/>
                <a:gridCol w="1027231"/>
                <a:gridCol w="1027231"/>
                <a:gridCol w="1027231"/>
                <a:gridCol w="1027231"/>
              </a:tblGrid>
              <a:tr h="15163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участников, чел.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 уч.год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2020/21 уч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2021/22 уч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Заочный этап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Очный этап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Заочный этап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Очный этап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Заочный этап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Очный этап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297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 и инженерное дело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297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 познание мира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44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информационные технологии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151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151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151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44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и химические технологии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297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151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151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297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Социология и психология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297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Культурология, искусство и дизайн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297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грамотность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3" marR="33643" marT="0" marB="0"/>
                </a:tc>
              </a:tr>
              <a:tr h="151632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Всего</a:t>
                      </a: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237</a:t>
                      </a: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170</a:t>
                      </a: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186</a:t>
                      </a: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148</a:t>
                      </a: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173</a:t>
                      </a:r>
                    </a:p>
                  </a:txBody>
                  <a:tcPr marL="33643" marR="33643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137</a:t>
                      </a:r>
                    </a:p>
                  </a:txBody>
                  <a:tcPr marL="33643" marR="33643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4363" y="153545"/>
            <a:ext cx="7843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количественных данных по Соревнованиям за 3 учебных годах (по секциям)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2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052341"/>
              </p:ext>
            </p:extLst>
          </p:nvPr>
        </p:nvGraphicFramePr>
        <p:xfrm>
          <a:off x="157882" y="656194"/>
          <a:ext cx="8709826" cy="416608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844789"/>
                <a:gridCol w="1704614"/>
                <a:gridCol w="1720141"/>
                <a:gridCol w="1720141"/>
                <a:gridCol w="1720141"/>
              </a:tblGrid>
              <a:tr h="22266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31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Вадим Александрович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Лапина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Лилия Габдельбарыевна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Кагарманова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Амели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Айратовна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«Перспектива»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Разаханова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Наталья Викторовна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 (2 место)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0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Пономарева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Ксения Егоровна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автономное образовательное учреждение дополнительного образования (далее – МАОУ ДО) «Эколого-биологический центр»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Савилова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Ольга Викторовна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 (2 место)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Шурупова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Мария Андреевна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начальная школа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(далее – НШ) № 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Алексеева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Татьяна Александровна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 (3 место)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Ефремова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Анна Владимировна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Кудина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Елена Владимировна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 (3 место)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57882" y="105255"/>
            <a:ext cx="3447091" cy="421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класс</a:t>
            </a:r>
            <a:endParaRPr lang="ru-RU" sz="1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81044"/>
              </p:ext>
            </p:extLst>
          </p:nvPr>
        </p:nvGraphicFramePr>
        <p:xfrm>
          <a:off x="157882" y="1267987"/>
          <a:ext cx="8709826" cy="356395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844789"/>
                <a:gridCol w="1704614"/>
                <a:gridCol w="1720141"/>
                <a:gridCol w="1720141"/>
                <a:gridCol w="1720141"/>
              </a:tblGrid>
              <a:tr h="22266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31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Савченко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Вера Анатольевна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гимназия имени 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Ф.К. Салманова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Гостева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Ирина Ивановна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Победитель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Ганеев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Егор Александрович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лицей №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Маркова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Наталья Владимировна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Призер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 место)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0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Тутов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Иван Александрович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ДО «Эколого-биологический центр»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Сидорова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Анна Николаевна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Призер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(3 место)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Мудрей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Давид Русланович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СОШ № 46 с УИОП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Беляева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Евгения Николаевна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Призер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(3 место)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1039" y="414440"/>
            <a:ext cx="3447091" cy="421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класс</a:t>
            </a:r>
            <a:endParaRPr lang="ru-RU" sz="1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02691"/>
              </p:ext>
            </p:extLst>
          </p:nvPr>
        </p:nvGraphicFramePr>
        <p:xfrm>
          <a:off x="111833" y="1228516"/>
          <a:ext cx="8709826" cy="329085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844789"/>
                <a:gridCol w="1704614"/>
                <a:gridCol w="1720141"/>
                <a:gridCol w="1720141"/>
                <a:gridCol w="1720141"/>
              </a:tblGrid>
              <a:tr h="27262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68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9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Барнаев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Артем Дмитриевич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СОШ № 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Ожгибисова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Карина Владимировна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Победитель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9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Ефимова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Дарья Максимовна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гимназия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имени Ф.К. Салманова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Шиндяпина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Ирина Анатольевна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Призер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 место)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1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Арефьева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Валерия Олеговна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СШ № 31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Гапон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Ирина Александровна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Призер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(3 место)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11833" y="407862"/>
            <a:ext cx="3447091" cy="421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класс</a:t>
            </a:r>
            <a:endParaRPr lang="ru-RU" sz="1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69915"/>
              </p:ext>
            </p:extLst>
          </p:nvPr>
        </p:nvGraphicFramePr>
        <p:xfrm>
          <a:off x="203932" y="1537701"/>
          <a:ext cx="8709826" cy="29422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844789"/>
                <a:gridCol w="1704614"/>
                <a:gridCol w="1720141"/>
                <a:gridCol w="1720141"/>
                <a:gridCol w="1720141"/>
              </a:tblGrid>
              <a:tr h="22266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31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Златопольская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Ксения Сергеевна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ДО «Эколого-биологический центр»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Маюрова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Марина Валентиновна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Победитель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Попов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Михаил Николаевич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МБОУ СОШ № 10 с УИОП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Берсенева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Елена Борисовна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Призер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 место)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0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Уразбахтин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Артур Маратович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Мироненко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Людмила Васильевна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Призер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(3 место)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57881" y="578900"/>
            <a:ext cx="3447091" cy="421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класс</a:t>
            </a:r>
            <a:endParaRPr lang="ru-RU" sz="1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mand Generation Infographics by Slidesgo">
  <a:themeElements>
    <a:clrScheme name="Simple Light">
      <a:dk1>
        <a:srgbClr val="000000"/>
      </a:dk1>
      <a:lt1>
        <a:srgbClr val="839788"/>
      </a:lt1>
      <a:dk2>
        <a:srgbClr val="B4A7D6"/>
      </a:dk2>
      <a:lt2>
        <a:srgbClr val="BAA898"/>
      </a:lt2>
      <a:accent1>
        <a:srgbClr val="A6808C"/>
      </a:accent1>
      <a:accent2>
        <a:srgbClr val="9BABB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735</Words>
  <Application>Microsoft Office PowerPoint</Application>
  <PresentationFormat>Экран (16:9)</PresentationFormat>
  <Paragraphs>332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Roboto</vt:lpstr>
      <vt:lpstr>Fira Sans Extra Condensed</vt:lpstr>
      <vt:lpstr>Calibri</vt:lpstr>
      <vt:lpstr>Times New Roman</vt:lpstr>
      <vt:lpstr>Fira Sans Extra Condensed Medium</vt:lpstr>
      <vt:lpstr>Arial</vt:lpstr>
      <vt:lpstr>Demand Generation Infographics by Slidesgo</vt:lpstr>
      <vt:lpstr>Приказы департамента образования Администрации города: </vt:lpstr>
      <vt:lpstr>Этапы проведения Соревнования:</vt:lpstr>
      <vt:lpstr>Количество научно-исследовательских работ, направленных для участия в Соревновании  (в разрезе секций)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Городское научное соревнование  юных исследователей  «Шаг в будущее. Юниор»</dc:title>
  <dc:creator>Алена Михайловна Зайцева</dc:creator>
  <cp:lastModifiedBy>Сабина Николаевна Садыхова</cp:lastModifiedBy>
  <cp:revision>38</cp:revision>
  <dcterms:modified xsi:type="dcterms:W3CDTF">2022-04-18T07:37:39Z</dcterms:modified>
</cp:coreProperties>
</file>