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03" y="332656"/>
            <a:ext cx="89450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Федеральный перечень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учебников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86409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Приказ №858 от 21.09.2022 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Об утверждении федерального перечня учебников, допущенных к 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организациями, осуществляющими образовательную деятельность и установления предельного срока использования исключённых учебников».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5013176"/>
            <a:ext cx="5184576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Старакорова</a:t>
            </a:r>
            <a:r>
              <a:rPr lang="ru-RU" dirty="0" smtClean="0"/>
              <a:t> </a:t>
            </a:r>
            <a:r>
              <a:rPr lang="ru-RU" smtClean="0"/>
              <a:t>Юлия Михайловна</a:t>
            </a:r>
          </a:p>
          <a:p>
            <a:r>
              <a:rPr lang="ru-RU" dirty="0" smtClean="0"/>
              <a:t>учитель английского языка, руководитель ГМО молодых специалистов</a:t>
            </a:r>
          </a:p>
          <a:p>
            <a:r>
              <a:rPr lang="ru-RU" dirty="0" smtClean="0"/>
              <a:t>МБОУ «Сургутская технологическая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8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176464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Приложение № 1</a:t>
            </a:r>
          </a:p>
          <a:p>
            <a:r>
              <a:rPr lang="ru-RU" dirty="0"/>
              <a:t>Состоит из 2 частей:</a:t>
            </a:r>
          </a:p>
          <a:p>
            <a:r>
              <a:rPr lang="ru-RU" dirty="0"/>
              <a:t>1. учебники для обязательной части ООП, включая:</a:t>
            </a:r>
          </a:p>
          <a:p>
            <a:r>
              <a:rPr lang="ru-RU" dirty="0"/>
              <a:t>• учебники 1 – 9 классов,</a:t>
            </a:r>
          </a:p>
          <a:p>
            <a:r>
              <a:rPr lang="ru-RU" dirty="0"/>
              <a:t>соответствующие ФГОС – 2021;</a:t>
            </a:r>
          </a:p>
          <a:p>
            <a:r>
              <a:rPr lang="ru-RU" dirty="0"/>
              <a:t>• учебники 10 – 11 классов, соответствующие</a:t>
            </a:r>
          </a:p>
          <a:p>
            <a:r>
              <a:rPr lang="ru-RU" dirty="0"/>
              <a:t>ФГОС – 2012;</a:t>
            </a:r>
          </a:p>
          <a:p>
            <a:r>
              <a:rPr lang="ru-RU" dirty="0"/>
              <a:t>• специальные учебники для детей с ОВЗ;</a:t>
            </a:r>
          </a:p>
          <a:p>
            <a:r>
              <a:rPr lang="ru-RU" dirty="0"/>
              <a:t>2. учебники для части ООП, </a:t>
            </a:r>
            <a:r>
              <a:rPr lang="ru-RU" dirty="0" smtClean="0"/>
              <a:t>формируемой участниками </a:t>
            </a:r>
            <a:r>
              <a:rPr lang="ru-RU" dirty="0"/>
              <a:t>образовательных отношений.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16632"/>
            <a:ext cx="45720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Приложение № 2</a:t>
            </a:r>
          </a:p>
          <a:p>
            <a:r>
              <a:rPr lang="ru-RU" dirty="0"/>
              <a:t>• Допущенные к использованию</a:t>
            </a:r>
          </a:p>
          <a:p>
            <a:r>
              <a:rPr lang="ru-RU" dirty="0"/>
              <a:t>учебники из ранее действовавшего</a:t>
            </a:r>
          </a:p>
          <a:p>
            <a:r>
              <a:rPr lang="ru-RU" dirty="0"/>
              <a:t>ФПУ (Приказ </a:t>
            </a:r>
            <a:r>
              <a:rPr lang="ru-RU" dirty="0" err="1"/>
              <a:t>Минпросвещения</a:t>
            </a:r>
            <a:endParaRPr lang="ru-RU" dirty="0"/>
          </a:p>
          <a:p>
            <a:r>
              <a:rPr lang="ru-RU" dirty="0"/>
              <a:t>России № 254 от 20.05.2020 с</a:t>
            </a:r>
          </a:p>
          <a:p>
            <a:r>
              <a:rPr lang="ru-RU" dirty="0"/>
              <a:t>изменениями, внесёнными</a:t>
            </a:r>
          </a:p>
          <a:p>
            <a:r>
              <a:rPr lang="ru-RU" dirty="0"/>
              <a:t>Приказом № 766 от 23.12.2020)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9656" y="2332624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Приложение № 3</a:t>
            </a:r>
          </a:p>
          <a:p>
            <a:r>
              <a:rPr lang="ru-RU" dirty="0"/>
              <a:t>Исключены 2 учебника:</a:t>
            </a:r>
          </a:p>
          <a:p>
            <a:r>
              <a:rPr lang="ru-RU" dirty="0"/>
              <a:t>• Обществознание 10, 11</a:t>
            </a:r>
          </a:p>
          <a:p>
            <a:r>
              <a:rPr lang="ru-RU" dirty="0"/>
              <a:t>классы. Никитин А. Ф</a:t>
            </a:r>
            <a:r>
              <a:rPr lang="ru-RU" dirty="0" smtClean="0"/>
              <a:t>., Грибанова </a:t>
            </a:r>
            <a:r>
              <a:rPr lang="ru-RU" dirty="0"/>
              <a:t>Г. И.</a:t>
            </a:r>
          </a:p>
          <a:p>
            <a:r>
              <a:rPr lang="ru-RU" dirty="0"/>
              <a:t>• Предельный </a:t>
            </a:r>
            <a:r>
              <a:rPr lang="ru-RU" dirty="0" smtClean="0"/>
              <a:t>срок использования каждого учебника </a:t>
            </a:r>
            <a:r>
              <a:rPr lang="ru-RU" dirty="0"/>
              <a:t>до 31.05.2023</a:t>
            </a:r>
          </a:p>
        </p:txBody>
      </p:sp>
    </p:spTree>
    <p:extLst>
      <p:ext uri="{BB962C8B-B14F-4D97-AF65-F5344CB8AC3E}">
        <p14:creationId xmlns:p14="http://schemas.microsoft.com/office/powerpoint/2010/main" val="417302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7"/>
          <a:stretch/>
        </p:blipFill>
        <p:spPr bwMode="auto">
          <a:xfrm>
            <a:off x="107504" y="285750"/>
            <a:ext cx="8084389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7"/>
          <a:stretch/>
        </p:blipFill>
        <p:spPr bwMode="auto">
          <a:xfrm>
            <a:off x="107504" y="3573016"/>
            <a:ext cx="536696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9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ФПУ - 2022: рекомендации по закупке учебников для 1 – 9 классов </a:t>
            </a:r>
            <a:br>
              <a:rPr lang="ru-RU" sz="2800" b="1" dirty="0"/>
            </a:br>
            <a:r>
              <a:rPr lang="ru-RU" sz="2800" b="1" dirty="0"/>
              <a:t>2023/24 учебный год</a:t>
            </a:r>
            <a:r>
              <a:rPr lang="ru-RU" sz="28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98884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Целесообразно закупить учебники </a:t>
            </a:r>
            <a:r>
              <a:rPr lang="ru-RU" dirty="0"/>
              <a:t>в соответствии с </a:t>
            </a:r>
            <a:r>
              <a:rPr lang="ru-RU" b="1" dirty="0"/>
              <a:t>Приложением № 1</a:t>
            </a:r>
            <a:br>
              <a:rPr lang="ru-RU" b="1" dirty="0"/>
            </a:br>
            <a:r>
              <a:rPr lang="ru-RU" dirty="0"/>
              <a:t>• Для </a:t>
            </a:r>
            <a:r>
              <a:rPr lang="ru-RU" b="1" dirty="0"/>
              <a:t>1, 2, 5, 6 классов по всем предметам</a:t>
            </a:r>
            <a:br>
              <a:rPr lang="ru-RU" b="1" dirty="0"/>
            </a:br>
            <a:r>
              <a:rPr lang="ru-RU" dirty="0"/>
              <a:t>• Для </a:t>
            </a:r>
            <a:r>
              <a:rPr lang="ru-RU" b="1" dirty="0"/>
              <a:t>7 классов по учебным предметам</a:t>
            </a:r>
            <a:r>
              <a:rPr lang="ru-RU" dirty="0"/>
              <a:t>, </a:t>
            </a:r>
            <a:r>
              <a:rPr lang="ru-RU" b="1" dirty="0"/>
              <a:t>курсам, модулям </a:t>
            </a:r>
            <a:r>
              <a:rPr lang="ru-RU" dirty="0"/>
              <a:t>(алгебра, геометрия, вероятность </a:t>
            </a:r>
            <a:r>
              <a:rPr lang="ru-RU" dirty="0" smtClean="0"/>
              <a:t>и  статистика</a:t>
            </a:r>
            <a:r>
              <a:rPr lang="ru-RU" dirty="0"/>
              <a:t>, информатика, физика), </a:t>
            </a:r>
            <a:r>
              <a:rPr lang="ru-RU" b="1" dirty="0"/>
              <a:t>изучение которых </a:t>
            </a:r>
            <a:r>
              <a:rPr lang="ru-RU" b="1" dirty="0" smtClean="0"/>
              <a:t>начинается.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Целесообразно обновить </a:t>
            </a:r>
            <a:r>
              <a:rPr lang="ru-RU" dirty="0"/>
              <a:t>в библиотечных фондах </a:t>
            </a:r>
            <a:r>
              <a:rPr lang="ru-RU" b="1" dirty="0"/>
              <a:t>учебники, выпущенные в 2022 г. или ранее, </a:t>
            </a:r>
            <a:r>
              <a:rPr lang="ru-RU" dirty="0"/>
              <a:t>в соответствии </a:t>
            </a:r>
            <a:r>
              <a:rPr lang="ru-RU" dirty="0" smtClean="0"/>
              <a:t>с </a:t>
            </a:r>
            <a:r>
              <a:rPr lang="ru-RU" b="1" dirty="0" smtClean="0"/>
              <a:t>Приложением </a:t>
            </a:r>
            <a:r>
              <a:rPr lang="ru-RU" b="1" dirty="0"/>
              <a:t>№ 1</a:t>
            </a:r>
            <a:br>
              <a:rPr lang="ru-RU" b="1" dirty="0"/>
            </a:br>
            <a:r>
              <a:rPr lang="ru-RU" dirty="0"/>
              <a:t>• </a:t>
            </a:r>
            <a:r>
              <a:rPr lang="ru-RU" b="1" dirty="0"/>
              <a:t>по истории России для 10, 11 классов</a:t>
            </a:r>
            <a:br>
              <a:rPr lang="ru-RU" b="1" dirty="0"/>
            </a:br>
            <a:r>
              <a:rPr lang="ru-RU" dirty="0"/>
              <a:t>• </a:t>
            </a:r>
            <a:r>
              <a:rPr lang="ru-RU" b="1" dirty="0"/>
              <a:t>по географии для 8, 9 классов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51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7" y="1988840"/>
            <a:ext cx="321036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13421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Изменения в оформлении учебников и учебных пособий.</a:t>
            </a:r>
          </a:p>
          <a:p>
            <a:pPr algn="ctr"/>
            <a:r>
              <a:rPr lang="ru-RU" sz="2800" b="1" dirty="0"/>
              <a:t>Новый знак ФГОС-2021 для учебников 1-9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03864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Оформление учебников под ФГОС-2021 для 1-9 классов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4920"/>
            <a:ext cx="3672998" cy="31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4920"/>
            <a:ext cx="3651118" cy="31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301" y="2115714"/>
            <a:ext cx="29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Первая страница обложки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6296" y="2115714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Четвертая страница обложки</a:t>
            </a:r>
          </a:p>
        </p:txBody>
      </p:sp>
    </p:spTree>
    <p:extLst>
      <p:ext uri="{BB962C8B-B14F-4D97-AF65-F5344CB8AC3E}">
        <p14:creationId xmlns:p14="http://schemas.microsoft.com/office/powerpoint/2010/main" val="156159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143968" cy="47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275648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Корешок обложки</a:t>
            </a:r>
          </a:p>
        </p:txBody>
      </p:sp>
    </p:spTree>
    <p:extLst>
      <p:ext uri="{BB962C8B-B14F-4D97-AF65-F5344CB8AC3E}">
        <p14:creationId xmlns:p14="http://schemas.microsoft.com/office/powerpoint/2010/main" val="274987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6402695" cy="292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710" y="332657"/>
            <a:ext cx="6389537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https://</a:t>
            </a:r>
            <a:r>
              <a:rPr lang="en-US" sz="2800" b="1" dirty="0" smtClean="0">
                <a:solidFill>
                  <a:srgbClr val="002060"/>
                </a:solidFill>
              </a:rPr>
              <a:t>www.surwiki.admsurgut.ru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872"/>
            <a:ext cx="193357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001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207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Николай Старакоров</cp:lastModifiedBy>
  <cp:revision>8</cp:revision>
  <dcterms:created xsi:type="dcterms:W3CDTF">2022-12-21T18:12:51Z</dcterms:created>
  <dcterms:modified xsi:type="dcterms:W3CDTF">2022-12-22T06:34:34Z</dcterms:modified>
</cp:coreProperties>
</file>