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4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9FC8-FE59-4E4E-97F2-5D6BD4E2E16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9E7-DE4C-4A4E-821E-D72F0C06E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9FC8-FE59-4E4E-97F2-5D6BD4E2E16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9E7-DE4C-4A4E-821E-D72F0C06E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9FC8-FE59-4E4E-97F2-5D6BD4E2E16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9E7-DE4C-4A4E-821E-D72F0C06E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9FC8-FE59-4E4E-97F2-5D6BD4E2E16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9E7-DE4C-4A4E-821E-D72F0C06E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9FC8-FE59-4E4E-97F2-5D6BD4E2E16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9E7-DE4C-4A4E-821E-D72F0C06E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9FC8-FE59-4E4E-97F2-5D6BD4E2E16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9E7-DE4C-4A4E-821E-D72F0C06E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9FC8-FE59-4E4E-97F2-5D6BD4E2E16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9E7-DE4C-4A4E-821E-D72F0C06E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9FC8-FE59-4E4E-97F2-5D6BD4E2E16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9E7-DE4C-4A4E-821E-D72F0C06E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9FC8-FE59-4E4E-97F2-5D6BD4E2E16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9E7-DE4C-4A4E-821E-D72F0C06E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9FC8-FE59-4E4E-97F2-5D6BD4E2E16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9E7-DE4C-4A4E-821E-D72F0C06E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9FC8-FE59-4E4E-97F2-5D6BD4E2E16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9E7-DE4C-4A4E-821E-D72F0C06E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69FC8-FE59-4E4E-97F2-5D6BD4E2E16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D99E7-DE4C-4A4E-821E-D72F0C06EF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urwiki.admsurgut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1540" y="1997839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План методического сопровождения</a:t>
            </a:r>
          </a:p>
          <a:p>
            <a:pPr algn="ctr"/>
            <a:r>
              <a:rPr lang="ru-RU" sz="3600" dirty="0"/>
              <a:t>учителей биологии и экологии,</a:t>
            </a:r>
          </a:p>
          <a:p>
            <a:pPr algn="ctr"/>
            <a:r>
              <a:rPr lang="ru-RU" sz="3600" dirty="0"/>
              <a:t>педагогов дополнительного образования естественно-научной направленности</a:t>
            </a:r>
          </a:p>
          <a:p>
            <a:pPr algn="ctr"/>
            <a:r>
              <a:rPr lang="ru-RU" sz="3600" dirty="0"/>
              <a:t>на 2020/21 учебный 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40000" lnSpcReduction="20000"/>
          </a:bodyPr>
          <a:lstStyle/>
          <a:p>
            <a:r>
              <a:rPr lang="ru-RU" sz="3800" b="1" dirty="0"/>
              <a:t>Методическая тема</a:t>
            </a:r>
            <a:r>
              <a:rPr lang="ru-RU" sz="3800" dirty="0"/>
              <a:t>: повышение качества образовательного и воспитательного процесса средствами современных образовательных технологий и методов обучения биологии.</a:t>
            </a:r>
          </a:p>
          <a:p>
            <a:r>
              <a:rPr lang="ru-RU" sz="3800" b="1" dirty="0"/>
              <a:t>Цель методической работы:</a:t>
            </a:r>
            <a:r>
              <a:rPr lang="ru-RU" sz="3800" dirty="0"/>
              <a:t> содействовать повышению профессиональной компетентности и мастерства, совершенствованию деятельности учителей биологии для достижения оптимальных результатов в образовании, воспитании и развитии школьников.</a:t>
            </a:r>
          </a:p>
          <a:p>
            <a:r>
              <a:rPr lang="ru-RU" sz="3800" b="1" dirty="0"/>
              <a:t>Задачи:</a:t>
            </a:r>
            <a:endParaRPr lang="ru-RU" sz="3800" dirty="0"/>
          </a:p>
          <a:p>
            <a:r>
              <a:rPr lang="ru-RU" sz="3800" dirty="0"/>
              <a:t>1. Организовать повышение квалификации педагогов посредством прохождения курсовой подготовки, обучения на семинарах, вебинарах и иных мероприятиях, в том числе по вопросам организации дистанционного обучения.</a:t>
            </a:r>
          </a:p>
          <a:p>
            <a:r>
              <a:rPr lang="ru-RU" sz="3800" dirty="0"/>
              <a:t>2. Оказать всестороннюю (информационную, консультативную и методическую) поддержку педагогам в преподавании учебного предмета «Биология» в условиях внедрения ФГОС СОО.</a:t>
            </a:r>
          </a:p>
          <a:p>
            <a:r>
              <a:rPr lang="ru-RU" sz="3800" dirty="0"/>
              <a:t>3. Обеспечить реализацию эффективных форм работы по подготовке учащихся к ГИА. Распространение опыта использования ЭФУ на уроках биологии (с привлечением издательств).</a:t>
            </a:r>
          </a:p>
          <a:p>
            <a:r>
              <a:rPr lang="ru-RU" sz="3800" dirty="0"/>
              <a:t>4. Способствовать совершенствованию форм и методов и содержания внеурочной работы по биологии для развития творческого потенциала, познавательных интересов и способностей учащихся (проектная и исследовательская деятельность).</a:t>
            </a:r>
          </a:p>
          <a:p>
            <a:r>
              <a:rPr lang="ru-RU" sz="3800" dirty="0"/>
              <a:t>5. Активизировать деятельность педагогов по повышению уровня подготовки интеллектуально одаренных и мотивированных учащихся к качественному участию в олимпиадах, конкурсах и исследовательской деятельности в рамках первого этапа Целевой модели наставничества обучающихся .</a:t>
            </a:r>
          </a:p>
          <a:p>
            <a:r>
              <a:rPr lang="ru-RU" sz="3800" dirty="0"/>
              <a:t>6. Способствовать участию педагогов в профессиональных конкурсах по обобщению и распространению передового педагогического опыта.</a:t>
            </a:r>
          </a:p>
          <a:p>
            <a:r>
              <a:rPr lang="ru-RU" sz="3800" dirty="0"/>
              <a:t> Добавлено из Тактических планов 2020-2021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65515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/>
              <a:t>II. Предполагаемый результат</a:t>
            </a:r>
            <a:endParaRPr lang="ru-RU" dirty="0"/>
          </a:p>
          <a:p>
            <a:r>
              <a:rPr lang="ru-RU" dirty="0"/>
              <a:t>1. Своевременное ознакомление педагогов с нормативной правовой документации, регламентирующей и обеспечивающей деятельность учителей биологии.</a:t>
            </a:r>
          </a:p>
          <a:p>
            <a:r>
              <a:rPr lang="ru-RU" dirty="0"/>
              <a:t>2. Увеличение, не менее чем на 15 % (в сравнении с 2019/20 </a:t>
            </a:r>
            <a:r>
              <a:rPr lang="ru-RU" dirty="0" err="1"/>
              <a:t>уч.г</a:t>
            </a:r>
            <a:r>
              <a:rPr lang="ru-RU" dirty="0"/>
              <a:t>.), количества педагогов, прошедших повышение квалификации посредством обучения на КПК, семинарах, </a:t>
            </a:r>
            <a:r>
              <a:rPr lang="ru-RU" dirty="0" err="1"/>
              <a:t>вебинарах</a:t>
            </a:r>
            <a:r>
              <a:rPr lang="ru-RU" dirty="0"/>
              <a:t> по вопросам:</a:t>
            </a:r>
          </a:p>
          <a:p>
            <a:pPr lvl="0"/>
            <a:r>
              <a:rPr lang="ru-RU" dirty="0"/>
              <a:t>владения знаниями законодательства в сфере образования;</a:t>
            </a:r>
          </a:p>
          <a:p>
            <a:pPr lvl="0"/>
            <a:r>
              <a:rPr lang="ru-RU" dirty="0"/>
              <a:t>	методики конструирования современного урока в соответствии с требованиями ФГОС ООО и СОО;</a:t>
            </a:r>
          </a:p>
          <a:p>
            <a:pPr lvl="0"/>
            <a:r>
              <a:rPr lang="ru-RU" dirty="0"/>
              <a:t>	предметной компетенции, в том числе при подготовке обучающихся к ГИА;</a:t>
            </a:r>
          </a:p>
          <a:p>
            <a:pPr lvl="0"/>
            <a:r>
              <a:rPr lang="ru-RU" dirty="0"/>
              <a:t>	педагогической культуры;</a:t>
            </a:r>
          </a:p>
          <a:p>
            <a:pPr lvl="0"/>
            <a:r>
              <a:rPr lang="ru-RU" dirty="0"/>
              <a:t>	применения современных образовательных технологий, в том числе дистанционных;</a:t>
            </a:r>
          </a:p>
          <a:p>
            <a:pPr lvl="0"/>
            <a:r>
              <a:rPr lang="ru-RU" dirty="0"/>
              <a:t>	организации дистанционного обучения в период отмены занятий и пр.</a:t>
            </a:r>
          </a:p>
          <a:p>
            <a:r>
              <a:rPr lang="ru-RU" dirty="0"/>
              <a:t>3. Отсутствие неудовлетворительных результатов по итогам сдачи ГИА.</a:t>
            </a:r>
          </a:p>
          <a:p>
            <a:r>
              <a:rPr lang="ru-RU" dirty="0"/>
              <a:t>4. Применение педагогами различных способов и форм обобщения и распространения передового педагогического опыта по вопросам использования современных педагогических технологий, информационных образовательных сред «МЭО», «</a:t>
            </a:r>
            <a:r>
              <a:rPr lang="ru-RU" dirty="0" err="1"/>
              <a:t>Учи.ру</a:t>
            </a:r>
            <a:r>
              <a:rPr lang="ru-RU" dirty="0"/>
              <a:t>», «РЭШ», в том числе при подготовке учащихся к ГИА.</a:t>
            </a:r>
          </a:p>
          <a:p>
            <a:r>
              <a:rPr lang="ru-RU" dirty="0"/>
              <a:t>5. Систематическое наполнение банка электронных ресурсов, информационно-методических материалов, доступных для использования педагогами на сайте сетевого педагогического сообщества </a:t>
            </a:r>
            <a:r>
              <a:rPr lang="ru-RU" dirty="0" err="1"/>
              <a:t>Sur</a:t>
            </a:r>
            <a:r>
              <a:rPr lang="en-US" dirty="0"/>
              <a:t>W</a:t>
            </a:r>
            <a:r>
              <a:rPr lang="ru-RU" dirty="0" err="1"/>
              <a:t>iki</a:t>
            </a:r>
            <a:r>
              <a:rPr lang="ru-RU" dirty="0"/>
              <a:t> в разделе городского методического объединения учителей биологии.</a:t>
            </a:r>
          </a:p>
          <a:p>
            <a:br>
              <a:rPr lang="ru-RU" dirty="0"/>
            </a:b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660495"/>
              </p:ext>
            </p:extLst>
          </p:nvPr>
        </p:nvGraphicFramePr>
        <p:xfrm>
          <a:off x="467544" y="1138954"/>
          <a:ext cx="8064896" cy="5314382"/>
        </p:xfrm>
        <a:graphic>
          <a:graphicData uri="http://schemas.openxmlformats.org/drawingml/2006/table">
            <a:tbl>
              <a:tblPr/>
              <a:tblGrid>
                <a:gridCol w="525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2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5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6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5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1778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№ 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51383" marR="51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Мероприятия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51383" marR="51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Дата 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51383" marR="51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Содержание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51383" marR="51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Ответственный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51383" marR="51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491">
                <a:tc gridSpan="6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ЗАСЕДАНИЯ ГМО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51383" marR="51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4233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51383" marR="51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Заседание ГМО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51383" marR="51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Ноябрь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51383" marR="51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236220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1.</a:t>
                      </a:r>
                      <a:r>
                        <a:rPr lang="ru-RU" sz="9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Об Августовском совещании педагогических работников. Приоритетные проекты развития системы образования Ханты-Мансийского автономного округа </a:t>
                      </a:r>
                      <a:r>
                        <a:rPr lang="ru-RU" sz="900" dirty="0">
                          <a:latin typeface="Times New Roman"/>
                          <a:ea typeface="Calibri"/>
                        </a:rPr>
                        <a:t>—</a:t>
                      </a: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 Югры, муниципальной системы образования в 2020/21 учебном году.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  <a:p>
                      <a:pPr marL="20955" algn="just">
                        <a:spcAft>
                          <a:spcPts val="0"/>
                        </a:spcAft>
                        <a:tabLst>
                          <a:tab pos="236220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2. О результатах ГИА по биологии в 2020 году.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  <a:p>
                      <a:pPr marL="20955" algn="just">
                        <a:spcAft>
                          <a:spcPts val="0"/>
                        </a:spcAft>
                        <a:tabLst>
                          <a:tab pos="236220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3. Конкурсы для педагогов и учащихся на 2020/21 учебный год.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  <a:p>
                      <a:pPr marL="20955" algn="just">
                        <a:spcAft>
                          <a:spcPts val="0"/>
                        </a:spcAft>
                        <a:tabLst>
                          <a:tab pos="236220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4.</a:t>
                      </a:r>
                      <a:r>
                        <a:rPr lang="ru-RU" sz="900" dirty="0">
                          <a:latin typeface="Times New Roman"/>
                          <a:ea typeface="Calibri"/>
                        </a:rPr>
                        <a:t> Особенности проведения уроков в дистанционном режиме (диссеминация опыта).</a:t>
                      </a:r>
                    </a:p>
                    <a:p>
                      <a:pPr marL="20955" algn="just">
                        <a:spcAft>
                          <a:spcPts val="0"/>
                        </a:spcAft>
                        <a:tabLst>
                          <a:tab pos="236220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5. Обсуждение основных мероприятий деятельности ГМО учителей биологии и экологии на 2020/21 учебный год.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  <a:p>
                      <a:pPr marL="20955" algn="just">
                        <a:spcAft>
                          <a:spcPts val="0"/>
                        </a:spcAft>
                        <a:tabLst>
                          <a:tab pos="236220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6. Утверждение плана работы ГМО на 2020/21 учебный год.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51383" marR="51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Семерез О.Б., руководитель ГМО,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Гайдар Д.С., методист МАУ «Информационно-методический центр»,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педагоги ОУ</a:t>
                      </a:r>
                      <a:br>
                        <a:rPr lang="ru-RU" sz="900">
                          <a:latin typeface="Times New Roman"/>
                          <a:ea typeface="Times New Roman"/>
                        </a:rPr>
                      </a:b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51383" marR="51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888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51383" marR="51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Заседание ГМО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51383" marR="51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Декабрь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51383" marR="51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0" algn="just">
                        <a:spcAft>
                          <a:spcPts val="0"/>
                        </a:spcAft>
                        <a:tabLst>
                          <a:tab pos="165735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1. Подготовка к ВПР по биологии в 2020/21 учебном году </a:t>
                      </a:r>
                      <a:r>
                        <a:rPr lang="ru-RU" sz="900">
                          <a:latin typeface="Times New Roman"/>
                          <a:ea typeface="Calibri"/>
                        </a:rPr>
                        <a:t>(из опыта работы).</a:t>
                      </a:r>
                    </a:p>
                    <a:p>
                      <a:pPr marL="6350" algn="just">
                        <a:spcAft>
                          <a:spcPts val="0"/>
                        </a:spcAft>
                        <a:tabLst>
                          <a:tab pos="186690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2. Информационно-образовательные плат-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  <a:p>
                      <a:pPr marL="6350" algn="just">
                        <a:spcAft>
                          <a:spcPts val="0"/>
                        </a:spcAft>
                        <a:tabLst>
                          <a:tab pos="186690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формы: возможности использования в образовательном процессе в период дистанционного обучения (из опыта работы).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  <a:p>
                      <a:pPr marL="6350" algn="just">
                        <a:spcAft>
                          <a:spcPts val="0"/>
                        </a:spcAft>
                        <a:tabLst>
                          <a:tab pos="186690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3. Итоги ВОШ (школьный и муниципальный этап) по биологии, экологии.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  <a:tabLst>
                          <a:tab pos="186690" algn="l"/>
                        </a:tabLs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</a:t>
                      </a:r>
                      <a:r>
                        <a:rPr lang="ru-RU" sz="90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Работа с одаренными детьми: подготовка учащихся к олимпиадам, конкурсам по биологии и экологии.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  <a:tabLst>
                          <a:tab pos="186690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5. Анализ деятельности ГМО за I полугодие. Корректировка плана работы.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51383" marR="51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</a:rPr>
                        <a:t>Семерез</a:t>
                      </a: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 О.Б., руководитель ГМО,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Гайдар Д.С., методист МАУ «Информационно-методический центр»,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педагоги ОУ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51383" marR="51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83768" y="68175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Планирование деятельности на 2020/21 учебный год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06568"/>
          <a:ext cx="8229600" cy="3701034"/>
        </p:xfrm>
        <a:graphic>
          <a:graphicData uri="http://schemas.openxmlformats.org/drawingml/2006/table">
            <a:tbl>
              <a:tblPr/>
              <a:tblGrid>
                <a:gridCol w="53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5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1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07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3124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Calibri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Заседание ГМО</a:t>
                      </a:r>
                      <a:endParaRPr lang="ru-RU" sz="1100">
                        <a:latin typeface="Times New Roman"/>
                        <a:ea typeface="Calibri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Февраль</a:t>
                      </a:r>
                      <a:endParaRPr lang="ru-RU" sz="1100">
                        <a:latin typeface="Times New Roman"/>
                        <a:ea typeface="Calibri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just">
                        <a:spcAft>
                          <a:spcPts val="0"/>
                        </a:spcAft>
                        <a:tabLst>
                          <a:tab pos="186690" algn="l"/>
                        </a:tabLs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Анализ и разбор заданий ОГЭ и ЕГЭ, вызвавших наибольшие затруднения у учащихся.</a:t>
                      </a:r>
                      <a:endParaRPr lang="ru-RU" sz="1100">
                        <a:latin typeface="Times New Roman"/>
                        <a:ea typeface="Calibri"/>
                      </a:endParaRPr>
                    </a:p>
                    <a:p>
                      <a:pPr marL="6350" algn="just">
                        <a:spcAft>
                          <a:spcPts val="0"/>
                        </a:spcAft>
                        <a:tabLst>
                          <a:tab pos="186690" algn="l"/>
                        </a:tabLs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2. Методика преподавания и конструирование уроков по разделам, темам предмета «Биология», по которым у учащихся стабильно низкий результат по итогам ГИА.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75260" algn="l"/>
                        </a:tabLs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3. Рассмотрение КИМ по ОГЭ и ЕГЭ. Анализ предполагаемых затруднений педагогов и обучающихся при решении КИМ </a:t>
                      </a:r>
                      <a:r>
                        <a:rPr lang="x-none" sz="1100">
                          <a:latin typeface="Times New Roman"/>
                          <a:ea typeface="Calibri"/>
                        </a:rPr>
                        <a:t>—</a:t>
                      </a:r>
                      <a:r>
                        <a:rPr lang="ru-RU" sz="1100">
                          <a:latin typeface="Times New Roman"/>
                          <a:ea typeface="Calibri"/>
                        </a:rPr>
                        <a:t> 2021.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4"/>
                        <a:tabLst>
                          <a:tab pos="175260" algn="l"/>
                        </a:tabLs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Из опыта применения ЭФУ при обучении биологии.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Семерез О.Б., руководитель ГМО,</a:t>
                      </a:r>
                      <a:endParaRPr lang="ru-RU" sz="1100">
                        <a:latin typeface="Times New Roman"/>
                        <a:ea typeface="Calibri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Гайдар Д.С., методист МАУ «Информационно-методический центр»,</a:t>
                      </a:r>
                      <a:endParaRPr lang="ru-RU" sz="1100">
                        <a:latin typeface="Times New Roman"/>
                        <a:ea typeface="Calibri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педагоги ОУ,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дающие стабильно высокие результаты</a:t>
                      </a:r>
                      <a:endParaRPr lang="ru-RU" sz="1100">
                        <a:latin typeface="Times New Roman"/>
                        <a:ea typeface="Calibri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9796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100">
                        <a:latin typeface="Times New Roman"/>
                        <a:ea typeface="Calibri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Заседание ГМО</a:t>
                      </a:r>
                      <a:endParaRPr lang="ru-RU" sz="1100">
                        <a:latin typeface="Times New Roman"/>
                        <a:ea typeface="Calibri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Апрель</a:t>
                      </a:r>
                      <a:endParaRPr lang="ru-RU" sz="1100">
                        <a:latin typeface="Times New Roman"/>
                        <a:ea typeface="Calibri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75260" algn="l"/>
                        </a:tabLs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1 </a:t>
                      </a:r>
                      <a:r>
                        <a:rPr lang="x-none" sz="1100">
                          <a:latin typeface="Times New Roman"/>
                          <a:ea typeface="Times New Roman"/>
                        </a:rPr>
                        <a:t>Итоги 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муниципального</a:t>
                      </a:r>
                      <a:r>
                        <a:rPr lang="x-none" sz="1100">
                          <a:latin typeface="Times New Roman"/>
                          <a:ea typeface="Times New Roman"/>
                        </a:rPr>
                        <a:t> этапа конференции «Шаг в будущее»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, «Шаг в будущее. Юниор»</a:t>
                      </a:r>
                      <a:r>
                        <a:rPr lang="ru-RU" sz="1100">
                          <a:latin typeface="Times New Roman"/>
                          <a:ea typeface="Calibri"/>
                        </a:rPr>
                        <a:t>.</a:t>
                      </a:r>
                    </a:p>
                    <a:p>
                      <a:pPr marL="20955" algn="just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2. Организация внеурочной деятельности по биологии в рамках реализации ФГОС СОО</a:t>
                      </a:r>
                    </a:p>
                    <a:p>
                      <a:pPr marL="12700" algn="l">
                        <a:spcAft>
                          <a:spcPts val="0"/>
                        </a:spcAft>
                        <a:tabLst>
                          <a:tab pos="102870" algn="l"/>
                          <a:tab pos="189865" algn="l"/>
                          <a:tab pos="279400" algn="l"/>
                        </a:tabLs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3. Организация проектной и учебно-исследова-тельской деятельности учащихся в рамках ФГОС СОО.</a:t>
                      </a:r>
                    </a:p>
                    <a:p>
                      <a:pPr marL="12700" algn="just">
                        <a:spcAft>
                          <a:spcPts val="0"/>
                        </a:spcAft>
                        <a:tabLst>
                          <a:tab pos="102870" algn="l"/>
                          <a:tab pos="189865" algn="l"/>
                        </a:tabLs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4. Анкетирование педагогов удовлетворенностью работы ГМО. Обсуждение плана работы на следующий год.</a:t>
                      </a: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</a:tabLs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 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Подведение итогов работы ГМО за учебный год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Семерез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О.Б., руководитель ГМО,</a:t>
                      </a:r>
                      <a:endParaRPr lang="ru-RU" sz="1100" dirty="0">
                        <a:latin typeface="Times New Roman"/>
                        <a:ea typeface="Calibri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Гайдар Д.С., методист МАУ «Информационно-методический центр»,</a:t>
                      </a:r>
                      <a:endParaRPr lang="ru-RU" sz="1100" dirty="0">
                        <a:latin typeface="Times New Roman"/>
                        <a:ea typeface="Calibri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педагоги ОУ</a:t>
                      </a:r>
                      <a:endParaRPr lang="ru-RU" sz="1100" dirty="0">
                        <a:latin typeface="Times New Roman"/>
                        <a:ea typeface="Calibri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7901014" cy="846158"/>
          </a:xfrm>
        </p:spPr>
        <p:txBody>
          <a:bodyPr>
            <a:normAutofit fontScale="90000"/>
          </a:bodyPr>
          <a:lstStyle/>
          <a:p>
            <a:r>
              <a:rPr lang="ru-RU" sz="1800" b="1" dirty="0"/>
              <a:t>РАЗВИТИЕ ЕСТЕСТВЕННОНАУЧНОГО ОБРАЗОВАНИЯ В МСО Г. СУРГУТА</a:t>
            </a:r>
            <a:br>
              <a:rPr lang="ru-RU" sz="1800" dirty="0"/>
            </a:br>
            <a:r>
              <a:rPr lang="ru-RU" sz="1800" b="1" dirty="0"/>
              <a:t>ДЛЯ ПЕДАГОГОВ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5600" dirty="0"/>
              <a:t>Всероссийская олимпиада школьников</a:t>
            </a:r>
          </a:p>
          <a:p>
            <a:r>
              <a:rPr lang="ru-RU" sz="5600" dirty="0"/>
              <a:t>Семинары—практикумы для педагогов</a:t>
            </a:r>
          </a:p>
          <a:p>
            <a:r>
              <a:rPr lang="ru-RU" sz="5600" dirty="0"/>
              <a:t>Лабораторный практикум по разделу «Общая биология».</a:t>
            </a:r>
          </a:p>
          <a:p>
            <a:r>
              <a:rPr lang="ru-RU" sz="5600" dirty="0"/>
              <a:t>Научная конференция «Шаг в будущее»;</a:t>
            </a:r>
          </a:p>
          <a:p>
            <a:r>
              <a:rPr lang="ru-RU" sz="5600" dirty="0"/>
              <a:t>Научная конференция юных исследователей «Шаг в будущее. Юниор»</a:t>
            </a:r>
          </a:p>
          <a:p>
            <a:r>
              <a:rPr lang="ru-RU" sz="5600" dirty="0"/>
              <a:t>Организация на заседаниях ГМО мероприятий по обмену опытом подготовки учащихся к качественному участию в городской научной конференции «Шаг в будущее», «Шаг в будущее. Юниор».</a:t>
            </a:r>
          </a:p>
          <a:p>
            <a:r>
              <a:rPr lang="ru-RU" sz="5600" dirty="0"/>
              <a:t>Участие в реализации концепции экологического образования для «зеленой» школы.</a:t>
            </a:r>
          </a:p>
          <a:p>
            <a:r>
              <a:rPr lang="ru-RU" sz="5600" dirty="0"/>
              <a:t>Межрегиональное сетевое партнерство «Учимся жить устойчиво в глобальном мире. Экология. Здоровье. Безопасность»</a:t>
            </a:r>
          </a:p>
          <a:p>
            <a:r>
              <a:rPr lang="ru-RU" sz="5600" dirty="0"/>
              <a:t>Организация творчества педагогов</a:t>
            </a:r>
          </a:p>
          <a:p>
            <a:r>
              <a:rPr lang="ru-RU" sz="5600" dirty="0"/>
              <a:t>Информирование учителей о многообразии конкурсов, условиях их проведения.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/>
              <a:t>РЕАЛИЗАЦИЯ ИНДИВИДУАЛЬНОГО МАРШРУТА РАЗВИТИЯ</a:t>
            </a:r>
            <a:br>
              <a:rPr lang="ru-RU" sz="1800" dirty="0"/>
            </a:br>
            <a:r>
              <a:rPr lang="ru-RU" sz="1800" b="1" dirty="0"/>
              <a:t>ПРОФЕССИОНАЛЬНОЙ КОМПЕТЕНТНОСТИ ПЕДАГОГА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/>
              <a:t>Основные направления работы по предотвращению затруднений:</a:t>
            </a:r>
          </a:p>
          <a:p>
            <a:r>
              <a:rPr lang="ru-RU" dirty="0"/>
              <a:t>— подготовка к ГИА 9,11 </a:t>
            </a:r>
            <a:r>
              <a:rPr lang="ru-RU" dirty="0" err="1"/>
              <a:t>кл</a:t>
            </a:r>
            <a:r>
              <a:rPr lang="ru-RU" dirty="0"/>
              <a:t>.;</a:t>
            </a:r>
          </a:p>
          <a:p>
            <a:pPr fontAlgn="base"/>
            <a:r>
              <a:rPr lang="ru-RU" dirty="0"/>
              <a:t>— профессиональный стандарт педагога: требования к профессионально-педагогической деятельности учителя;</a:t>
            </a:r>
          </a:p>
          <a:p>
            <a:pPr fontAlgn="base"/>
            <a:r>
              <a:rPr lang="ru-RU" dirty="0"/>
              <a:t>— ФГОС: требования к образовательному процессу, достижение образовательных результатов;</a:t>
            </a:r>
          </a:p>
          <a:p>
            <a:pPr fontAlgn="base"/>
            <a:r>
              <a:rPr lang="ru-RU" dirty="0"/>
              <a:t>— построение индивидуального образовательного маршрута в рамках непрерывного образования педагога и др.</a:t>
            </a:r>
          </a:p>
          <a:p>
            <a:r>
              <a:rPr lang="ru-RU" dirty="0"/>
              <a:t>Консультирование педагогов по вопросам участия в конкурсах профессионального мастерства (нормативная база, содержание конкурсных мероприятий).</a:t>
            </a:r>
          </a:p>
          <a:p>
            <a:r>
              <a:rPr lang="ru-RU" dirty="0"/>
              <a:t>Консультирование педагогов по вопросам прохождения аттестации.</a:t>
            </a:r>
          </a:p>
          <a:p>
            <a:r>
              <a:rPr lang="ru-RU" dirty="0"/>
              <a:t>Обновление банка электронных образовательных ресурсов по предметам «Биология», «Экология» на странице городского сетевого педагогического сообщества </a:t>
            </a:r>
            <a:r>
              <a:rPr lang="ru-RU" dirty="0" err="1"/>
              <a:t>SurWiki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Участие в реализации приоритетного проекта муниципальной системы образования «Цифровое образование: инвестиции в будущее»</a:t>
            </a:r>
          </a:p>
          <a:p>
            <a:r>
              <a:rPr lang="ru-RU" dirty="0"/>
              <a:t>Использование электронных форм учебников на уроках биологии, экологии. Использование информационно-сервисных платформ в преподавании биологии. Использование в работе педагогов информационно-образовательных ресурсов.</a:t>
            </a:r>
          </a:p>
          <a:p>
            <a:r>
              <a:rPr lang="ru-RU" dirty="0"/>
              <a:t>Применение на уроках биологии технологий дистанционного обучения. </a:t>
            </a:r>
          </a:p>
          <a:p>
            <a:pPr fontAlgn="base"/>
            <a:r>
              <a:rPr lang="ru-RU" dirty="0"/>
              <a:t>Повышение компетенции дистанционных образовательных технологий</a:t>
            </a:r>
          </a:p>
          <a:p>
            <a:r>
              <a:rPr lang="ru-RU" dirty="0"/>
              <a:t>Семинар, практикумы, диссеминация опыта, </a:t>
            </a:r>
            <a:r>
              <a:rPr lang="ru-RU" dirty="0" err="1"/>
              <a:t>вебинары</a:t>
            </a:r>
            <a:r>
              <a:rPr lang="ru-RU" dirty="0"/>
              <a:t>.</a:t>
            </a:r>
          </a:p>
          <a:p>
            <a:r>
              <a:rPr lang="ru-RU" dirty="0"/>
              <a:t>Информационное сопровождение мероприятий, график </a:t>
            </a:r>
            <a:r>
              <a:rPr lang="ru-RU" dirty="0" err="1"/>
              <a:t>вебинаров</a:t>
            </a:r>
            <a:r>
              <a:rPr lang="ru-RU" dirty="0"/>
              <a:t>  (</a:t>
            </a:r>
            <a:r>
              <a:rPr lang="ru-RU" dirty="0">
                <a:hlinkClick r:id="rId2"/>
              </a:rPr>
              <a:t>http://surwiki.admsurgut.ru/</a:t>
            </a:r>
            <a:r>
              <a:rPr lang="ru-RU" dirty="0"/>
              <a:t>).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1159</Words>
  <Application>Microsoft Office PowerPoint</Application>
  <PresentationFormat>Экран (4:3)</PresentationFormat>
  <Paragraphs>105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РАЗВИТИЕ ЕСТЕСТВЕННОНАУЧНОГО ОБРАЗОВАНИЯ В МСО Г. СУРГУТА ДЛЯ ПЕДАГОГОВ </vt:lpstr>
      <vt:lpstr>РЕАЛИЗАЦИЯ ИНДИВИДУАЛЬНОГО МАРШРУТА РАЗВИТИЯ ПРОФЕССИОНАЛЬНОЙ КОМПЕТЕНТНОСТИ ПЕДАГОГА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Мишень</dc:creator>
  <cp:lastModifiedBy>Дмитрий Сергеевич Гайдар</cp:lastModifiedBy>
  <cp:revision>6</cp:revision>
  <dcterms:created xsi:type="dcterms:W3CDTF">2020-10-26T04:18:04Z</dcterms:created>
  <dcterms:modified xsi:type="dcterms:W3CDTF">2020-11-06T09:56:32Z</dcterms:modified>
</cp:coreProperties>
</file>