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109" d="100"/>
          <a:sy n="109" d="100"/>
        </p:scale>
        <p:origin x="16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00C476-34D3-4D0F-B7A1-C2FFCA3A49D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43FDCBD-47FC-46E8-9065-2F872B710E46}">
      <dgm:prSet phldrT="[Текст]"/>
      <dgm:spPr/>
      <dgm:t>
        <a:bodyPr/>
        <a:lstStyle/>
        <a:p>
          <a:r>
            <a:rPr lang="ru-RU" dirty="0" smtClean="0"/>
            <a:t>- - - - </a:t>
          </a:r>
          <a:endParaRPr lang="ru-RU" dirty="0"/>
        </a:p>
      </dgm:t>
    </dgm:pt>
    <dgm:pt modelId="{0FC9B6D9-0A6E-4562-AD0D-455CF2CEE745}" type="parTrans" cxnId="{09CB1C0A-3C86-4D36-9996-3E44D34D9103}">
      <dgm:prSet/>
      <dgm:spPr/>
      <dgm:t>
        <a:bodyPr/>
        <a:lstStyle/>
        <a:p>
          <a:endParaRPr lang="ru-RU"/>
        </a:p>
      </dgm:t>
    </dgm:pt>
    <dgm:pt modelId="{C038FFA5-1B1C-47F8-A9DA-B9F93D87C3F9}" type="sibTrans" cxnId="{09CB1C0A-3C86-4D36-9996-3E44D34D9103}">
      <dgm:prSet/>
      <dgm:spPr/>
      <dgm:t>
        <a:bodyPr/>
        <a:lstStyle/>
        <a:p>
          <a:endParaRPr lang="ru-RU"/>
        </a:p>
      </dgm:t>
    </dgm:pt>
    <dgm:pt modelId="{0AF62BA6-0FEE-4229-A3C5-6689701FA424}">
      <dgm:prSet phldrT="[Текст]"/>
      <dgm:spPr/>
      <dgm:t>
        <a:bodyPr/>
        <a:lstStyle/>
        <a:p>
          <a:r>
            <a:rPr lang="ru-RU" dirty="0" smtClean="0"/>
            <a:t>- - - -</a:t>
          </a:r>
          <a:endParaRPr lang="ru-RU" dirty="0"/>
        </a:p>
      </dgm:t>
    </dgm:pt>
    <dgm:pt modelId="{A0D5E7C5-B3A9-4CF0-9B0E-1E7CB6E12340}" type="parTrans" cxnId="{AD2749E8-ACF5-48E0-B733-0DF64DBACF52}">
      <dgm:prSet/>
      <dgm:spPr/>
      <dgm:t>
        <a:bodyPr/>
        <a:lstStyle/>
        <a:p>
          <a:endParaRPr lang="ru-RU"/>
        </a:p>
      </dgm:t>
    </dgm:pt>
    <dgm:pt modelId="{EB4E0559-DD65-4868-8BB2-2540F5E3341D}" type="sibTrans" cxnId="{AD2749E8-ACF5-48E0-B733-0DF64DBACF52}">
      <dgm:prSet/>
      <dgm:spPr/>
      <dgm:t>
        <a:bodyPr/>
        <a:lstStyle/>
        <a:p>
          <a:endParaRPr lang="ru-RU"/>
        </a:p>
      </dgm:t>
    </dgm:pt>
    <dgm:pt modelId="{5486075F-3661-4BB7-B3BA-B01A579A0BE1}">
      <dgm:prSet phldrT="[Текст]"/>
      <dgm:spPr/>
      <dgm:t>
        <a:bodyPr/>
        <a:lstStyle/>
        <a:p>
          <a:r>
            <a:rPr lang="ru-RU" dirty="0" smtClean="0"/>
            <a:t>- - - -</a:t>
          </a:r>
          <a:endParaRPr lang="ru-RU" dirty="0"/>
        </a:p>
      </dgm:t>
    </dgm:pt>
    <dgm:pt modelId="{A8773122-56A9-45CA-B189-C753B84E36EB}" type="parTrans" cxnId="{2E75166A-9D3B-4ED1-99C6-3F481E3A6CA6}">
      <dgm:prSet/>
      <dgm:spPr/>
      <dgm:t>
        <a:bodyPr/>
        <a:lstStyle/>
        <a:p>
          <a:endParaRPr lang="ru-RU"/>
        </a:p>
      </dgm:t>
    </dgm:pt>
    <dgm:pt modelId="{53F80FC9-D1D2-4AD3-9F4D-CFFD7A048F6B}" type="sibTrans" cxnId="{2E75166A-9D3B-4ED1-99C6-3F481E3A6CA6}">
      <dgm:prSet/>
      <dgm:spPr/>
      <dgm:t>
        <a:bodyPr/>
        <a:lstStyle/>
        <a:p>
          <a:endParaRPr lang="ru-RU"/>
        </a:p>
      </dgm:t>
    </dgm:pt>
    <dgm:pt modelId="{55FAB87A-C43C-445E-A007-A7EFE1B48846}" type="pres">
      <dgm:prSet presAssocID="{E800C476-34D3-4D0F-B7A1-C2FFCA3A49DC}" presName="Name0" presStyleCnt="0">
        <dgm:presLayoutVars>
          <dgm:dir/>
          <dgm:animLvl val="lvl"/>
          <dgm:resizeHandles val="exact"/>
        </dgm:presLayoutVars>
      </dgm:prSet>
      <dgm:spPr/>
    </dgm:pt>
    <dgm:pt modelId="{E12A7F6D-8F17-4C6A-9104-C2ED680207B3}" type="pres">
      <dgm:prSet presAssocID="{343FDCBD-47FC-46E8-9065-2F872B710E4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473E4-948A-4987-99F6-F33A43ECC117}" type="pres">
      <dgm:prSet presAssocID="{C038FFA5-1B1C-47F8-A9DA-B9F93D87C3F9}" presName="parTxOnlySpace" presStyleCnt="0"/>
      <dgm:spPr/>
    </dgm:pt>
    <dgm:pt modelId="{946B01B4-849C-4425-8BCC-166AA3E52DF7}" type="pres">
      <dgm:prSet presAssocID="{0AF62BA6-0FEE-4229-A3C5-6689701FA42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8BD9D-6DE1-43F0-8EE5-5742C495C82F}" type="pres">
      <dgm:prSet presAssocID="{EB4E0559-DD65-4868-8BB2-2540F5E3341D}" presName="parTxOnlySpace" presStyleCnt="0"/>
      <dgm:spPr/>
    </dgm:pt>
    <dgm:pt modelId="{C9D7713B-38AA-4A72-B54F-389CA1F95CEE}" type="pres">
      <dgm:prSet presAssocID="{5486075F-3661-4BB7-B3BA-B01A579A0BE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A73A20-EAD3-4B71-B14C-F1898AB33EBB}" type="presOf" srcId="{E800C476-34D3-4D0F-B7A1-C2FFCA3A49DC}" destId="{55FAB87A-C43C-445E-A007-A7EFE1B48846}" srcOrd="0" destOrd="0" presId="urn:microsoft.com/office/officeart/2005/8/layout/chevron1"/>
    <dgm:cxn modelId="{959835BA-CA5A-460F-8AEA-8DAA380E43E7}" type="presOf" srcId="{0AF62BA6-0FEE-4229-A3C5-6689701FA424}" destId="{946B01B4-849C-4425-8BCC-166AA3E52DF7}" srcOrd="0" destOrd="0" presId="urn:microsoft.com/office/officeart/2005/8/layout/chevron1"/>
    <dgm:cxn modelId="{23ADDDCF-555D-48D9-8B3D-98FA3CE6F7D3}" type="presOf" srcId="{343FDCBD-47FC-46E8-9065-2F872B710E46}" destId="{E12A7F6D-8F17-4C6A-9104-C2ED680207B3}" srcOrd="0" destOrd="0" presId="urn:microsoft.com/office/officeart/2005/8/layout/chevron1"/>
    <dgm:cxn modelId="{AD2749E8-ACF5-48E0-B733-0DF64DBACF52}" srcId="{E800C476-34D3-4D0F-B7A1-C2FFCA3A49DC}" destId="{0AF62BA6-0FEE-4229-A3C5-6689701FA424}" srcOrd="1" destOrd="0" parTransId="{A0D5E7C5-B3A9-4CF0-9B0E-1E7CB6E12340}" sibTransId="{EB4E0559-DD65-4868-8BB2-2540F5E3341D}"/>
    <dgm:cxn modelId="{1BB99BCD-945D-4C2A-8721-3069B661BFE4}" type="presOf" srcId="{5486075F-3661-4BB7-B3BA-B01A579A0BE1}" destId="{C9D7713B-38AA-4A72-B54F-389CA1F95CEE}" srcOrd="0" destOrd="0" presId="urn:microsoft.com/office/officeart/2005/8/layout/chevron1"/>
    <dgm:cxn modelId="{2E75166A-9D3B-4ED1-99C6-3F481E3A6CA6}" srcId="{E800C476-34D3-4D0F-B7A1-C2FFCA3A49DC}" destId="{5486075F-3661-4BB7-B3BA-B01A579A0BE1}" srcOrd="2" destOrd="0" parTransId="{A8773122-56A9-45CA-B189-C753B84E36EB}" sibTransId="{53F80FC9-D1D2-4AD3-9F4D-CFFD7A048F6B}"/>
    <dgm:cxn modelId="{09CB1C0A-3C86-4D36-9996-3E44D34D9103}" srcId="{E800C476-34D3-4D0F-B7A1-C2FFCA3A49DC}" destId="{343FDCBD-47FC-46E8-9065-2F872B710E46}" srcOrd="0" destOrd="0" parTransId="{0FC9B6D9-0A6E-4562-AD0D-455CF2CEE745}" sibTransId="{C038FFA5-1B1C-47F8-A9DA-B9F93D87C3F9}"/>
    <dgm:cxn modelId="{21FD4369-C8D8-4965-A2F8-AE311A683DE5}" type="presParOf" srcId="{55FAB87A-C43C-445E-A007-A7EFE1B48846}" destId="{E12A7F6D-8F17-4C6A-9104-C2ED680207B3}" srcOrd="0" destOrd="0" presId="urn:microsoft.com/office/officeart/2005/8/layout/chevron1"/>
    <dgm:cxn modelId="{95811DAE-8852-4741-837A-000F8AC713F7}" type="presParOf" srcId="{55FAB87A-C43C-445E-A007-A7EFE1B48846}" destId="{83B473E4-948A-4987-99F6-F33A43ECC117}" srcOrd="1" destOrd="0" presId="urn:microsoft.com/office/officeart/2005/8/layout/chevron1"/>
    <dgm:cxn modelId="{4AC6A26F-8276-40E7-B006-8014CC7DE0E6}" type="presParOf" srcId="{55FAB87A-C43C-445E-A007-A7EFE1B48846}" destId="{946B01B4-849C-4425-8BCC-166AA3E52DF7}" srcOrd="2" destOrd="0" presId="urn:microsoft.com/office/officeart/2005/8/layout/chevron1"/>
    <dgm:cxn modelId="{48CB2611-B111-496D-AA92-61B2575F4FA7}" type="presParOf" srcId="{55FAB87A-C43C-445E-A007-A7EFE1B48846}" destId="{B088BD9D-6DE1-43F0-8EE5-5742C495C82F}" srcOrd="3" destOrd="0" presId="urn:microsoft.com/office/officeart/2005/8/layout/chevron1"/>
    <dgm:cxn modelId="{C3A4294F-E0BC-4A90-B431-BC190138F0CF}" type="presParOf" srcId="{55FAB87A-C43C-445E-A007-A7EFE1B48846}" destId="{C9D7713B-38AA-4A72-B54F-389CA1F95CE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A7F6D-8F17-4C6A-9104-C2ED680207B3}">
      <dsp:nvSpPr>
        <dsp:cNvPr id="0" name=""/>
        <dsp:cNvSpPr/>
      </dsp:nvSpPr>
      <dsp:spPr>
        <a:xfrm>
          <a:off x="2232" y="2128217"/>
          <a:ext cx="2719833" cy="10879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- - - - </a:t>
          </a:r>
          <a:endParaRPr lang="ru-RU" sz="3400" kern="1200" dirty="0"/>
        </a:p>
      </dsp:txBody>
      <dsp:txXfrm>
        <a:off x="546199" y="2128217"/>
        <a:ext cx="1631900" cy="1087933"/>
      </dsp:txXfrm>
    </dsp:sp>
    <dsp:sp modelId="{946B01B4-849C-4425-8BCC-166AA3E52DF7}">
      <dsp:nvSpPr>
        <dsp:cNvPr id="0" name=""/>
        <dsp:cNvSpPr/>
      </dsp:nvSpPr>
      <dsp:spPr>
        <a:xfrm>
          <a:off x="2450083" y="2128217"/>
          <a:ext cx="2719833" cy="10879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- - - -</a:t>
          </a:r>
          <a:endParaRPr lang="ru-RU" sz="3400" kern="1200" dirty="0"/>
        </a:p>
      </dsp:txBody>
      <dsp:txXfrm>
        <a:off x="2994050" y="2128217"/>
        <a:ext cx="1631900" cy="1087933"/>
      </dsp:txXfrm>
    </dsp:sp>
    <dsp:sp modelId="{C9D7713B-38AA-4A72-B54F-389CA1F95CEE}">
      <dsp:nvSpPr>
        <dsp:cNvPr id="0" name=""/>
        <dsp:cNvSpPr/>
      </dsp:nvSpPr>
      <dsp:spPr>
        <a:xfrm>
          <a:off x="4897933" y="2128217"/>
          <a:ext cx="2719833" cy="10879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- - - -</a:t>
          </a:r>
          <a:endParaRPr lang="ru-RU" sz="3400" kern="1200" dirty="0"/>
        </a:p>
      </dsp:txBody>
      <dsp:txXfrm>
        <a:off x="5441900" y="2128217"/>
        <a:ext cx="1631900" cy="1087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EC5D6-74CD-41ED-AE36-26CF73FA3DD4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F794D-D107-4DEE-A81C-6993B4BA2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43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F794D-D107-4DEE-A81C-6993B4BA28A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87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BE50D9-4A84-4154-AE72-3A71AD3B6FE4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E9A83C-1E58-490E-B99F-9C2B68ED9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50D9-4A84-4154-AE72-3A71AD3B6FE4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A83C-1E58-490E-B99F-9C2B68ED9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50D9-4A84-4154-AE72-3A71AD3B6FE4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A83C-1E58-490E-B99F-9C2B68ED9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50D9-4A84-4154-AE72-3A71AD3B6FE4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A83C-1E58-490E-B99F-9C2B68ED9AB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50D9-4A84-4154-AE72-3A71AD3B6FE4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A83C-1E58-490E-B99F-9C2B68ED9AB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50D9-4A84-4154-AE72-3A71AD3B6FE4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A83C-1E58-490E-B99F-9C2B68ED9A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50D9-4A84-4154-AE72-3A71AD3B6FE4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A83C-1E58-490E-B99F-9C2B68ED9AB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50D9-4A84-4154-AE72-3A71AD3B6FE4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A83C-1E58-490E-B99F-9C2B68ED9AB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50D9-4A84-4154-AE72-3A71AD3B6FE4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A83C-1E58-490E-B99F-9C2B68ED9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4BE50D9-4A84-4154-AE72-3A71AD3B6FE4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A83C-1E58-490E-B99F-9C2B68ED9AB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BE50D9-4A84-4154-AE72-3A71AD3B6FE4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E9A83C-1E58-490E-B99F-9C2B68ED9AB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4BE50D9-4A84-4154-AE72-3A71AD3B6FE4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AE9A83C-1E58-490E-B99F-9C2B68ED9A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андр\Pictures\Годнота\105686_o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434302" cy="362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1259632" y="5157192"/>
            <a:ext cx="7128792" cy="122413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Техника безопасности на уроках ФК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5588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165923"/>
          </a:xfrm>
        </p:spPr>
        <p:txBody>
          <a:bodyPr/>
          <a:lstStyle/>
          <a:p>
            <a:r>
              <a:rPr lang="ru-RU" sz="2400" dirty="0"/>
              <a:t>Перед уроком необходимо снять с себя и убрать из карманов все предметы, которые могут представлять собой опасность при занятиях физкультурой – браслеты, перстни, часы и так </a:t>
            </a:r>
            <a:r>
              <a:rPr lang="ru-RU" sz="2400" dirty="0" smtClean="0"/>
              <a:t>далее</a:t>
            </a:r>
            <a:endParaRPr lang="ru-RU" sz="2400" dirty="0"/>
          </a:p>
          <a:p>
            <a:endParaRPr lang="ru-RU" dirty="0"/>
          </a:p>
        </p:txBody>
      </p:sp>
      <p:pic>
        <p:nvPicPr>
          <p:cNvPr id="2050" name="Picture 2" descr="C:\Users\Александр\Pictures\Годнота\tumblr_o64yt2ERya1tcbbc4o1_5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3306984" cy="332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ксандр\Pictures\Годнота\tumblr_o63lxzDhd51slxgwio1_5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3553569" cy="332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множение 5"/>
          <p:cNvSpPr/>
          <p:nvPr/>
        </p:nvSpPr>
        <p:spPr>
          <a:xfrm>
            <a:off x="661686" y="2348880"/>
            <a:ext cx="7920880" cy="4814129"/>
          </a:xfrm>
          <a:prstGeom prst="mathMultiply">
            <a:avLst>
              <a:gd name="adj1" fmla="val 125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7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23528" y="260648"/>
            <a:ext cx="8820472" cy="4525665"/>
          </a:xfrm>
        </p:spPr>
        <p:txBody>
          <a:bodyPr/>
          <a:lstStyle/>
          <a:p>
            <a:r>
              <a:rPr lang="ru-RU" dirty="0"/>
              <a:t>Услышав команду, ученики должны встать в строй для начала проведения урока физкультуры.</a:t>
            </a:r>
          </a:p>
        </p:txBody>
      </p:sp>
      <p:pic>
        <p:nvPicPr>
          <p:cNvPr id="3074" name="Picture 2" descr="C:\Users\Александр\Pictures\Годнота\1_sherenga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2060848"/>
            <a:ext cx="6594152" cy="367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57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548680"/>
            <a:ext cx="7416824" cy="589266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Необходимо внимательно слушать и неукоснительно выполнять инструкции учителя по технике безопасности на уроках физкультуры</a:t>
            </a:r>
            <a:r>
              <a:rPr lang="ru-RU" sz="2400" dirty="0" smtClean="0"/>
              <a:t>;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Выполнять упражнения и брать спортинвентарь можно только после соответствующего разрешения преподавателя;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26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403648" y="1196752"/>
            <a:ext cx="6825952" cy="4454748"/>
          </a:xfrm>
        </p:spPr>
        <p:txBody>
          <a:bodyPr/>
          <a:lstStyle/>
          <a:p>
            <a:r>
              <a:rPr lang="ru-RU" dirty="0"/>
              <a:t>Выполняя групповой забег на короткую дистанцию, бежать только по </a:t>
            </a:r>
            <a:r>
              <a:rPr lang="ru-RU" dirty="0" smtClean="0"/>
              <a:t>своей </a:t>
            </a:r>
            <a:r>
              <a:rPr lang="ru-RU" dirty="0"/>
              <a:t>дорожке;</a:t>
            </a:r>
          </a:p>
          <a:p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31191564"/>
              </p:ext>
            </p:extLst>
          </p:nvPr>
        </p:nvGraphicFramePr>
        <p:xfrm>
          <a:off x="827584" y="1916832"/>
          <a:ext cx="7620000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C:\Users\Александр\Pictures\Годнота\atletik058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920" y="2492896"/>
            <a:ext cx="2374706" cy="261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09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3811354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При забеге для минимизации риска падения и столкновения после пересечения финишной черты школьник не должен резко останавливаться;</a:t>
            </a:r>
          </a:p>
          <a:p>
            <a:pPr algn="just"/>
            <a:r>
              <a:rPr lang="ru-RU" sz="2000" dirty="0"/>
              <a:t>Нельзя выполнять прыжки на рыхлом, скользком или неровном грунте, также нельзя приземляться после прыжка на руки;</a:t>
            </a:r>
          </a:p>
        </p:txBody>
      </p:sp>
      <p:pic>
        <p:nvPicPr>
          <p:cNvPr id="5122" name="Picture 2" descr="C:\Users\Александр\Pictures\Годнота\TrackAndField-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5597" y="3142085"/>
            <a:ext cx="2357510" cy="323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лександр\Pictures\Годнота\Sport-bambini-s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264760"/>
            <a:ext cx="42862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44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836712"/>
            <a:ext cx="7848872" cy="184797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Во время упражнений выполнять соответствующие правила техники безопасности: соблюдать дистанцию, избегать несанкционированных падений, столкновений и так далее;</a:t>
            </a:r>
            <a:endParaRPr lang="ru-RU" sz="2000" dirty="0"/>
          </a:p>
        </p:txBody>
      </p:sp>
      <p:pic>
        <p:nvPicPr>
          <p:cNvPr id="6146" name="Picture 2" descr="C:\Users\Александр\Pictures\Годнота\21vek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84690"/>
            <a:ext cx="4608512" cy="344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2780928"/>
            <a:ext cx="38069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Ученикам запрещено </a:t>
            </a:r>
            <a:r>
              <a:rPr lang="ru-RU" dirty="0" err="1" smtClean="0"/>
              <a:t>несанкционированно</a:t>
            </a:r>
            <a:r>
              <a:rPr lang="ru-RU" dirty="0" smtClean="0"/>
              <a:t> </a:t>
            </a:r>
            <a:r>
              <a:rPr lang="ru-RU" dirty="0"/>
              <a:t>менять траекторию движения, делать опасные движения или броски предметов, выполнять упражнения на брусьях и перекладине с влажными ладонями, баловаться и мешать проведению занятия;</a:t>
            </a:r>
          </a:p>
        </p:txBody>
      </p:sp>
    </p:spTree>
    <p:extLst>
      <p:ext uri="{BB962C8B-B14F-4D97-AF65-F5344CB8AC3E}">
        <p14:creationId xmlns:p14="http://schemas.microsoft.com/office/powerpoint/2010/main" val="265675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/>
          <a:lstStyle/>
          <a:p>
            <a:r>
              <a:rPr lang="ru-RU" dirty="0"/>
              <a:t>При ухудшении самочувствия или получении травмы школьник обязан немедленно прекратить занятие физическими упражнениями и сообщить об этом преподавателю.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 descr="C:\Users\Александр\Pictures\Годнота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791" y="2893714"/>
            <a:ext cx="4502280" cy="31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лександр\Pictures\Годнота\1-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113" y="2708920"/>
            <a:ext cx="3803678" cy="336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11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404664"/>
            <a:ext cx="8229600" cy="4525963"/>
          </a:xfrm>
        </p:spPr>
        <p:txBody>
          <a:bodyPr/>
          <a:lstStyle/>
          <a:p>
            <a:pPr algn="just"/>
            <a:r>
              <a:rPr lang="ru-RU" sz="2400" dirty="0"/>
              <a:t>При необходимости и с разрешения преподавателя ученики убирают спортивный инвентарь;</a:t>
            </a:r>
          </a:p>
          <a:p>
            <a:endParaRPr lang="ru-RU" dirty="0"/>
          </a:p>
        </p:txBody>
      </p:sp>
      <p:pic>
        <p:nvPicPr>
          <p:cNvPr id="8196" name="Picture 4" descr="C:\Users\Александр\Pictures\Годнота\WqSUy-uRb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472608" cy="411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12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1920" y="692696"/>
            <a:ext cx="8229600" cy="2826359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/>
              <a:t>Ученики после разрешения учителя по физкультуре организованно и спокойно покидают место спортивных занятий и идут в раздевалку;</a:t>
            </a:r>
          </a:p>
          <a:p>
            <a:pPr algn="just"/>
            <a:r>
              <a:rPr lang="ru-RU" sz="2400" dirty="0"/>
              <a:t>Учащиеся переодеваются в школьную одежду и обувь;</a:t>
            </a:r>
          </a:p>
          <a:p>
            <a:pPr algn="just"/>
            <a:r>
              <a:rPr lang="ru-RU" sz="2400" dirty="0"/>
              <a:t>Школьники хорошо моют с мылом руки и умываются.</a:t>
            </a:r>
          </a:p>
        </p:txBody>
      </p:sp>
      <p:pic>
        <p:nvPicPr>
          <p:cNvPr id="9218" name="Picture 2" descr="C:\Users\Александр\Pictures\Годнота\f4866a8b03b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528264"/>
            <a:ext cx="28194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лександр\Pictures\Годнота\kak_ymivats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519055"/>
            <a:ext cx="45910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14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327994"/>
            <a:ext cx="7776864" cy="328905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Техника безопасности – это важный элемент учебного процесса, поэтому к нему надо относиться серьезно в первую очередь каждому из преподавателей, внимательно проверяя состояние инвентаря и контролируя поведения школьников.</a:t>
            </a:r>
          </a:p>
          <a:p>
            <a:pPr marL="109728" indent="0"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8598" y="404664"/>
            <a:ext cx="2606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ВЫВОД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Picture 2" descr="C:\Users\Александр\Pictures\Годнота\1292927510_0_6376f_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1660" y="3645024"/>
            <a:ext cx="6120680" cy="275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249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pPr algn="just"/>
            <a:r>
              <a:rPr lang="ru-RU" dirty="0"/>
              <a:t>Уроки по физической культуре всегда связаны с повышенным риском травматизма. Это накладывает на </a:t>
            </a:r>
            <a:r>
              <a:rPr lang="ru-RU" dirty="0" smtClean="0"/>
              <a:t>учителя по физкультуре и учеников высокие </a:t>
            </a:r>
            <a:r>
              <a:rPr lang="ru-RU" dirty="0"/>
              <a:t>требования к исполнению техники безопасности.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645024"/>
            <a:ext cx="849694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Преподаватель, а также каждый ученик должны неукоснительно придерживаться установленных правил.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734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андр\Pictures\Годнота\resizeof06.09.118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6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8640"/>
            <a:ext cx="6984776" cy="22322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Руководство учебного заведения обязано обеспечить соответствие нормативам безопасности спортивный зал, открытую спортивную площадку, а также спортивный инвентарь и любое дополнительное оборудование использующееся на уроках. 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269054" y="4122470"/>
            <a:ext cx="482322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В случае если преподаватель физкультуры обнаружил несоответствие каких-либо объектов, связанных с занятиями, установленным нормам, он должен незамедлительно уведомить об этом руководство школы и прекратить использовать их в уроках до устранения опасности.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50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5433467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Во время проведения занятий по физкультуре вероятно воздействие на обучающихся таких факторов: травмы при падении на твердом покрытии или грунте, травмы при нахождении в секторе броска, травмы вследствие плохой разминки, травмы при столкновении и нарушении правил спортивных игр или обращения со спортивным инвентарем.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794" y="4293096"/>
            <a:ext cx="73446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Для минимизации рисков необходимо придерживаться техники безопасности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316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427" y="332656"/>
            <a:ext cx="7488832" cy="417572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К занятиям по физической культуре допускаются только ученики, которые прошли инструктаж по технике безопасного поведения</a:t>
            </a:r>
            <a:r>
              <a:rPr lang="ru-RU" sz="2400" dirty="0" smtClean="0"/>
              <a:t>;</a:t>
            </a:r>
          </a:p>
          <a:p>
            <a:pPr algn="just"/>
            <a:r>
              <a:rPr lang="ru-RU" sz="2400" dirty="0"/>
              <a:t>На уроках по физической культуре участвуют только ученики, которые имеют соответствующих уровень допуска из медицинского учреждения и предоставили преподавателю </a:t>
            </a:r>
            <a:r>
              <a:rPr lang="ru-RU" sz="2400" dirty="0" smtClean="0"/>
              <a:t>документ</a:t>
            </a:r>
            <a:endParaRPr lang="ru-RU" sz="2400" dirty="0"/>
          </a:p>
          <a:p>
            <a:endParaRPr lang="ru-RU" dirty="0"/>
          </a:p>
        </p:txBody>
      </p:sp>
      <p:pic>
        <p:nvPicPr>
          <p:cNvPr id="6146" name="Picture 2" descr="C:\Users\Александр\Pictures\Годнота\a07a0088297ffe9971272963f103c8a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5" y="4335716"/>
            <a:ext cx="6048673" cy="19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09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592" y="476672"/>
            <a:ext cx="7330008" cy="5390728"/>
          </a:xfrm>
        </p:spPr>
        <p:txBody>
          <a:bodyPr/>
          <a:lstStyle/>
          <a:p>
            <a:pPr algn="just"/>
            <a:r>
              <a:rPr lang="ru-RU" sz="2400" dirty="0"/>
              <a:t>Ученики, имеющие полное либо частичное освобождение от занятий по физкультуре, должны присутствовать на уроке.</a:t>
            </a:r>
          </a:p>
          <a:p>
            <a:pPr algn="just"/>
            <a:r>
              <a:rPr lang="ru-RU" sz="2400" dirty="0"/>
              <a:t>После болезни ученики обязаны предоставить преподавателю справку из медицинского </a:t>
            </a:r>
            <a:r>
              <a:rPr lang="ru-RU" sz="2400" dirty="0" smtClean="0"/>
              <a:t>учреждения</a:t>
            </a:r>
            <a:endParaRPr lang="ru-RU" sz="2400" dirty="0"/>
          </a:p>
          <a:p>
            <a:endParaRPr lang="ru-RU" dirty="0"/>
          </a:p>
        </p:txBody>
      </p:sp>
      <p:pic>
        <p:nvPicPr>
          <p:cNvPr id="3074" name="Picture 2" descr="C:\Users\Александр\Pictures\Годнота\1368835977_17001302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501008"/>
            <a:ext cx="4283463" cy="300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00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Pictures\Годнота\T1bJ_YXltcXXczQknb_0946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13" y="934260"/>
            <a:ext cx="486916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683" y="188640"/>
            <a:ext cx="5568458" cy="18002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Учащиеся для занятий по физической культуре обязаны иметь при себе чистую спортивную обувь и спортивную форму, которые должны соответствовать месту проведения занятий.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 descr="C:\Users\Александр\Pictures\Годнота\13814802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954" y="1772816"/>
            <a:ext cx="4049559" cy="279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0954" y="48691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В случае если урок проводится на улице, спортивная одежда и обувь должна соответствовать текущим погодным условиям;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00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r>
              <a:rPr lang="ru-RU" dirty="0"/>
              <a:t>На занятиях физкультуры запрещено жевать жевательную резинку или употреблять пищу;</a:t>
            </a:r>
          </a:p>
          <a:p>
            <a:r>
              <a:rPr lang="ru-RU" dirty="0"/>
              <a:t>После физической нагрузки ученикам нельзя пить холодную воду во избежание простудных заболеваний.</a:t>
            </a:r>
          </a:p>
          <a:p>
            <a:endParaRPr lang="ru-RU" dirty="0"/>
          </a:p>
        </p:txBody>
      </p:sp>
      <p:pic>
        <p:nvPicPr>
          <p:cNvPr id="1026" name="Picture 2" descr="C:\Users\Александр\Pictures\Годнота\tumblr_nokkinZYQj1u81jjro1_400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043" y="3573016"/>
            <a:ext cx="3528536" cy="270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ександр\Pictures\Годнота\vod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581743"/>
            <a:ext cx="4049137" cy="269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множение 4"/>
          <p:cNvSpPr/>
          <p:nvPr/>
        </p:nvSpPr>
        <p:spPr>
          <a:xfrm>
            <a:off x="661686" y="2348880"/>
            <a:ext cx="7920880" cy="4814129"/>
          </a:xfrm>
          <a:prstGeom prst="mathMultiply">
            <a:avLst>
              <a:gd name="adj1" fmla="val 125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0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3805883"/>
          </a:xfrm>
        </p:spPr>
        <p:txBody>
          <a:bodyPr/>
          <a:lstStyle/>
          <a:p>
            <a:pPr algn="just"/>
            <a:r>
              <a:rPr lang="ru-RU" sz="2400" dirty="0"/>
              <a:t>Ученики должны переодеваться в специально отведенном для этих целей помещении – раздевалке. Мальчики и девочки должны переодеваться в раздельных помещениях. На занятие ученик должен выходить в спортивной форме и </a:t>
            </a:r>
            <a:r>
              <a:rPr lang="ru-RU" sz="2400" dirty="0" smtClean="0"/>
              <a:t>обуви.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7170" name="Picture 2" descr="C:\Users\Александр\Pictures\Годнота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811930"/>
            <a:ext cx="3787354" cy="251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90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159</TotalTime>
  <Words>607</Words>
  <Application>Microsoft Office PowerPoint</Application>
  <PresentationFormat>Экран (4:3)</PresentationFormat>
  <Paragraphs>38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Calibri</vt:lpstr>
      <vt:lpstr>Lucida Sans Unicode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Баева</dc:creator>
  <cp:lastModifiedBy>Ирина Баева</cp:lastModifiedBy>
  <cp:revision>18</cp:revision>
  <dcterms:created xsi:type="dcterms:W3CDTF">2016-04-23T20:23:28Z</dcterms:created>
  <dcterms:modified xsi:type="dcterms:W3CDTF">2021-10-20T16:48:34Z</dcterms:modified>
</cp:coreProperties>
</file>