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96" y="4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0E11CB-DC22-47BD-B3D9-8089AA97BE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2AB942-A3C7-4192-9226-BB47FBF113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3C8AC51-8EE0-4ECD-8F3F-930629DB2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F8A2-208E-4DCA-96AB-53B8A3F9350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BE346C9-6555-4761-9AD3-05808A494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08292E4-10D9-4349-A61A-7AE45404A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51AE-6516-4B84-A39B-68A19406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0254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0973D54-B115-4807-86B7-B847530A97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BE486C4-42B1-4998-899A-D3AA2AE1BE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E63B790-2CEB-4BE2-89F8-DA1D657C20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F8A2-208E-4DCA-96AB-53B8A3F9350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D41585-F9C7-42D5-9C6B-5ED3AEB50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3F4286-63AB-40C0-8FC0-CF0EB8B71E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51AE-6516-4B84-A39B-68A19406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7471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BEFD816E-ACDC-44E0-9FF6-7A72175A47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A7411CC0-06CB-4A10-AAA9-4C217BF519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71E766B-95F8-4764-8040-AE15673D8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F8A2-208E-4DCA-96AB-53B8A3F9350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0F4B318-207D-4A72-9D37-CDECB64105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3AE3E7D-1BE5-46F3-BD92-28BED089D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51AE-6516-4B84-A39B-68A19406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0563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93EFE82-A8BA-4E54-B20A-9AB70E999D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4A8EAF-34E2-4EB1-B83D-BF1317A938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E74C431-E6FE-4B9F-84C8-E45F4248B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F8A2-208E-4DCA-96AB-53B8A3F9350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1485216-1C4E-4C63-B285-725069366A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051065-85D6-4B2D-94B6-E2B134799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51AE-6516-4B84-A39B-68A19406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725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29F073C-1F38-43CB-872A-5466F5CAB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1F36F2-65F7-4CFD-88A8-D3CBEED9AD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4A0D47A-EEF4-4C65-A0CF-2CB32360AA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F8A2-208E-4DCA-96AB-53B8A3F9350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1FB86A2-EAE0-41FC-904B-B8F7AA092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B43A940-8639-4CF8-A630-0AB1ED5953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51AE-6516-4B84-A39B-68A19406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5438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8F24120-243C-4EB4-8811-156421A8B4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94A6D0-DB5E-41CA-A802-23EF1C08D6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CF68436D-9256-459A-BE3C-B024431E82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0B0EAFB-D9D3-4457-BDA1-ACB458AD81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F8A2-208E-4DCA-96AB-53B8A3F9350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D5B6C6F-7533-4866-AA88-CC76E9691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A423082-9CFC-4BB4-9519-E68C09819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51AE-6516-4B84-A39B-68A19406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4141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44B8CF-9D64-4320-B0EF-E72E79156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AE433A1-B074-4F4A-823E-A9156FD91E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B1BB9BDF-3501-4AEA-8867-56CBA0AD01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B880CCD7-41DD-4FF2-AADA-05099CB0C0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66710438-8919-4092-991E-DD0E356E9BB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6F62CDD-4654-498A-BEB2-6428ADE59E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F8A2-208E-4DCA-96AB-53B8A3F9350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C20DC6BF-CB47-440C-A928-C421BB3F1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207B65CF-C6B2-451C-89E6-112A155D8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51AE-6516-4B84-A39B-68A19406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754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966E24-7EF2-4282-B005-E155772C30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7D59175D-3F99-40CC-A548-111FD2816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F8A2-208E-4DCA-96AB-53B8A3F9350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25DC4A5B-4884-443F-99B8-56CDE8CCEA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2ADEA0B-09E4-41FF-BB4A-FB1C5EB2B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51AE-6516-4B84-A39B-68A19406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772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03B8C506-41F7-4679-8063-F6E16E4774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F8A2-208E-4DCA-96AB-53B8A3F9350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80BF28DF-B3F9-4624-8E7F-A03B4FAF6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B0B2912-5C23-4F55-895B-7FBFB1ECF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51AE-6516-4B84-A39B-68A19406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40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3FFF09-9D89-4E76-B32A-92F3D3C287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131C22-03EF-4520-B955-E4A2823E1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ED83BD5-11C8-40CA-8DD8-8CD66331E1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F55F1A88-D5FB-4C34-BEF9-7BDB6172D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F8A2-208E-4DCA-96AB-53B8A3F9350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2F62831-7CD4-4F7E-B7AF-FE27B98A1F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63340C3-1A42-4253-9614-6EB53DA30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51AE-6516-4B84-A39B-68A19406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1574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5C653B-A6CB-4910-8616-9751197B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78EDB7E3-A052-4006-98CA-D3CB3DC07C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25A1CF8-4721-4D12-BC44-3FC7F4EB6E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CE561A3-6450-4243-9A56-F35013B8F6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2F8A2-208E-4DCA-96AB-53B8A3F9350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CAA2BEC-450C-4F3C-9A45-B81D75A94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33AB6FB-9162-4787-AF14-5D19EF423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451AE-6516-4B84-A39B-68A19406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480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38B9BE-5DCF-4D73-840F-00D121B9D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C6D5545-EA75-491E-A46E-32C94AA22E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0BB642A-7730-4C55-AC3E-A9EC766D1B5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E2F8A2-208E-4DCA-96AB-53B8A3F9350F}" type="datetimeFigureOut">
              <a:rPr lang="ru-RU" smtClean="0"/>
              <a:t>17.02.2021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E759D77-9831-4EFE-AF7C-A5938EAB42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7AB991-30F8-4D46-856E-748ED05ADD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451AE-6516-4B84-A39B-68A19406299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2734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11986A9-9447-496B-99EC-18ED40AFEC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Рекомендации по созданию условий для повышения мотивации участников образовательных отношений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7417FF0-7584-44DC-A29D-BE21785CF2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во 2 полугодии 2020-2021 учебного года </a:t>
            </a:r>
          </a:p>
          <a:p>
            <a:endParaRPr lang="ru-RU" dirty="0"/>
          </a:p>
          <a:p>
            <a:endParaRPr lang="ru-RU" dirty="0"/>
          </a:p>
          <a:p>
            <a:r>
              <a:rPr lang="ru-RU" dirty="0"/>
              <a:t>Гайдар Д.С., методист МАУ «Информационно-методический центр»</a:t>
            </a:r>
          </a:p>
        </p:txBody>
      </p:sp>
    </p:spTree>
    <p:extLst>
      <p:ext uri="{BB962C8B-B14F-4D97-AF65-F5344CB8AC3E}">
        <p14:creationId xmlns:p14="http://schemas.microsoft.com/office/powerpoint/2010/main" val="3765879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2E771F-F6C3-4174-88EA-A6B9CA88F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рекомендации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1123EF6-E66F-453D-8CAC-3A7D38758E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 содержанию: </a:t>
            </a:r>
          </a:p>
          <a:p>
            <a:pPr marL="0" indent="0">
              <a:buNone/>
            </a:pPr>
            <a:r>
              <a:rPr lang="ru-RU" dirty="0"/>
              <a:t>создание банка лекционного материала, подкрепленного методическими заданиями (вопросы и задания, упражнения, необходимые пояснения); усиление акцента на самостоятельной творческой работе; реализация сложных для понимания обучающимися тем в режиме видеотрансляции или обязательное подкрепление их с учетом модели взаимодействия педагога и обучающихся схемами, диаграммами, рисунками, компьютерными презентациями и другим наглядным материалом. </a:t>
            </a:r>
          </a:p>
        </p:txBody>
      </p:sp>
    </p:spTree>
    <p:extLst>
      <p:ext uri="{BB962C8B-B14F-4D97-AF65-F5344CB8AC3E}">
        <p14:creationId xmlns:p14="http://schemas.microsoft.com/office/powerpoint/2010/main" val="21631289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0CA366A-126A-4EED-86CA-E0F0C1ACD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рекомендации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B375AFC-16BD-442E-801A-41B77F9AFC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 организации: </a:t>
            </a:r>
          </a:p>
          <a:p>
            <a:pPr marL="0" indent="0">
              <a:buNone/>
            </a:pPr>
            <a:r>
              <a:rPr lang="ru-RU" dirty="0"/>
              <a:t>организация регулярной обратной связи с обучающимися; включение в учебный процесс планировщика задач (календари, доски задач); использование возможности внешней интеграции (например, </a:t>
            </a:r>
            <a:r>
              <a:rPr lang="ru-RU" dirty="0" err="1"/>
              <a:t>Trello</a:t>
            </a:r>
            <a:r>
              <a:rPr lang="ru-RU" dirty="0"/>
              <a:t> и др.).</a:t>
            </a:r>
          </a:p>
        </p:txBody>
      </p:sp>
      <p:pic>
        <p:nvPicPr>
          <p:cNvPr id="1026" name="Picture 2" descr="Картинки по запросу &quot;трелло&quot;">
            <a:extLst>
              <a:ext uri="{FF2B5EF4-FFF2-40B4-BE49-F238E27FC236}">
                <a16:creationId xmlns:a16="http://schemas.microsoft.com/office/drawing/2014/main" id="{907801D5-1703-4226-BDB8-CA00E4BBF9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2304" y="3594506"/>
            <a:ext cx="5657088" cy="3076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6472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09FDBC-1434-4F58-BD6D-16494DAFF9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рекомендации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8F1F73-D07D-413C-904D-354110E8F5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 форме проведения занятий: </a:t>
            </a:r>
          </a:p>
          <a:p>
            <a:pPr marL="0" indent="0">
              <a:buNone/>
            </a:pPr>
            <a:r>
              <a:rPr lang="ru-RU" dirty="0"/>
              <a:t>2 разнообразие форм проведения занятий (прямые видеотрансляции, использование игровых </a:t>
            </a:r>
            <a:r>
              <a:rPr lang="ru-RU" dirty="0" err="1"/>
              <a:t>видеоплатформ</a:t>
            </a:r>
            <a:r>
              <a:rPr lang="ru-RU" dirty="0"/>
              <a:t>, сервиса «совместная интерактивная онлайн-доска» для совместной работы с обучающимися в реальном времени); использование нескольких каналов коммуникации.</a:t>
            </a:r>
          </a:p>
        </p:txBody>
      </p:sp>
    </p:spTree>
    <p:extLst>
      <p:ext uri="{BB962C8B-B14F-4D97-AF65-F5344CB8AC3E}">
        <p14:creationId xmlns:p14="http://schemas.microsoft.com/office/powerpoint/2010/main" val="73704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0AABBE-27FE-4133-845E-43F61DC5C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Общие рекомендации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EECDCA-C86B-4CC6-A1BE-723A7B5302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рамках реализации адаптированных дополнительных общеобразовательных программ для обучающихся с ограниченными возможностями здоровья необходимо использовать электронные образовательные ресурсы, адаптированные к ограничениям их здоровья и восприятия информации (аудиофайл для лиц с нарушением зрения, видеофайл с титрами или сурдопереводом для лиц с нарушением слуха, тексты с иллюстрациями для учащихся с нарушениями в интеллектуальном иди эмоциональном развитии).</a:t>
            </a:r>
          </a:p>
        </p:txBody>
      </p:sp>
    </p:spTree>
    <p:extLst>
      <p:ext uri="{BB962C8B-B14F-4D97-AF65-F5344CB8AC3E}">
        <p14:creationId xmlns:p14="http://schemas.microsoft.com/office/powerpoint/2010/main" val="4655422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76B6E3-2BDC-485B-B8BC-739907948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Особенности реализации дополнительных общеобразовательных программ по естественнонаучной направленности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42A7B6-E63F-4C38-9998-E7A7B60DF9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 fontScale="70000" lnSpcReduction="20000"/>
          </a:bodyPr>
          <a:lstStyle/>
          <a:p>
            <a:r>
              <a:rPr lang="ru-RU" dirty="0"/>
              <a:t>С точки зрения реализации дополнительных общеобразовательных программ естественнонаучной направленности через исследовательскую и проектную деятельность педагогу рекомендуется использовать: сетевые технологии (онлайн-обучение) – средства коммуникации, позволяющие обмениваться информацией в режиме реального времени: видеоконференции (</a:t>
            </a:r>
            <a:r>
              <a:rPr lang="ru-RU" dirty="0" err="1"/>
              <a:t>Skype</a:t>
            </a:r>
            <a:r>
              <a:rPr lang="ru-RU" dirty="0"/>
              <a:t>, </a:t>
            </a:r>
            <a:r>
              <a:rPr lang="ru-RU" dirty="0" err="1"/>
              <a:t>Zoom</a:t>
            </a:r>
            <a:r>
              <a:rPr lang="ru-RU" dirty="0"/>
              <a:t>, </a:t>
            </a:r>
            <a:r>
              <a:rPr lang="ru-RU" dirty="0" err="1"/>
              <a:t>Microsoft</a:t>
            </a:r>
            <a:r>
              <a:rPr lang="ru-RU" dirty="0"/>
              <a:t> </a:t>
            </a:r>
            <a:r>
              <a:rPr lang="ru-RU" dirty="0" err="1"/>
              <a:t>Teams</a:t>
            </a:r>
            <a:r>
              <a:rPr lang="ru-RU" dirty="0"/>
              <a:t>. и др. </a:t>
            </a:r>
            <a:r>
              <a:rPr lang="ru-RU" dirty="0" err="1"/>
              <a:t>онлайнплатформы</a:t>
            </a:r>
            <a:r>
              <a:rPr lang="ru-RU" dirty="0"/>
              <a:t> для видеосвязи с возможностью организации командной работы, в том числе распределения задач); 4 чаты (обмен мгновенными сообщениями, аудио-, видеоинформацией в мессенджерах); виртуальные учебные классы (к примеру, </a:t>
            </a:r>
            <a:r>
              <a:rPr lang="ru-RU" dirty="0" err="1"/>
              <a:t>Google</a:t>
            </a:r>
            <a:r>
              <a:rPr lang="ru-RU" dirty="0"/>
              <a:t> </a:t>
            </a:r>
            <a:r>
              <a:rPr lang="ru-RU" dirty="0" err="1"/>
              <a:t>Classroom</a:t>
            </a:r>
            <a:r>
              <a:rPr lang="ru-RU" dirty="0"/>
              <a:t>). сетевые технологии (офлайн-обучение) – средства коммуникации, позволяющие передавать и получать данные в удобное время для каждого участника образовательного процесса, независимо друг от друга. </a:t>
            </a:r>
          </a:p>
          <a:p>
            <a:r>
              <a:rPr lang="ru-RU" dirty="0"/>
              <a:t>К данному типу коммуникаций можно отнести: электронную почту; форумы; систему дистанционного обучения (СДО); медиатеку федерального ресурсного центра по развитию дополнительного образования детей естественнонаучной направленности (https://sdo.ecobiocentre.ru/library/media/); цифровой навигатор образования, представляющий собой банк цифровых учебных материалов и практик для дополнительного дистанционного обучения (https://edu.asi.ru/). </a:t>
            </a:r>
          </a:p>
        </p:txBody>
      </p:sp>
    </p:spTree>
    <p:extLst>
      <p:ext uri="{BB962C8B-B14F-4D97-AF65-F5344CB8AC3E}">
        <p14:creationId xmlns:p14="http://schemas.microsoft.com/office/powerpoint/2010/main" val="40218621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3C0298-D05D-47AE-8143-ADB508891D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Особенности реализации дополнительных общеобразовательных программ по естественнонаучной направленности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BFFF8F2-152D-4403-9EFB-CBC3EA6014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>
            <a:normAutofit fontScale="85000" lnSpcReduction="20000"/>
          </a:bodyPr>
          <a:lstStyle/>
          <a:p>
            <a:r>
              <a:rPr lang="ru-RU" dirty="0"/>
              <a:t>Для реализации дополнительных общеобразовательных программ, в рамках которых изучается жизнедеятельность тех или иных организмов, необходим доступ к полнотекстовым версиям ряда научно-практических руководств, получить которые можно через Национальную электронную библиотеку, научную электронную библиотеку elibrary.ru. Основные действия для повышения эффективности реализации дополнительных общеобразовательных программ естественнонаучной направленности в дистанционном формате: обеспечение доступности электронной информационно-образовательной среды для детей и их родителей; повышение квалификации педагогов и/или обеспечение конкуренции в профессии; разработка и постоянное пополнение электронной базы с аудио и видеоконтентом, подготовленным на натурных объектах (голоса птиц, следы зверей, фотографии животных, гнезд птиц, экспериментальные зарисовки и пр.) вовлечение родителей в образовательный процесс, привлечение их знаний, жизненного опыта.</a:t>
            </a:r>
          </a:p>
        </p:txBody>
      </p:sp>
    </p:spTree>
    <p:extLst>
      <p:ext uri="{BB962C8B-B14F-4D97-AF65-F5344CB8AC3E}">
        <p14:creationId xmlns:p14="http://schemas.microsoft.com/office/powerpoint/2010/main" val="34998412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33ED6F-1B6D-485A-A191-D9BC9D92F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Особенности реализации дополнительных общеобразовательных программ по естественнонаучной направленности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03F1FE-C796-47A9-A67A-9DC67C3684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0153"/>
            <a:ext cx="10515600" cy="4351338"/>
          </a:xfrm>
        </p:spPr>
        <p:txBody>
          <a:bodyPr>
            <a:normAutofit fontScale="62500" lnSpcReduction="20000"/>
          </a:bodyPr>
          <a:lstStyle/>
          <a:p>
            <a:r>
              <a:rPr lang="ru-RU" dirty="0"/>
              <a:t>Принципиально важно предоставить детям возможность обсуждения полученных результатов в режиме онлайн, как с педагогом, так и с другими участниками объединений, для этого пригодятся рекомендованные выше цифровые коммуникативные платформы. </a:t>
            </a:r>
          </a:p>
          <a:p>
            <a:r>
              <a:rPr lang="ru-RU" dirty="0"/>
              <a:t>Естественнонаучное образование отличает высокое значение в образовательном процессе такого педагогического принципа, как наглядность. Высока роль непосредственного контакта обучающегося с природными объектами. В этом контексте серьезным недостатком дистанционной формы обучения является невозможность проведения практических и лабораторных работ, экскурсий. Компенсировать данный недостаток в определенной степени позволяет 5 доступность широкого набора </a:t>
            </a:r>
            <a:r>
              <a:rPr lang="ru-RU" dirty="0" err="1"/>
              <a:t>медиаматериалов</a:t>
            </a:r>
            <a:r>
              <a:rPr lang="ru-RU" dirty="0"/>
              <a:t> в </a:t>
            </a:r>
            <a:r>
              <a:rPr lang="ru-RU" dirty="0" err="1"/>
              <a:t>информационнотелекоммуникационной</a:t>
            </a:r>
            <a:r>
              <a:rPr lang="ru-RU" dirty="0"/>
              <a:t> сети «Интернет». При этом резко возрастает значение грамотно собранного </a:t>
            </a:r>
            <a:r>
              <a:rPr lang="ru-RU" dirty="0" err="1"/>
              <a:t>учебнометодического</a:t>
            </a:r>
            <a:r>
              <a:rPr lang="ru-RU" dirty="0"/>
              <a:t> комплекса, при подготовке которого педагогу следует обратить внимание на поиск видеозаписей и лабораторных работ, опубликованных на различных веб-сервисах. Инструментарием могут стать: видеоролики о живой природе, записи голосов птиц; виртуальные экскурсии; виртуальные лабораторные работы. Большое подспорье при организации виртуальных лабораторных работ – электронные атласы по цитологии и гистологии, базы данных с микрофотографиями.</a:t>
            </a:r>
          </a:p>
          <a:p>
            <a:r>
              <a:rPr lang="ru-RU" dirty="0"/>
              <a:t> В условиях реализации дистанционного формата обучения по естественнонаучной направленности резко возрастает значение обратной связи между педагогом и обучающимися. Практические, поисковые, проектные и исследовательские задания должны стать основой для образовательного процесса, привлечь обучающихся к естественным наукам. </a:t>
            </a:r>
          </a:p>
        </p:txBody>
      </p:sp>
    </p:spTree>
    <p:extLst>
      <p:ext uri="{BB962C8B-B14F-4D97-AF65-F5344CB8AC3E}">
        <p14:creationId xmlns:p14="http://schemas.microsoft.com/office/powerpoint/2010/main" val="279087745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755</Words>
  <Application>Microsoft Office PowerPoint</Application>
  <PresentationFormat>Широкоэкранный</PresentationFormat>
  <Paragraphs>25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Рекомендации по созданию условий для повышения мотивации участников образовательных отношений </vt:lpstr>
      <vt:lpstr>Общие рекомендации</vt:lpstr>
      <vt:lpstr>Общие рекомендации</vt:lpstr>
      <vt:lpstr>Общие рекомендации</vt:lpstr>
      <vt:lpstr>Общие рекомендации</vt:lpstr>
      <vt:lpstr>Особенности реализации дополнительных общеобразовательных программ по естественнонаучной направленности </vt:lpstr>
      <vt:lpstr>Особенности реализации дополнительных общеобразовательных программ по естественнонаучной направленности </vt:lpstr>
      <vt:lpstr>Особенности реализации дополнительных общеобразовательных программ по естественнонаучной направленности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Рекомендации по созданию условий для повышения мотивации участников образовательных отношений </dc:title>
  <dc:creator>Дмитрий Сергеевич Гайдар</dc:creator>
  <cp:lastModifiedBy>Дмитрий Сергеевич Гайдар</cp:lastModifiedBy>
  <cp:revision>4</cp:revision>
  <dcterms:created xsi:type="dcterms:W3CDTF">2021-02-15T07:57:29Z</dcterms:created>
  <dcterms:modified xsi:type="dcterms:W3CDTF">2021-02-17T05:15:21Z</dcterms:modified>
</cp:coreProperties>
</file>