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7"/>
  </p:notesMasterIdLst>
  <p:sldIdLst>
    <p:sldId id="328" r:id="rId2"/>
    <p:sldId id="329" r:id="rId3"/>
    <p:sldId id="330" r:id="rId4"/>
    <p:sldId id="331" r:id="rId5"/>
    <p:sldId id="259" r:id="rId6"/>
    <p:sldId id="260" r:id="rId7"/>
    <p:sldId id="262" r:id="rId8"/>
    <p:sldId id="332" r:id="rId9"/>
    <p:sldId id="334" r:id="rId10"/>
    <p:sldId id="371" r:id="rId11"/>
    <p:sldId id="336" r:id="rId12"/>
    <p:sldId id="376" r:id="rId13"/>
    <p:sldId id="337" r:id="rId14"/>
    <p:sldId id="375" r:id="rId15"/>
    <p:sldId id="339" r:id="rId16"/>
    <p:sldId id="341" r:id="rId17"/>
    <p:sldId id="373" r:id="rId18"/>
    <p:sldId id="342" r:id="rId19"/>
    <p:sldId id="370" r:id="rId20"/>
    <p:sldId id="374" r:id="rId21"/>
    <p:sldId id="349" r:id="rId22"/>
    <p:sldId id="379" r:id="rId23"/>
    <p:sldId id="356" r:id="rId24"/>
    <p:sldId id="345" r:id="rId25"/>
    <p:sldId id="352" r:id="rId26"/>
    <p:sldId id="355" r:id="rId27"/>
    <p:sldId id="365" r:id="rId28"/>
    <p:sldId id="357" r:id="rId29"/>
    <p:sldId id="358" r:id="rId30"/>
    <p:sldId id="359" r:id="rId31"/>
    <p:sldId id="361" r:id="rId32"/>
    <p:sldId id="362" r:id="rId33"/>
    <p:sldId id="363" r:id="rId34"/>
    <p:sldId id="377" r:id="rId35"/>
    <p:sldId id="3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5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A395A-6BC4-4C1B-B36D-ADD5CD0DA011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6155-1AA5-4D68-8D75-B773C0DC6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9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679A9-652C-4CEC-AF58-4382B87208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D7B8-8C32-46C3-87CE-A36783135AC3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CEE9-2201-4443-BBC4-A45EAE8C8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071810"/>
            <a:ext cx="7772400" cy="1470025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 на уроках </a:t>
            </a:r>
            <a:br>
              <a:rPr lang="ru-RU" sz="48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48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715016"/>
            <a:ext cx="4357718" cy="69269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Microsoft Tai Le" pitchFamily="34" charset="0"/>
              </a:rPr>
              <a:t>Подготовила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Microsoft Tai Le" pitchFamily="34" charset="0"/>
              </a:rPr>
              <a:t>КРАВЧЕНКО ЕЛЕНА ЮРЬЕВНА,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Microsoft Tai Le" pitchFamily="34" charset="0"/>
              </a:rPr>
              <a:t>учитель русского языка и литературы</a:t>
            </a:r>
            <a:endParaRPr lang="ru-RU" sz="1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Microsoft Tai L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1480"/>
            <a:ext cx="8286750" cy="261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Муниципальное общеобразовательное учреждение средняя общеобразовательная школа № 32 </a:t>
            </a:r>
            <a:r>
              <a:rPr lang="ru-RU" sz="1050" dirty="0" smtClean="0">
                <a:solidFill>
                  <a:schemeClr val="tx1"/>
                </a:solidFill>
              </a:rPr>
              <a:t>г.Сургут,2024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Прием «Кластер»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7215206" cy="5072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285728"/>
            <a:ext cx="521497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034" y="4572008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графической организации материала;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записывается ключевое слово-ядро темы;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вокруг ключевого слова записываются слова, выражающие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идеи, факты, образы по теме.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s://yt3.ggpht.com/a/AATXAJw-lo962bGh0G-IbQQJf9ajEp4flMiL29aY4pes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2270119" cy="227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Кластер по рассказу «Конь с розовой гривой» 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(В.П. Астафьев)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00163" y="1071546"/>
            <a:ext cx="10144163" cy="57864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111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Кластер по образу Чацкого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(«Горе от ума» А.С.Грибоедов) 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3643314"/>
            <a:ext cx="2880320" cy="12961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чем горе Чацкого?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07904" y="5373216"/>
            <a:ext cx="2088232" cy="11521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Прямота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568" y="5157192"/>
            <a:ext cx="208823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Горячность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76256" y="5301208"/>
            <a:ext cx="2088232" cy="1152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Бесцеремонность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04248" y="3501008"/>
            <a:ext cx="2088232" cy="11521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Честь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5536" y="3501008"/>
            <a:ext cx="2088232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5786" y="1857364"/>
            <a:ext cx="2088232" cy="11521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Самоуверенность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14744" y="1714488"/>
            <a:ext cx="208823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Образованность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16216" y="1772816"/>
            <a:ext cx="2088232" cy="11521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Прямота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0"/>
          </p:cNvCxnSpPr>
          <p:nvPr/>
        </p:nvCxnSpPr>
        <p:spPr>
          <a:xfrm flipV="1">
            <a:off x="4869152" y="2923234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652120" y="2780928"/>
            <a:ext cx="1008112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1"/>
          </p:cNvCxnSpPr>
          <p:nvPr/>
        </p:nvCxnSpPr>
        <p:spPr>
          <a:xfrm flipH="1" flipV="1">
            <a:off x="2420880" y="2851226"/>
            <a:ext cx="1429925" cy="9819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00192" y="407707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flipH="1" flipV="1">
            <a:off x="2564896" y="4219378"/>
            <a:ext cx="864096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56176" y="4653136"/>
            <a:ext cx="79208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27784" y="4725144"/>
            <a:ext cx="93610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4"/>
          </p:cNvCxnSpPr>
          <p:nvPr/>
        </p:nvCxnSpPr>
        <p:spPr>
          <a:xfrm>
            <a:off x="4869152" y="4939458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Кластер по теме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«Имя прилагательное»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142984"/>
            <a:ext cx="8215370" cy="464347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smtClean="0"/>
              <a:t>приставка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5500702"/>
            <a:ext cx="8229600" cy="1143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Кластер по теме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 и НН в суффиксах причастий»</a:t>
            </a:r>
          </a:p>
        </p:txBody>
      </p:sp>
      <p:sp>
        <p:nvSpPr>
          <p:cNvPr id="5" name="Овал 4"/>
          <p:cNvSpPr/>
          <p:nvPr/>
        </p:nvSpPr>
        <p:spPr>
          <a:xfrm>
            <a:off x="3714744" y="0"/>
            <a:ext cx="28575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Двойные дневники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18573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Какая часть текста произвела наибольшее впечатление?</a:t>
            </a:r>
          </a:p>
          <a:p>
            <a:pPr eaLnBrk="1" hangingPunct="1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Что заставило записать эту цитату? Какие мысли она вызвала? Какой вопрос возник в связи с ней?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143248"/>
            <a:ext cx="11215734" cy="329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Двойные дневники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рассказу В.П.Астафьева  «Конь с розовой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гривой»)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825625"/>
            <a:ext cx="8286808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69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«толстых» и «тонких»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вопросов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8475879"/>
              </p:ext>
            </p:extLst>
          </p:nvPr>
        </p:nvGraphicFramePr>
        <p:xfrm>
          <a:off x="214282" y="2428868"/>
          <a:ext cx="4429156" cy="393014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429156">
                  <a:extLst>
                    <a:ext uri="{9D8B030D-6E8A-4147-A177-3AD203B41FA5}">
                      <a16:colId xmlns:a16="http://schemas.microsoft.com/office/drawing/2014/main" xmlns="" val="744005246"/>
                    </a:ext>
                  </a:extLst>
                </a:gridCol>
              </a:tblGrid>
              <a:tr h="428627">
                <a:tc>
                  <a:txBody>
                    <a:bodyPr/>
                    <a:lstStyle/>
                    <a:p>
                      <a:pPr marR="444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Толстые вопросы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9" marR="45539" marT="0" marB="0"/>
                </a:tc>
                <a:extLst>
                  <a:ext uri="{0D108BD9-81ED-4DB2-BD59-A6C34878D82A}">
                    <a16:rowId xmlns:a16="http://schemas.microsoft.com/office/drawing/2014/main" xmlns="" val="1056028259"/>
                  </a:ext>
                </a:extLst>
              </a:tr>
              <a:tr h="3501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5"/>
                        </a:spcAft>
                      </a:pPr>
                      <a:r>
                        <a:rPr lang="ru-RU" sz="2400" dirty="0">
                          <a:effectLst/>
                        </a:rPr>
                        <a:t>Дайте 3 объяснения, почему…?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90"/>
                        </a:spcAft>
                      </a:pPr>
                      <a:r>
                        <a:rPr lang="ru-RU" sz="2400" dirty="0">
                          <a:effectLst/>
                        </a:rPr>
                        <a:t>Объясните, почему…?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95"/>
                        </a:spcAft>
                      </a:pPr>
                      <a:r>
                        <a:rPr lang="ru-RU" sz="2400" dirty="0">
                          <a:effectLst/>
                        </a:rPr>
                        <a:t>Почему вы думаете…?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75"/>
                        </a:spcAft>
                      </a:pPr>
                      <a:r>
                        <a:rPr lang="ru-RU" sz="2400" dirty="0">
                          <a:effectLst/>
                        </a:rPr>
                        <a:t>Почему вы считаете…?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 чем различие…?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"/>
                        </a:spcAft>
                      </a:pPr>
                      <a:r>
                        <a:rPr lang="ru-RU" sz="2400" dirty="0">
                          <a:effectLst/>
                        </a:rPr>
                        <a:t>Предположите, что будет, если…?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Что, если…?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9" marR="45539" marT="0" marB="0"/>
                </a:tc>
                <a:extLst>
                  <a:ext uri="{0D108BD9-81ED-4DB2-BD59-A6C34878D82A}">
                    <a16:rowId xmlns:a16="http://schemas.microsoft.com/office/drawing/2014/main" xmlns="" val="944407683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6850538"/>
              </p:ext>
            </p:extLst>
          </p:nvPr>
        </p:nvGraphicFramePr>
        <p:xfrm>
          <a:off x="5000628" y="2428868"/>
          <a:ext cx="3929090" cy="398119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xmlns="" val="1308269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Тонкие вопросы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2" marR="42542" marT="0" marB="0"/>
                </a:tc>
                <a:extLst>
                  <a:ext uri="{0D108BD9-81ED-4DB2-BD59-A6C34878D82A}">
                    <a16:rowId xmlns:a16="http://schemas.microsoft.com/office/drawing/2014/main" xmlns="" val="992420874"/>
                  </a:ext>
                </a:extLst>
              </a:tr>
              <a:tr h="3500777"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160"/>
                        </a:spcAft>
                      </a:pPr>
                      <a:r>
                        <a:rPr lang="ru-RU" sz="2000" dirty="0">
                          <a:effectLst/>
                        </a:rPr>
                        <a:t>Кто</a:t>
                      </a:r>
                      <a:r>
                        <a:rPr lang="en-US" sz="2000" dirty="0">
                          <a:effectLst/>
                        </a:rPr>
                        <a:t>…</a:t>
                      </a:r>
                      <a:r>
                        <a:rPr lang="ru-RU" sz="2000" dirty="0">
                          <a:effectLst/>
                        </a:rPr>
                        <a:t>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05"/>
                        </a:spcAft>
                      </a:pPr>
                      <a:r>
                        <a:rPr lang="ru-RU" sz="2000" dirty="0">
                          <a:effectLst/>
                        </a:rPr>
                        <a:t>Что</a:t>
                      </a:r>
                      <a:r>
                        <a:rPr lang="en-US" sz="2000" dirty="0">
                          <a:effectLst/>
                        </a:rPr>
                        <a:t>…</a:t>
                      </a:r>
                      <a:r>
                        <a:rPr lang="ru-RU" sz="2000" dirty="0">
                          <a:effectLst/>
                        </a:rPr>
                        <a:t>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25"/>
                        </a:spcAft>
                      </a:pPr>
                      <a:r>
                        <a:rPr lang="ru-RU" sz="2000" dirty="0">
                          <a:effectLst/>
                        </a:rPr>
                        <a:t>Когда…?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25"/>
                        </a:spcAft>
                      </a:pPr>
                      <a:r>
                        <a:rPr lang="ru-RU" sz="2000" dirty="0">
                          <a:effectLst/>
                        </a:rPr>
                        <a:t>Может…?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dirty="0">
                          <a:effectLst/>
                        </a:rPr>
                        <a:t>Будет…?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dirty="0">
                          <a:effectLst/>
                        </a:rPr>
                        <a:t>Мог ли…?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dirty="0">
                          <a:effectLst/>
                        </a:rPr>
                        <a:t>Как звать…? 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60"/>
                        </a:spcAft>
                      </a:pPr>
                      <a:r>
                        <a:rPr lang="ru-RU" sz="2000" dirty="0">
                          <a:effectLst/>
                        </a:rPr>
                        <a:t>Было ли…?</a:t>
                      </a:r>
                      <a:endParaRPr lang="ru-RU" sz="900" dirty="0">
                        <a:effectLst/>
                      </a:endParaRPr>
                    </a:p>
                    <a:p>
                      <a:pPr marL="635"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ru-RU" sz="2000" dirty="0">
                          <a:effectLst/>
                        </a:rPr>
                        <a:t>Согласны ли вы…?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Верно ли…?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2" marR="42542" marT="0" marB="0"/>
                </a:tc>
                <a:extLst>
                  <a:ext uri="{0D108BD9-81ED-4DB2-BD59-A6C34878D82A}">
                    <a16:rowId xmlns:a16="http://schemas.microsoft.com/office/drawing/2014/main" xmlns="" val="2044088031"/>
                  </a:ext>
                </a:extLst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85720" y="1071546"/>
            <a:ext cx="864399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использован на любой из трех фаз урока: на стадии вызова — это вопросы до изучения темы, на стадии осмысления — способ активной фиксации вопросов по ходу чтения, слушания, при размышлении — демонстрация понимания пройденного.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29718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выбирает и записывает 4-7слов.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дают общую трактовку этих терминов.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Восстанавливают сюжет или предложения, в котором фигурируют эти понятия.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Воспроизводят какой-либо процесс, опираясь на эти слова.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Занимаются сочинительством, стилистически грамотно используя эти слова  в тексте.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https://thumbs.dreamstime.com/z/%D0%BC%D0%B0-%D0%B0%D1%8F-%D0%BF%D0%B5%D1%80%D1%81%D0%BE%D0%BD%D0%B0-d-%D0%B8-%D0%B1%D0%BE-%D1%8C%D1%88%D0%BE%D0%B9-%D1%81%D1%82%D0%BE%D0%B3-%D1%86%D0%B2%D0%B5%D1%82%D0%B0%D1%81%D1%82%D1%8B%D1%85-%D0%BA%D0%BD%D0%B8%D0%B3-3444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714884"/>
            <a:ext cx="1747822" cy="18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71301" cy="4075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фишбоун» (рыбная кость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5076056" cy="208823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 стратегия позволяет учащимся «разбить» общую проблемную тему на ряд причин и аргументов.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рекомендуется применять для рассмотрения неявных проблем.</a:t>
            </a:r>
          </a:p>
        </p:txBody>
      </p:sp>
      <p:pic>
        <p:nvPicPr>
          <p:cNvPr id="18" name="Рисунок 17" descr="https://refdb.ru/images/783/1564413/m534f68f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87714" cy="1728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8"/>
          <p:cNvGrpSpPr/>
          <p:nvPr/>
        </p:nvGrpSpPr>
        <p:grpSpPr>
          <a:xfrm>
            <a:off x="4716015" y="1268760"/>
            <a:ext cx="4427985" cy="2549127"/>
            <a:chOff x="4708331" y="-1731612"/>
            <a:chExt cx="4420770" cy="2549127"/>
          </a:xfrm>
        </p:grpSpPr>
        <p:sp>
          <p:nvSpPr>
            <p:cNvPr id="20" name="Надпись 2"/>
            <p:cNvSpPr txBox="1">
              <a:spLocks noChangeArrowheads="1"/>
            </p:cNvSpPr>
            <p:nvPr/>
          </p:nvSpPr>
          <p:spPr bwMode="auto">
            <a:xfrm>
              <a:off x="4708331" y="-1731612"/>
              <a:ext cx="1756003" cy="4381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dirty="0" smtClean="0">
                  <a:solidFill>
                    <a:schemeClr val="accent2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Проблема</a:t>
              </a:r>
              <a:endParaRPr lang="ru-RU" sz="1100" b="1" i="1" dirty="0">
                <a:solidFill>
                  <a:schemeClr val="accent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1" name="Надпись 5"/>
            <p:cNvSpPr txBox="1">
              <a:spLocks noChangeArrowheads="1"/>
            </p:cNvSpPr>
            <p:nvPr/>
          </p:nvSpPr>
          <p:spPr bwMode="auto">
            <a:xfrm>
              <a:off x="7008833" y="-1731612"/>
              <a:ext cx="1524000" cy="4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dirty="0" smtClean="0">
                  <a:solidFill>
                    <a:schemeClr val="tx2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Причина</a:t>
              </a:r>
              <a:endParaRPr lang="ru-RU" sz="1100" b="1" i="1" dirty="0">
                <a:solidFill>
                  <a:schemeClr val="tx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2" name="Надпись 2"/>
            <p:cNvSpPr txBox="1">
              <a:spLocks noChangeArrowheads="1"/>
            </p:cNvSpPr>
            <p:nvPr/>
          </p:nvSpPr>
          <p:spPr bwMode="auto">
            <a:xfrm>
              <a:off x="6643076" y="356620"/>
              <a:ext cx="2486025" cy="460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i="1" dirty="0" smtClean="0">
                  <a:solidFill>
                    <a:srgbClr val="00B05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Факты</a:t>
              </a:r>
              <a:endParaRPr lang="ru-RU" sz="1100" b="1" i="1" dirty="0">
                <a:solidFill>
                  <a:srgbClr val="00B05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23" name="Надпись 4"/>
            <p:cNvSpPr txBox="1">
              <a:spLocks noChangeArrowheads="1"/>
            </p:cNvSpPr>
            <p:nvPr/>
          </p:nvSpPr>
          <p:spPr bwMode="auto">
            <a:xfrm>
              <a:off x="7862277" y="-723500"/>
              <a:ext cx="1266824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i="1" dirty="0" smtClean="0">
                  <a:solidFill>
                    <a:srgbClr val="00B0F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Вывод</a:t>
              </a:r>
              <a:endParaRPr lang="ru-RU" sz="1200" b="1" i="1" dirty="0">
                <a:solidFill>
                  <a:srgbClr val="00B0F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3284984"/>
            <a:ext cx="69482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Фишбоун</a:t>
            </a:r>
            <a:r>
              <a:rPr lang="ru-RU" b="1" dirty="0" smtClean="0">
                <a:solidFill>
                  <a:schemeClr val="accent2"/>
                </a:solidFill>
              </a:rPr>
              <a:t> на уроке литературы при изучении повести Б. Полевого «Повесть о настоящем человеке» с применением </a:t>
            </a:r>
            <a:r>
              <a:rPr lang="ru-RU" b="1" dirty="0" err="1" smtClean="0">
                <a:solidFill>
                  <a:schemeClr val="accent2"/>
                </a:solidFill>
              </a:rPr>
              <a:t>межпредметных</a:t>
            </a:r>
            <a:r>
              <a:rPr lang="ru-RU" b="1" dirty="0" smtClean="0">
                <a:solidFill>
                  <a:schemeClr val="accent2"/>
                </a:solidFill>
              </a:rPr>
              <a:t> связей.</a:t>
            </a:r>
          </a:p>
          <a:p>
            <a:r>
              <a:rPr lang="ru-RU" sz="2400" b="1" dirty="0" smtClean="0"/>
              <a:t>Голова</a:t>
            </a:r>
            <a:r>
              <a:rPr lang="ru-RU" sz="2400" dirty="0" smtClean="0"/>
              <a:t> — легко ли совершить подвиг.</a:t>
            </a:r>
          </a:p>
          <a:p>
            <a:r>
              <a:rPr lang="ru-RU" sz="2400" b="1" dirty="0" smtClean="0"/>
              <a:t>Верхние косточки </a:t>
            </a:r>
            <a:r>
              <a:rPr lang="ru-RU" sz="2400" dirty="0" smtClean="0"/>
              <a:t>— герои смелые, хочется жить; нужно защищать Родину;</a:t>
            </a:r>
          </a:p>
          <a:p>
            <a:r>
              <a:rPr lang="ru-RU" sz="2400" b="1" dirty="0" smtClean="0"/>
              <a:t>Нижние косточки </a:t>
            </a:r>
            <a:r>
              <a:rPr lang="ru-RU" sz="2400" dirty="0" smtClean="0"/>
              <a:t>— мастерство летчика, выдержка героя, любовь к Родине.</a:t>
            </a:r>
          </a:p>
          <a:p>
            <a:r>
              <a:rPr lang="ru-RU" sz="2400" b="1" dirty="0" smtClean="0"/>
              <a:t>Хвост</a:t>
            </a:r>
            <a:r>
              <a:rPr lang="ru-RU" sz="2400" dirty="0" smtClean="0"/>
              <a:t> — каждый человек может стать героем, если он патриот.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7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642918"/>
            <a:ext cx="8229630" cy="5534045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основная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только накопление учеником определённой суммы знаний, умений, навыков, но и подготовка школьника как самостоятельного субъекта образовательной деятельности. </a:t>
            </a:r>
          </a:p>
          <a:p>
            <a:pPr indent="0" algn="just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современного образования лежит активность и учителя, и, что не менее важно, ученика. </a:t>
            </a:r>
          </a:p>
          <a:p>
            <a:pPr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этой цели - воспитанию творческой, активной личности, умеющей учиться, совершенствоваться самостоятельно, и подчиняются основные задачи современного образования.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683765" cy="6581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«РАФТ»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92696"/>
            <a:ext cx="8786874" cy="61653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Прием работы при создании авторского текста РАФТ (в переводе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raft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– «плот»). Учит критически осмысливать информацию, интерпретировать ее, понимать суть, адресную направленность, цель информирования</a:t>
            </a:r>
          </a:p>
          <a:p>
            <a:pPr>
              <a:lnSpc>
                <a:spcPct val="120000"/>
              </a:lnSpc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оль</a:t>
            </a:r>
          </a:p>
          <a:p>
            <a:pPr>
              <a:lnSpc>
                <a:spcPct val="120000"/>
              </a:lnSpc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удитория</a:t>
            </a:r>
          </a:p>
          <a:p>
            <a:pPr>
              <a:lnSpc>
                <a:spcPct val="120000"/>
              </a:lnSpc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орма</a:t>
            </a:r>
          </a:p>
          <a:p>
            <a:pPr>
              <a:lnSpc>
                <a:spcPct val="120000"/>
              </a:lnSpc>
            </a:pP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ема</a:t>
            </a:r>
          </a:p>
          <a:p>
            <a:pPr>
              <a:lnSpc>
                <a:spcPct val="120000"/>
              </a:lnSpc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Идея состоит в том, что пишущий выбирает для себя некую роль, т.е. пишет текст не от своего лица. Для робких, неуверенных в себе учащихся это спасение, поскольку такой ход снимает страх перед самостоятельным высказыванием. Затем необходимо решить, для кого предназначен текст, который предстоит написать (для родителей, учеников и т. д.).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Вышеперечисленные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параметры во многом продиктуют и формат создаваемого текста (письмо, сочинение и т. д.). И, наконец, выбирается тема.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самом деле все это может происходить в обратном порядке или одновременно.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может происходить как индивидуально, так и в парах, малых группах сотрудничества с распределением ролей или предоставлением разных вариантов презентаций продукта.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c.pxhere.com/photos/f6/8c/background_pencil_letter_writing_paper_old_handwriting_rubber-1373053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484784"/>
            <a:ext cx="1428728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98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4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(опережающее домашнее задание)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278608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Кто, по вашему мнению, самый счастливый герой в романе Тургенева «Отцы и дети»/К уроку «Испытание любовью»/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Оправдывает или не оправдывает Гоголь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?/К уроку «Можем ли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оправдать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?»/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Попробуй оправдать Печорина/либо обвинить/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Задать вопросы герою,/ связанные с содержанием романа/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-Охарактеризовать героя, составить цитатный план.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000504"/>
            <a:ext cx="8229600" cy="28574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Проблемный вопрос по теме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«Нет величия там, где нет простоты, добра и правды»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(по роману Л.Н.Толстого «Война и мир»)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Почему, по мнению Толстого, </a:t>
            </a:r>
          </a:p>
          <a:p>
            <a:pPr>
              <a:spcBef>
                <a:spcPct val="0"/>
              </a:spcBef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ничтожны те, кто живет только собой, жизнью, построенной на несчастье других?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9181841">
            <a:off x="4435904" y="1552724"/>
            <a:ext cx="381642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Уточняющие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(Правильно ли я понял… 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1193892">
            <a:off x="5334923" y="2964448"/>
            <a:ext cx="316835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Простые вопросы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(знания)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593264">
            <a:off x="2088841" y="1844901"/>
            <a:ext cx="309634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(Где используют?)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1214416">
            <a:off x="795663" y="3407564"/>
            <a:ext cx="352839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Объясняющие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(Почему? Причинно-следственная связь)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9102491">
            <a:off x="1437027" y="4665636"/>
            <a:ext cx="4361312" cy="11078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Творческие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(Что было бы?)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прогноз … предположение..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754539">
            <a:off x="4970962" y="4206166"/>
            <a:ext cx="2592288" cy="1130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Оценочные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хорошо?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плохо?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67944" y="3068960"/>
            <a:ext cx="1728192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Тема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5534561"/>
            <a:ext cx="5148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Таксономия</a:t>
            </a:r>
            <a:r>
              <a:rPr lang="ru-RU" sz="1600" dirty="0" smtClean="0"/>
              <a:t>  (от греч.) – расположение, строй, порядок. Эти вопросы связаны с классификацией уровней познавательной деятельности: знание, понимание, применение, анализ, синтез и оценка  </a:t>
            </a:r>
          </a:p>
          <a:p>
            <a:r>
              <a:rPr lang="ru-RU" sz="1600" dirty="0" smtClean="0"/>
              <a:t>(по </a:t>
            </a:r>
            <a:r>
              <a:rPr lang="ru-RU" sz="1600" dirty="0" err="1" smtClean="0"/>
              <a:t>Бенджамину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Блуму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157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ромашка вопросов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«Ромашка Блума»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857916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«Ромашка Блума» состоит из шести лепестков - шести типов вопросов: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отвечая на которые нужно назвать какие-то факты, вспомнить и воспроизвести определённую информацию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звали главного героя?);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выводят на уровень понимания текста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(Правда ли, что..?);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интерпретационные (объясняющие),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установление причинно-следственных связей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(Почему..?);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частицу бы, элементы условности, предположения, прогноза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вы думаете, возможно ли..?);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выявление критериев оценки тех или иных событий, явлений, фактов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(Правильно ли поступил..?);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установить взаимосвязь между теорией и практикой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бы я поступил на месте героя..?).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21484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Свобода. Что представляется мне, когда я слышу это слово? Зеленые луга под летним солнцем или безоблачное небо, словно купол накрывающее все вокруг. Или ветер, который сметает снег с вершин самых высоких гор… У человека, живущего в современном мире, не может быть абсолютной свободы…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романа «Мы» Е. Замятина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Picture 6" descr="https://yt3.ggpht.com/a/AATXAJzly_rukUgRSPx0KhKoeHSiIjFPxiZxY7sS9jWM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503" y="5229200"/>
            <a:ext cx="1941497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«Лови ошибку»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00062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заранее готовит текст, содержащий ошибочную информацию, и предлагает учащимся выявить допущенные ошибки.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задание содержало в себе ошибки 2 уровней: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достаточно легко выявляются учащимися, исходя из их личного опыта и знаний;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можно установить, только изучив новый материал.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анализируют предложенный текст, пытаются выявить ошибки, аргументируют свои выводы. Затем изучают новый материал, после чего возвращаются к тексту и исправляют те ошибки, которые не удалось выявить в начале урока.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текста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143008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Один из продуктивных приемов работы с текстом на уроке русского языка является.  Этот прием подойдет в качестве проверки усвоенных ранее знаний и для работы с параграфом при изучении  нового материала.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9144000" cy="5072074"/>
          </a:xfrm>
          <a:prstGeom prst="rect">
            <a:avLst/>
          </a:prstGeom>
        </p:spPr>
      </p:pic>
      <p:pic>
        <p:nvPicPr>
          <p:cNvPr id="5" name="Picture 12" descr="https://img2.freepng.ru/20180408/udq/kisspng-student-douglas-byrd-high-school-teacher-stick-fig-students-5aca75fce9c749.9016799415232179169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2105579" cy="18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ЕЛЕ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39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смыслового чтения включает в себя три этапа работы с текстом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этап. Работа с текстом до чтения.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1.Антиципация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(предвосхищение, предугадывание предстоящего чтения).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смысловой, тематической, эмоциональной направленности текста, выделение его героев по названию произведения, имени автора, ключевым словам, предшествующей тексту иллюстрации с опорой на читательский опыт.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Постановка целей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с учётом общей готовности учащихся к работе.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этап. Работа с текстом во время чтения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Первичное чтение текста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Самостоятельное чтение в классе или чтение - слушание, или комбинированное чтение (на выбор учителя) в соответствии с особенностями текста, возрастными и индивидуальными возможностями учащихся. Выявление первичного восприятия. Выявление совпадений первоначальных предположений учащихся с содержанием, эмоциональной окраской прочитанного текста.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Перечитывание текста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Медленное «вдумчивое» повторное чтение (всего текста или его отдельных фрагментов).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текста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(приемы: диалог с автором через текст, комментированное чтение, беседа по прочитанному, выделение ключевых слов, предложений, абзацев, смысловых частей). Постановка уточняющего вопроса к каждой смысловой части. Беседа по содержанию текста. Обобщение прочитанного. Постановка к тексту обобщающих вопросов. Обращение (в случае необходимости) к отдельным фрагментам текста. Выразительное чтение.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643866" cy="21431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передовых технологий - важнейший критерий успешности учителя.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2643182"/>
            <a:ext cx="5933240" cy="290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совокупность приемов,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применяемых в каком-либо деле,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мастерстве, искусстве.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(Толковый словарь).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3" name="Picture 1" descr="C:\Users\1\Desktop\МОЙ САЙТ\На сайт\0274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4714884"/>
            <a:ext cx="2376264" cy="183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«Сплошной текст»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К3- смысловая цельность, речевая связность, последовательность сочинения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разделить текст сочинения на абзацы.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Неуверенность в себе – это неспособность человека правильно ставить цели, соотносить их с внешними обстоятельствами и позитивно оценивать свои результаты. Неуверенность в себе может стать причиной массы неприятностей - вплоть до серьёзных заболеваний, не говоря уже о житейских проблемах, может послужить почвой постоянной зависимости от чужого мнения. Попробуем доказать данный тезис примерами из текста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С.А.Лубенец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Во-первых, неуверенному в себе человеку чужие оценки кажутся гораздо более важными и значимыми, чем собственные; каждый свой поступок он видит прежде всего глазами окружающих. Например, предложения 16-17 подтверждают мысль о том, что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Венька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несмотря на то что у него есть своя точка зрения, считает чужое мнение более правильным. Во-вторых, неуверенность в себе мешает человеку чувствовать свою самодостаточность и отстаивать свое мнение. Ему приходится подстраиваться под других людей и принимать решения, полагаясь на их советы, не принимая в учет собственную точку зрения. Например, предложения 21-22 доказывают, что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Венька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делая всё, чтобы надеть синий свитер, стремится быть таким, как все. Таким образом, мы доказали мысль о том, что неуверенность в себе мешает человеку быть самим собой, отстаивать свои взгляды, самостоятельно принимать решения.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19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«Перепутанная композиция»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предлагается найти ошибки в построении текста сочинения.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 себе – это неспособность человека правильно ставить цели, соотносить их с внешними обстоятельствами и позитивно оценивать свои результаты. Попробуем доказать данный тезис примерами из текста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С.А.Лубенец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Во-первых, например, предложения 16-17подтверждают мысль о том, что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Венька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несмотря на то что у него есть своя точка зрения, считает чужое мнение более правильным. Неуверенному в себе человеку чужие оценки кажутся гораздо более важными и значимыми, чем собственные; каждый свой поступок он видит прежде всего глазами окружающих.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Во-вторых, неуверенность в себе мешает человеку чувствовать свою самодостаточность и отстаивать свое мнение. Ему приходится подстраиваться под других людей и принимать решения, полагаясь на их советы, не принимая в учет собственную точку зрения. Например, предложения 21-22 доказывают, что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Венька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делая всё, чтобы надеть синий свитер, стремится быть таким, как все.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Неуверенность в себе может стать причиной массы неприятностей - вплоть до серьёзных заболеваний, не говоря уже о житейских проблемах, может послужить почвой постоянной зависимости от чужого мнения. Таким образом, мы доказали мысль о том, что неуверенность в себе мешает человеку быть самим собой, отстаивать свои взгляды, самостоятельно принимать решения.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работа с текстом – надежное средство подготовки к итоговой аттестации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286000"/>
            <a:ext cx="4572000" cy="3430588"/>
          </a:xfrm>
          <a:noFill/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142844" y="1000109"/>
            <a:ext cx="838996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> </a:t>
            </a:r>
            <a:r>
              <a:rPr lang="ru-RU" altLang="ru-RU" dirty="0"/>
              <a:t>1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 Подготовить к выразительному чтению текста;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2) Определить тему, основную мысль текста. Выписать ключевые слова (словосочетания);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3) Озаглавить текст;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4) Определить стиль текста;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5) Доказать, что это текст;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6) Определить тип текста;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7) Определить средства связи между предложениями в тексте;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8) Объяснить значение выделенных слов;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9) Подобрать к выделенным словам синонимы и антонимы;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10) Найти многозначные слова;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11) Найти в тексте синонимы и антонимы, слова употребленные в переносном значении, стилистически окрашенные;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12) Найти заимствованные слова. Объяснить их значение;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13) Составить план текста. Подготовиться к пересказу (устному или письменному);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14) Произвести на материале текста разные виды разбора;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15) Проанализировать орфографию и пунктуацию текста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s://static.wixstatic.com/media/9a14e6_f73a5ccc387f4d099c36688202ce49a2~mv2.jpg/v1/fit/w_787,h_1000,al_c,q_80/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3116"/>
            <a:ext cx="12368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Представленные приемы работы с текстом  позволяют решать следующие речевые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44316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видеть, слышать и чувствовать текст;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пополнять речевую память учащегося;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 усваивать учебный материал;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 эстетический вкус;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собственное мнение, высказывать его, уметь аргументировать.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357694"/>
            <a:ext cx="6429420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Главное в работе учителя – вселить в учеников уверенность в их силы, в творческий потенциал при подготовке к ГИА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60411" y="4143380"/>
            <a:ext cx="2083589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современных технологий на уроках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добиваться успеха: результаты обучения становятся выше. Мы чувствуем себя более уверенно, так как владеем современными методиками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https://static7.depositphotos.com/1228953/719/i/950/depositphotos_7195188-stock-photo-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86322"/>
            <a:ext cx="2557636" cy="172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t.depositphotos.com/1654249/1946/i/950/depositphotos_19469095-stock-photo-3d-man-sitting-and-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051059" cy="2051060"/>
          </a:xfrm>
          <a:prstGeom prst="rect">
            <a:avLst/>
          </a:prstGeom>
          <a:noFill/>
        </p:spPr>
      </p:pic>
      <p:pic>
        <p:nvPicPr>
          <p:cNvPr id="57352" name="Picture 8" descr="https://st.depositphotos.com/1552219/2415/i/950/depositphotos_24154119-stock-photo-two-3d-persons-discussing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2673304" cy="2004978"/>
          </a:xfrm>
          <a:prstGeom prst="rect">
            <a:avLst/>
          </a:prstGeom>
          <a:noFill/>
        </p:spPr>
      </p:pic>
      <p:pic>
        <p:nvPicPr>
          <p:cNvPr id="57364" name="Picture 20" descr="https://lifeo.ru/wp-content/uploads/gif-dlya-prezentaciy-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51730"/>
            <a:ext cx="2773177" cy="1785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270892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86700" cy="8492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уровневой дифференциации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развития критического мышления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проектного обучения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Педагогические мастерские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Здоровьесберегающие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8" descr="https://st.depositphotos.com/1552219/2415/i/950/depositphotos_24154119-stock-photo-two-3d-persons-discussing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68462"/>
            <a:ext cx="2786050" cy="208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4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6974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всех нормативных документах последних лет подчеркивается важность формирования всех видов речевой деятельности,  определяющих способность осознанно воспринимать звучащую  речь, грамотно, точно, логически стройно передавать в устной и письменной форме  свои собственные мысли.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 учащимися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остро, особенно в последнее время, стоит задача приобретения знаний и умений, необходимых для восприятия, понимания и интерпретации текстов  различных стилей и жанров.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Результативность уроков находится в прямой зависимости от того, насколько рационально организованы устные и письменные задания, как продумана взаимосвязь  устной и письменной речи учащихся, созданы ли условия для преодоления учениками трудностей, возникающих при переходе от мысли к речи, от речи к мысли.</a:t>
            </a:r>
          </a:p>
          <a:p>
            <a:pPr algn="just">
              <a:buNone/>
            </a:pP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обучения связным высказываниям, в основе которой лежит работа с текстом,  способствует выработке осознанных речевых умений. Реже наблюдаются отступления от темы, лучше передается основная мысль, становится разнообразнее структура  текста. Таким образом, речевая теория работает на речевую практику.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3"/>
            <a:ext cx="8715436" cy="257176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Решить поставленные задачи позволяет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комплексная работа с текстом.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вид работы предполагает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литературного языка,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организацию работы по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словаря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грамматического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строя  речи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учащихся,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связной речи.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786190"/>
            <a:ext cx="4071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  <a:p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Групповая работа</a:t>
            </a:r>
          </a:p>
          <a:p>
            <a:r>
              <a:rPr lang="ru-RU" alt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</a:p>
          <a:p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Парная работа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141663"/>
            <a:ext cx="3598862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54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Технологические приемы работы с текстом: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85720" y="1428736"/>
            <a:ext cx="4143404" cy="36433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с остановками;</a:t>
            </a:r>
          </a:p>
          <a:p>
            <a:pPr eaLnBrk="1" hangingPunct="1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эссе;</a:t>
            </a:r>
          </a:p>
          <a:p>
            <a:pPr eaLnBrk="1" hangingPunct="1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зигзаг;</a:t>
            </a:r>
          </a:p>
          <a:p>
            <a:pPr eaLnBrk="1" hangingPunct="1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прогнозы;</a:t>
            </a:r>
          </a:p>
          <a:p>
            <a:pPr eaLnBrk="1" hangingPunct="1"/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бортовые дневники;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6314" y="128586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синквейн;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кластер;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мозговая атака;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двойные дневники;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верные – неверные утверждения;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проблемные ситуации;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сводные таблицы;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ключевые  слова;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знаем – хотим узнать – узнали…</a:t>
            </a:r>
          </a:p>
        </p:txBody>
      </p:sp>
      <p:pic>
        <p:nvPicPr>
          <p:cNvPr id="34820" name="Picture 4" descr="https://i0.wp.com/businessman.ru/static/img/a/39405/229180/2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150879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4287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концентрация знаний, ассоциаций, чувств;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сужение оценки явлений и событий;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выражение своей позиции ,взгляда на событие, предмет.</a:t>
            </a:r>
          </a:p>
          <a:p>
            <a:pPr eaLnBrk="1" hangingPunct="1"/>
            <a:endParaRPr lang="ru-RU" altLang="ru-RU" sz="2000" dirty="0" smtClean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51520" y="2636912"/>
            <a:ext cx="3350176" cy="28694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строка — тема текста называется одним словом (обычно существительным);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строка — описание темы в двух словах (прилагательными);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строка — описание действия в рамках темы тремя словами (глаголами);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строка — фраза из четырёх слов, показывающая отношение к теме;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строка — синоним из одного слова или словосочетания, повторяющий суть темы.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3500430" y="2357430"/>
            <a:ext cx="5643570" cy="42706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Репортаж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Общественный, актуальный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Воздействует, влияет, побуждает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Эмоциональная оценка события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Публицистический стиль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2230</Words>
  <Application>Microsoft Office PowerPoint</Application>
  <PresentationFormat>Экран (4:3)</PresentationFormat>
  <Paragraphs>234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Современные образовательные технологии на уроках  русского языка и литературы </vt:lpstr>
      <vt:lpstr>Презентация PowerPoint</vt:lpstr>
      <vt:lpstr>Презентация PowerPoint</vt:lpstr>
      <vt:lpstr>Современные педагогические технологии</vt:lpstr>
      <vt:lpstr>Проблема!</vt:lpstr>
      <vt:lpstr>Ожидаемые результаты</vt:lpstr>
      <vt:lpstr>Презентация PowerPoint</vt:lpstr>
      <vt:lpstr>Технологические приемы работы с текстом:</vt:lpstr>
      <vt:lpstr>Синквейн</vt:lpstr>
      <vt:lpstr>Прием «Кластер»</vt:lpstr>
      <vt:lpstr>Кластер по рассказу «Конь с розовой гривой»  (В.П. Астафьев)</vt:lpstr>
      <vt:lpstr> Кластер по образу Чацкого  («Горе от ума» А.С.Грибоедов)  </vt:lpstr>
      <vt:lpstr>Кластер по теме  «Имя прилагательное»</vt:lpstr>
      <vt:lpstr>приставка</vt:lpstr>
      <vt:lpstr>Двойные дневники</vt:lpstr>
      <vt:lpstr>Двойные дневники  (по рассказу В.П.Астафьева  «Конь с розовой гривой»)</vt:lpstr>
      <vt:lpstr>Прием «толстых» и «тонких» вопросов</vt:lpstr>
      <vt:lpstr>Ключевые слова</vt:lpstr>
      <vt:lpstr>Прием «фишбоун» (рыбная кость)</vt:lpstr>
      <vt:lpstr>Прием «РАФТ»</vt:lpstr>
      <vt:lpstr>Проблемные вопросы  (опережающее домашнее задание)</vt:lpstr>
      <vt:lpstr>Презентация PowerPoint</vt:lpstr>
      <vt:lpstr>«Ромашка Блума» </vt:lpstr>
      <vt:lpstr>Эссе</vt:lpstr>
      <vt:lpstr>Приём «Лови ошибку»</vt:lpstr>
      <vt:lpstr>Реконструкция текста</vt:lpstr>
      <vt:lpstr>Презентация PowerPoint</vt:lpstr>
      <vt:lpstr>Технология смыслового чтения включает в себя три этапа работы с текстом</vt:lpstr>
      <vt:lpstr>Презентация PowerPoint</vt:lpstr>
      <vt:lpstr>Приём «Сплошной текст»  (К3- смысловая цельность, речевая связность, последовательность сочинения)</vt:lpstr>
      <vt:lpstr>Приём «Перепутанная композиция»</vt:lpstr>
      <vt:lpstr>Комплексная работа с текстом – надежное средство подготовки к итоговой аттестации</vt:lpstr>
      <vt:lpstr>Представленные приемы работы с текстом  позволяют решать следующие речевые задачи:</vt:lpstr>
      <vt:lpstr> Применение современных технологий на уроках  русского языка и литературы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Некита</dc:creator>
  <cp:lastModifiedBy>MBOU COSH 32</cp:lastModifiedBy>
  <cp:revision>238</cp:revision>
  <dcterms:created xsi:type="dcterms:W3CDTF">2010-01-31T13:53:41Z</dcterms:created>
  <dcterms:modified xsi:type="dcterms:W3CDTF">2024-01-04T11:12:11Z</dcterms:modified>
</cp:coreProperties>
</file>