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78" r:id="rId1"/>
  </p:sldMasterIdLst>
  <p:sldIdLst>
    <p:sldId id="257" r:id="rId2"/>
    <p:sldId id="291" r:id="rId3"/>
    <p:sldId id="290" r:id="rId4"/>
    <p:sldId id="280" r:id="rId5"/>
    <p:sldId id="285" r:id="rId6"/>
    <p:sldId id="289" r:id="rId7"/>
    <p:sldId id="286" r:id="rId8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F5CFC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9" autoAdjust="0"/>
    <p:restoredTop sz="94660"/>
  </p:normalViewPr>
  <p:slideViewPr>
    <p:cSldViewPr snapToGrid="0">
      <p:cViewPr varScale="1">
        <p:scale>
          <a:sx n="78" d="100"/>
          <a:sy n="78" d="100"/>
        </p:scale>
        <p:origin x="-408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0" y="0"/>
            <a:ext cx="12188825" cy="6872288"/>
            <a:chOff x="0" y="0"/>
            <a:chExt cx="12188825" cy="6872226"/>
          </a:xfrm>
        </p:grpSpPr>
        <p:pic>
          <p:nvPicPr>
            <p:cNvPr id="5" name="Picture 8" descr="HD-PanelTitle-V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" name="Picture 16" descr="HDRibbonTitle-UniformTrim.png"/>
            <p:cNvPicPr>
              <a:picLocks noChangeAspect="1"/>
            </p:cNvPicPr>
            <p:nvPr/>
          </p:nvPicPr>
          <p:blipFill>
            <a:blip r:embed="rId3"/>
            <a:srcRect l="2" r="47673"/>
            <a:stretch>
              <a:fillRect/>
            </a:stretch>
          </p:blipFill>
          <p:spPr bwMode="auto">
            <a:xfrm rot="5400000">
              <a:off x="5245268" y="530352"/>
              <a:ext cx="1673352" cy="612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7" descr="HDRibbonTitle-UniformTrim.png"/>
            <p:cNvPicPr>
              <a:picLocks noChangeAspect="1"/>
            </p:cNvPicPr>
            <p:nvPr/>
          </p:nvPicPr>
          <p:blipFill>
            <a:blip r:embed="rId3"/>
            <a:srcRect r="48819"/>
            <a:stretch>
              <a:fillRect/>
            </a:stretch>
          </p:blipFill>
          <p:spPr bwMode="auto">
            <a:xfrm rot="5400000">
              <a:off x="5263556" y="5747514"/>
              <a:ext cx="1636776" cy="612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9" name="Straight Connector 14"/>
          <p:cNvCxnSpPr/>
          <p:nvPr/>
        </p:nvCxnSpPr>
        <p:spPr>
          <a:xfrm>
            <a:off x="2692400" y="3522663"/>
            <a:ext cx="6815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538" y="5037138"/>
            <a:ext cx="896937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70D0FD-DB5B-462F-AE6E-962E371AE584}" type="datetimeFigureOut">
              <a:rPr lang="en-US"/>
              <a:pPr>
                <a:defRPr/>
              </a:pPr>
              <a:t>1/13/2024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400" y="5037138"/>
            <a:ext cx="52149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675" y="5037138"/>
            <a:ext cx="550863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1B39A-F27C-4C52-8912-4456CAEE54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AF8A5-7368-4E48-84EC-D883B7894814}" type="datetimeFigureOut">
              <a:rPr lang="en-US"/>
              <a:pPr>
                <a:defRPr/>
              </a:pPr>
              <a:t>1/13/2024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E50BB-8A53-4A1C-948F-412BD50DCA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/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E5EE8-C6E0-41B6-A9F1-86BAAF743AFF}" type="datetimeFigureOut">
              <a:rPr lang="en-US"/>
              <a:pPr>
                <a:defRPr/>
              </a:pPr>
              <a:t>1/13/2024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917A5-C7B5-4D2D-B99A-B4406BAACC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862013" y="8794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10599738" y="2827338"/>
            <a:ext cx="609600" cy="585787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”</a:t>
            </a:r>
          </a:p>
        </p:txBody>
      </p:sp>
      <p:cxnSp>
        <p:nvCxnSpPr>
          <p:cNvPr id="7" name="Straight Connector 18"/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9B5FD-68EC-4D58-88B5-CC8DA9DFA76C}" type="datetimeFigureOut">
              <a:rPr lang="en-US"/>
              <a:pPr>
                <a:defRPr/>
              </a:pPr>
              <a:t>1/13/2024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89445-81BC-4759-9365-B0D7558BEE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9EE38-3BF1-48C2-9BBD-A68EA2761DB6}" type="datetimeFigureOut">
              <a:rPr lang="en-US"/>
              <a:pPr>
                <a:defRPr/>
              </a:pPr>
              <a:t>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EF113-C635-4750-B51C-68E173B300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/>
          <p:cNvSpPr txBox="1"/>
          <p:nvPr/>
        </p:nvSpPr>
        <p:spPr>
          <a:xfrm>
            <a:off x="862013" y="8794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599738" y="2598738"/>
            <a:ext cx="609600" cy="585787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”</a:t>
            </a:r>
          </a:p>
        </p:txBody>
      </p:sp>
      <p:cxnSp>
        <p:nvCxnSpPr>
          <p:cNvPr id="7" name="Straight Connector 25"/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25C14-EA96-4FE4-BDBB-B40C4C859C09}" type="datetimeFigureOut">
              <a:rPr lang="en-US"/>
              <a:pPr>
                <a:defRPr/>
              </a:pPr>
              <a:t>1/13/2024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C42D3-83D5-44DC-91CC-4EB4F49D97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/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rtlCol="0">
            <a:normAutofit/>
          </a:bodyPr>
          <a:lstStyle>
            <a:lvl1pPr>
              <a:defRPr lang="en-US" b="0" dirty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4E33C-07AF-41BF-B3A3-8C101B981241}" type="datetimeFigureOut">
              <a:rPr lang="en-US"/>
              <a:pPr>
                <a:defRPr/>
              </a:pPr>
              <a:t>1/13/2024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196F4-C942-4708-B15A-5AF55A0A91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31AB3-042C-4AD7-B318-3D2A48821FBC}" type="datetimeFigureOut">
              <a:rPr lang="en-US"/>
              <a:pPr>
                <a:defRPr/>
              </a:pPr>
              <a:t>1/13/2024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D9122-2558-415C-AE72-9E53263254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886460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DD818-C05A-40B5-9116-5B253069E915}" type="datetimeFigureOut">
              <a:rPr lang="en-US"/>
              <a:pPr>
                <a:defRPr/>
              </a:pPr>
              <a:t>1/13/2024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0A2DC-CC44-4C20-AFCA-F404A9CE11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BA4A5-EAA4-4525-9DA3-174C9AC5A279}" type="datetimeFigureOut">
              <a:rPr lang="en-US"/>
              <a:pPr>
                <a:defRPr/>
              </a:pPr>
              <a:t>1/13/2024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6C7A8-306E-45E9-8E94-3EE31413C3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/>
          <p:cNvCxnSpPr/>
          <p:nvPr/>
        </p:nvCxnSpPr>
        <p:spPr>
          <a:xfrm>
            <a:off x="2012950" y="3709988"/>
            <a:ext cx="81629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264D2-46A5-43CA-8DFA-7F6DD1F2DCCF}" type="datetimeFigureOut">
              <a:rPr lang="en-US"/>
              <a:pPr>
                <a:defRPr/>
              </a:pPr>
              <a:t>1/13/2024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7D5A3-6C29-444E-9F78-6E7BC13D9C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6059E-80BE-4B2E-B014-9776FB3DA578}" type="datetimeFigureOut">
              <a:rPr lang="en-US"/>
              <a:pPr>
                <a:defRPr/>
              </a:pPr>
              <a:t>1/13/2024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CA524-C3A7-4F7D-9AB8-A2AFCD05C4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7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39128-7E7E-4396-A4FB-DBB55F4D5F4B}" type="datetimeFigureOut">
              <a:rPr lang="en-US"/>
              <a:pPr>
                <a:defRPr/>
              </a:pPr>
              <a:t>1/13/2024</a:t>
            </a:fld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E4052-92F5-4EA9-87EA-C8CEFF1D3F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3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433DA-2825-448A-81C3-DDE8B6E51D5B}" type="datetimeFigureOut">
              <a:rPr lang="en-US"/>
              <a:pPr>
                <a:defRPr/>
              </a:pPr>
              <a:t>1/13/2024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EE15A-DFFC-4B03-A7CF-28AF98F121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180FD-9FE1-49A7-A714-1DB28880779F}" type="datetimeFigureOut">
              <a:rPr lang="en-US"/>
              <a:pPr>
                <a:defRPr/>
              </a:pPr>
              <a:t>1/13/2024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FFF89-71BF-41B1-B141-611848524B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/>
          <p:cNvCxnSpPr/>
          <p:nvPr/>
        </p:nvCxnSpPr>
        <p:spPr>
          <a:xfrm>
            <a:off x="1395413" y="2913063"/>
            <a:ext cx="35147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6DC74-A6A0-435A-9FCA-2A439F8049F5}" type="datetimeFigureOut">
              <a:rPr lang="en-US"/>
              <a:pPr>
                <a:defRPr/>
              </a:pPr>
              <a:t>1/13/2024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F40FD-42DA-4619-9A25-5EF4E0A008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440B4-81CF-42D4-BE80-98E32B8F83FD}" type="datetimeFigureOut">
              <a:rPr lang="en-US"/>
              <a:pPr>
                <a:defRPr/>
              </a:pPr>
              <a:t>1/13/2024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DDB29-F039-441F-8F11-A26F5B7F97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0" y="0"/>
            <a:ext cx="12188825" cy="6856413"/>
            <a:chOff x="0" y="0"/>
            <a:chExt cx="12188825" cy="6856215"/>
          </a:xfrm>
        </p:grpSpPr>
        <p:pic>
          <p:nvPicPr>
            <p:cNvPr id="1032" name="Picture 7" descr="HD-PanelContent-V.png"/>
            <p:cNvPicPr>
              <a:picLocks noChangeAspect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36" name="Picture 9" descr="HDRibbonContent-UniformTrim.png"/>
            <p:cNvPicPr>
              <a:picLocks noChangeAspect="1"/>
            </p:cNvPicPr>
            <p:nvPr/>
          </p:nvPicPr>
          <p:blipFill>
            <a:blip r:embed="rId20"/>
            <a:srcRect r="5093"/>
            <a:stretch>
              <a:fillRect/>
            </a:stretch>
          </p:blipFill>
          <p:spPr bwMode="auto">
            <a:xfrm rot="5400000">
              <a:off x="5706471" y="76265"/>
              <a:ext cx="758952" cy="60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7" name="Picture 10" descr="HDRibbonContent-UniformTrim.png"/>
            <p:cNvPicPr>
              <a:picLocks noChangeAspect="1"/>
            </p:cNvPicPr>
            <p:nvPr/>
          </p:nvPicPr>
          <p:blipFill>
            <a:blip r:embed="rId20"/>
            <a:srcRect r="5093"/>
            <a:stretch>
              <a:fillRect/>
            </a:stretch>
          </p:blipFill>
          <p:spPr bwMode="auto">
            <a:xfrm rot="5400000">
              <a:off x="5706470" y="6173526"/>
              <a:ext cx="758952" cy="60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295400" y="982663"/>
            <a:ext cx="9601200" cy="130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95400" y="2557463"/>
            <a:ext cx="9601200" cy="33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275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76568B4C-EFAD-4B4D-B210-0AC8F7BAA922}" type="datetimeFigureOut">
              <a:rPr lang="en-US"/>
              <a:pPr>
                <a:defRPr/>
              </a:pPr>
              <a:t>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0" y="5969000"/>
            <a:ext cx="730567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675" y="5969000"/>
            <a:ext cx="54292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8868A768-2FC1-4C0E-AC48-F944263B5E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3995" r:id="rId7"/>
    <p:sldLayoutId id="2147484002" r:id="rId8"/>
    <p:sldLayoutId id="2147483994" r:id="rId9"/>
    <p:sldLayoutId id="2147483993" r:id="rId10"/>
    <p:sldLayoutId id="2147484003" r:id="rId11"/>
    <p:sldLayoutId id="2147484004" r:id="rId12"/>
    <p:sldLayoutId id="2147483992" r:id="rId13"/>
    <p:sldLayoutId id="2147484005" r:id="rId14"/>
    <p:sldLayoutId id="2147484006" r:id="rId15"/>
    <p:sldLayoutId id="2147484007" r:id="rId16"/>
    <p:sldLayoutId id="2147484008" r:id="rId17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14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ge.sdamgia.ru/" TargetMode="External"/><Relationship Id="rId7" Type="http://schemas.openxmlformats.org/officeDocument/2006/relationships/hyperlink" Target="https://vk.com/anatomy_cheloveka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.me/bio_linaklever" TargetMode="External"/><Relationship Id="rId5" Type="http://schemas.openxmlformats.org/officeDocument/2006/relationships/hyperlink" Target="https://studarium.ru/" TargetMode="External"/><Relationship Id="rId4" Type="http://schemas.openxmlformats.org/officeDocument/2006/relationships/hyperlink" Target="https://oge.sdamgia.ru/?redir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Box 7"/>
          <p:cNvSpPr txBox="1">
            <a:spLocks noChangeArrowheads="1"/>
          </p:cNvSpPr>
          <p:nvPr/>
        </p:nvSpPr>
        <p:spPr bwMode="auto">
          <a:xfrm>
            <a:off x="6775450" y="4797425"/>
            <a:ext cx="4629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>
              <a:latin typeface="Garamond" pitchFamily="18" charset="0"/>
            </a:endParaRPr>
          </a:p>
          <a:p>
            <a:r>
              <a:rPr lang="ru-RU" sz="2000"/>
              <a:t>Учитель биологии </a:t>
            </a:r>
            <a:r>
              <a:rPr lang="ru-RU" sz="2000">
                <a:latin typeface="Garamond" pitchFamily="18" charset="0"/>
              </a:rPr>
              <a:t>МБОУ СОШ №</a:t>
            </a:r>
            <a:r>
              <a:rPr lang="ru-RU" sz="2000"/>
              <a:t> 5</a:t>
            </a:r>
          </a:p>
          <a:p>
            <a:r>
              <a:rPr lang="ru-RU" sz="2000">
                <a:latin typeface="Garamond" pitchFamily="18" charset="0"/>
              </a:rPr>
              <a:t> </a:t>
            </a:r>
            <a:r>
              <a:rPr lang="ru-RU" sz="2000"/>
              <a:t>Григорян Л.М</a:t>
            </a:r>
          </a:p>
        </p:txBody>
      </p:sp>
      <p:sp>
        <p:nvSpPr>
          <p:cNvPr id="19458" name="Заголовок 4"/>
          <p:cNvSpPr>
            <a:spLocks noGrp="1"/>
          </p:cNvSpPr>
          <p:nvPr>
            <p:ph type="title"/>
          </p:nvPr>
        </p:nvSpPr>
        <p:spPr>
          <a:xfrm>
            <a:off x="993775" y="2192338"/>
            <a:ext cx="10194925" cy="1979612"/>
          </a:xfrm>
        </p:spPr>
        <p:txBody>
          <a:bodyPr/>
          <a:lstStyle/>
          <a:p>
            <a:pPr eaLnBrk="1" hangingPunct="1"/>
            <a:r>
              <a:rPr lang="ru-RU" smtClean="0">
                <a:ln>
                  <a:noFill/>
                </a:ln>
              </a:rPr>
              <a:t>«</a:t>
            </a:r>
            <a:r>
              <a:rPr lang="ru-RU" smtClean="0">
                <a:ln>
                  <a:noFill/>
                </a:ln>
                <a:latin typeface="Arial" charset="0"/>
              </a:rPr>
              <a:t> </a:t>
            </a:r>
            <a:r>
              <a:rPr lang="ru-RU" smtClean="0">
                <a:ln>
                  <a:noFill/>
                </a:ln>
                <a:latin typeface="Times New Roman" pitchFamily="18" charset="0"/>
              </a:rPr>
              <a:t>Основы эффективной подготовки к ОГЭ и ЕГЭ по биологии в 2024 году»</a:t>
            </a:r>
            <a:r>
              <a:rPr lang="ru-RU" smtClean="0">
                <a:ln>
                  <a:noFill/>
                </a:ln>
              </a:rPr>
              <a:t> 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7"/>
          <p:cNvSpPr>
            <a:spLocks noGrp="1"/>
          </p:cNvSpPr>
          <p:nvPr>
            <p:ph type="title" idx="4294967295"/>
          </p:nvPr>
        </p:nvSpPr>
        <p:spPr>
          <a:xfrm>
            <a:off x="698500" y="503238"/>
            <a:ext cx="10058400" cy="1371600"/>
          </a:xfrm>
        </p:spPr>
        <p:txBody>
          <a:bodyPr/>
          <a:lstStyle/>
          <a:p>
            <a:pPr algn="l" eaLnBrk="1" hangingPunct="1"/>
            <a:r>
              <a:rPr lang="ru-RU" sz="4000" b="1" smtClean="0">
                <a:ln>
                  <a:noFill/>
                </a:ln>
                <a:solidFill>
                  <a:srgbClr val="FF0000"/>
                </a:solidFill>
              </a:rPr>
              <a:t>Этапы организации подготовки к ЕГЭ и ОГЭ по биологии</a:t>
            </a:r>
          </a:p>
        </p:txBody>
      </p:sp>
      <p:sp>
        <p:nvSpPr>
          <p:cNvPr id="43011" name="Объект 8"/>
          <p:cNvSpPr>
            <a:spLocks noGrp="1"/>
          </p:cNvSpPr>
          <p:nvPr>
            <p:ph idx="4294967295"/>
          </p:nvPr>
        </p:nvSpPr>
        <p:spPr>
          <a:xfrm>
            <a:off x="831850" y="1808163"/>
            <a:ext cx="10221913" cy="4622800"/>
          </a:xfrm>
          <a:pattFill prst="pct5">
            <a:fgClr>
              <a:srgbClr val="F5CFCF"/>
            </a:fgClr>
            <a:bgClr>
              <a:schemeClr val="bg1"/>
            </a:bgClr>
          </a:pattFill>
        </p:spPr>
        <p:txBody>
          <a:bodyPr/>
          <a:lstStyle/>
          <a:p>
            <a:pPr eaLnBrk="1" hangingPunct="1"/>
            <a:r>
              <a:rPr lang="ru-RU" sz="2000" b="1" smtClean="0"/>
              <a:t>1. Знакомство учащихся с нормативными документами,  демонстрационным вариантом, содержанием спецификации и кодификатора.</a:t>
            </a:r>
          </a:p>
          <a:p>
            <a:pPr eaLnBrk="1" hangingPunct="1"/>
            <a:r>
              <a:rPr lang="ru-RU" sz="2000" b="1" smtClean="0"/>
              <a:t>2. Входная диагностика.  Учащимся предлагается прорешать  несколько вариантов ОГЭ, ЕГЭ. Основная цель: выявить уровень знаний на данный момент  и определить западающие темы.</a:t>
            </a:r>
          </a:p>
          <a:p>
            <a:pPr eaLnBrk="1" hangingPunct="1"/>
            <a:r>
              <a:rPr lang="ru-RU" sz="2000" b="1" smtClean="0"/>
              <a:t>3. Рекомендации по использованию источников информации (справочная литература, сборники тренировочных вариантов по демоверсии, мультимедийные учебные пособия, сайты)</a:t>
            </a:r>
          </a:p>
          <a:p>
            <a:pPr eaLnBrk="1" hangingPunct="1"/>
            <a:r>
              <a:rPr lang="ru-RU" sz="2000" b="1" smtClean="0"/>
              <a:t>4. Определение форм подготовки (урок, консультации, элективные занятия, самоподготовка)</a:t>
            </a:r>
          </a:p>
          <a:p>
            <a:pPr eaLnBrk="1" hangingPunct="1"/>
            <a:r>
              <a:rPr lang="ru-RU" sz="2000" b="1" smtClean="0"/>
              <a:t>5. Родительское собрание (ознакомление родителей  с нормативными документами,  демонстрационным вариантом, результатами диагностики, графиком проведения внеурочной работы; рекомендации психолога)</a:t>
            </a:r>
          </a:p>
          <a:p>
            <a:pPr eaLnBrk="1" hangingPunct="1"/>
            <a:endParaRPr lang="ru-RU" sz="2000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7"/>
          <p:cNvSpPr>
            <a:spLocks noGrp="1"/>
          </p:cNvSpPr>
          <p:nvPr>
            <p:ph type="title" idx="4294967295"/>
          </p:nvPr>
        </p:nvSpPr>
        <p:spPr>
          <a:xfrm>
            <a:off x="938213" y="742950"/>
            <a:ext cx="10058400" cy="1371600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ru-RU" sz="3200" b="1" smtClean="0">
                <a:ln>
                  <a:noFill/>
                </a:ln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Направления работы при подготовке к  ГИА в форме ЕГЭ и ОГЭ</a:t>
            </a:r>
          </a:p>
        </p:txBody>
      </p:sp>
      <p:sp>
        <p:nvSpPr>
          <p:cNvPr id="40963" name="Объект 8"/>
          <p:cNvSpPr>
            <a:spLocks noGrp="1"/>
          </p:cNvSpPr>
          <p:nvPr>
            <p:ph idx="4294967295"/>
          </p:nvPr>
        </p:nvSpPr>
        <p:spPr>
          <a:xfrm>
            <a:off x="1122363" y="1943100"/>
            <a:ext cx="9756775" cy="4240213"/>
          </a:xfrm>
          <a:pattFill prst="pct5">
            <a:fgClr>
              <a:srgbClr val="F5CFCF"/>
            </a:fgClr>
            <a:bgClr>
              <a:schemeClr val="bg1"/>
            </a:bgClr>
          </a:pattFill>
        </p:spPr>
        <p:txBody>
          <a:bodyPr/>
          <a:lstStyle/>
          <a:p>
            <a:pPr eaLnBrk="1" hangingPunct="1"/>
            <a:r>
              <a:rPr lang="ru-RU" b="1" smtClean="0">
                <a:latin typeface="Times New Roman" pitchFamily="18" charset="0"/>
                <a:cs typeface="Times New Roman" pitchFamily="18" charset="0"/>
              </a:rPr>
              <a:t>1. </a:t>
            </a:r>
            <a:r>
              <a:rPr lang="ru-RU" b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Первое направление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это внеурочная работа с учащимися на консультациях.( организация повторения теоретического материала на основе кодификатора элементов содержания и  требований к уровню подготовки выпускников)  </a:t>
            </a:r>
          </a:p>
          <a:p>
            <a:pPr eaLnBrk="1" hangingPunct="1"/>
            <a:r>
              <a:rPr lang="ru-RU" b="1" smtClean="0">
                <a:latin typeface="Times New Roman" pitchFamily="18" charset="0"/>
                <a:cs typeface="Times New Roman" pitchFamily="18" charset="0"/>
              </a:rPr>
              <a:t>2. </a:t>
            </a:r>
            <a:r>
              <a:rPr lang="ru-RU" b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Второе направление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это работа на уроках. (планирование уроков с обязательным повторением содержания разделов курса, пройденных в предыдущие годы, проведение  различных форм текущего контроля с использованием заданий, аналогичных заданиям ЕГЭ и ОГЭ)</a:t>
            </a:r>
          </a:p>
          <a:p>
            <a:pPr eaLnBrk="1" hangingPunct="1"/>
            <a:r>
              <a:rPr lang="ru-RU" b="1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b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Третье направление 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систематическая работа непосредственно с тестовыми заданиями</a:t>
            </a:r>
            <a:r>
              <a:rPr lang="ru-RU" i="1" smtClean="0"/>
              <a:t>.</a:t>
            </a:r>
            <a:r>
              <a:rPr lang="ru-RU" smtClean="0"/>
              <a:t> 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ln>
                  <a:noFill/>
                </a:ln>
                <a:solidFill>
                  <a:srgbClr val="C00000"/>
                </a:solidFill>
              </a:rPr>
              <a:t>Формы                           Методы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1298575" y="2560638"/>
            <a:ext cx="4718050" cy="3309937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ru-RU" b="1" dirty="0" smtClean="0">
                <a:solidFill>
                  <a:srgbClr val="7030A0"/>
                </a:solidFill>
              </a:rPr>
              <a:t>Общеклассные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b="1" dirty="0" smtClean="0">
                <a:solidFill>
                  <a:srgbClr val="7030A0"/>
                </a:solidFill>
              </a:rPr>
              <a:t>Урок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b="1" dirty="0" smtClean="0">
                <a:solidFill>
                  <a:srgbClr val="7030A0"/>
                </a:solidFill>
              </a:rPr>
              <a:t>Практическая работа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b="1" dirty="0" smtClean="0">
                <a:solidFill>
                  <a:srgbClr val="7030A0"/>
                </a:solidFill>
              </a:rPr>
              <a:t>Зачет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b="1" dirty="0" smtClean="0">
                <a:solidFill>
                  <a:srgbClr val="7030A0"/>
                </a:solidFill>
              </a:rPr>
              <a:t>Факультатив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b="1" dirty="0" smtClean="0">
                <a:solidFill>
                  <a:srgbClr val="7030A0"/>
                </a:solidFill>
              </a:rPr>
              <a:t>Элективный курс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b="1" dirty="0" smtClean="0">
                <a:solidFill>
                  <a:srgbClr val="7030A0"/>
                </a:solidFill>
              </a:rPr>
              <a:t>Консультации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ru-RU" b="1" dirty="0" smtClean="0">
                <a:solidFill>
                  <a:srgbClr val="0070C0"/>
                </a:solidFill>
              </a:rPr>
              <a:t>Групповые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ru-RU" b="1" dirty="0" smtClean="0">
                <a:solidFill>
                  <a:srgbClr val="C00000"/>
                </a:solidFill>
              </a:rPr>
              <a:t>Индивидуальные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6181725" y="2560638"/>
            <a:ext cx="4718050" cy="3309937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ru-RU" b="1" dirty="0" smtClean="0">
                <a:solidFill>
                  <a:srgbClr val="0070C0"/>
                </a:solidFill>
              </a:rPr>
              <a:t>Словесные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b="1" dirty="0" smtClean="0">
                <a:solidFill>
                  <a:srgbClr val="7030A0"/>
                </a:solidFill>
              </a:rPr>
              <a:t>Лекция, беседа, семинар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ru-RU" b="1" dirty="0" smtClean="0">
                <a:solidFill>
                  <a:srgbClr val="0070C0"/>
                </a:solidFill>
              </a:rPr>
              <a:t>Наглядные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b="1" dirty="0" smtClean="0">
                <a:solidFill>
                  <a:srgbClr val="7030A0"/>
                </a:solidFill>
              </a:rPr>
              <a:t>Иллюстрации, демонстрации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ru-RU" b="1" dirty="0" smtClean="0">
                <a:solidFill>
                  <a:srgbClr val="0070C0"/>
                </a:solidFill>
              </a:rPr>
              <a:t>Практические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b="1" dirty="0" smtClean="0">
                <a:solidFill>
                  <a:srgbClr val="7030A0"/>
                </a:solidFill>
              </a:rPr>
              <a:t>Лабораторные работы, различные самостоятельные работы, творческие работы</a:t>
            </a:r>
            <a:endParaRPr lang="ru-RU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4325" y="1038225"/>
            <a:ext cx="9669463" cy="5581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ru-RU" sz="4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Электронные учебные пособия</a:t>
            </a:r>
          </a:p>
          <a:p>
            <a:r>
              <a:rPr lang="ru-RU" sz="2800" b="1">
                <a:latin typeface="Garamond" pitchFamily="18" charset="0"/>
              </a:rPr>
              <a:t>«Биология 10-11 класс. Интерактивный курс для школьников», </a:t>
            </a:r>
          </a:p>
          <a:p>
            <a:r>
              <a:rPr lang="ru-RU" sz="2800" b="1">
                <a:latin typeface="Garamond" pitchFamily="18" charset="0"/>
              </a:rPr>
              <a:t>"1С:Школа. Биология. Сдаем ЕГЭ ",</a:t>
            </a:r>
          </a:p>
          <a:p>
            <a:r>
              <a:rPr lang="ru-RU" sz="2800" b="1">
                <a:latin typeface="Garamond" pitchFamily="18" charset="0"/>
              </a:rPr>
              <a:t>«Биология 6-11 классы. Интерактивные дидактические материалы»</a:t>
            </a:r>
          </a:p>
          <a:p>
            <a:r>
              <a:rPr lang="ru-RU" sz="2800" b="1">
                <a:latin typeface="Garamond" pitchFamily="18" charset="0"/>
              </a:rPr>
              <a:t> «Уроки биологии 10 класс. Электронное интерактивное приложение»</a:t>
            </a:r>
            <a:endParaRPr lang="ru-RU" sz="2800" b="1"/>
          </a:p>
          <a:p>
            <a:r>
              <a:rPr lang="ru-RU" sz="2800" b="1">
                <a:latin typeface="Garamond" pitchFamily="18" charset="0"/>
              </a:rPr>
              <a:t> «1С:Школа. Биология. Животные. 7 класс», </a:t>
            </a:r>
          </a:p>
          <a:p>
            <a:r>
              <a:rPr lang="ru-RU" sz="2800" b="1">
                <a:latin typeface="Garamond" pitchFamily="18" charset="0"/>
              </a:rPr>
              <a:t>«1С:Школа. Биология. Человек. 8 класс», </a:t>
            </a:r>
          </a:p>
          <a:p>
            <a:r>
              <a:rPr lang="ru-RU" sz="2800" b="1">
                <a:latin typeface="Garamond" pitchFamily="18" charset="0"/>
              </a:rPr>
              <a:t>«1С: Школа. Основы общей биологии. 9 класс», </a:t>
            </a:r>
            <a:endParaRPr lang="ru-RU" sz="40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itchFamily="18" charset="0"/>
            </a:endParaRPr>
          </a:p>
          <a:p>
            <a:endParaRPr lang="ru-RU" sz="40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itchFamily="18" charset="0"/>
            </a:endParaRPr>
          </a:p>
        </p:txBody>
      </p:sp>
      <p:sp>
        <p:nvSpPr>
          <p:cNvPr id="24579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914400"/>
            <a:r>
              <a:rPr lang="ru-RU" sz="1400" b="1">
                <a:solidFill>
                  <a:srgbClr val="000000"/>
                </a:solidFill>
                <a:cs typeface="Times New Roman" pitchFamily="18" charset="0"/>
              </a:rPr>
              <a:t>Формы и методы проведения промежуточной аттестации знаний учащихся:</a:t>
            </a:r>
            <a:endParaRPr lang="ru-RU" sz="1200">
              <a:cs typeface="Times New Roman" pitchFamily="18" charset="0"/>
            </a:endParaRPr>
          </a:p>
          <a:p>
            <a:pPr defTabSz="914400" eaLnBrk="0" hangingPunct="0"/>
            <a:r>
              <a:rPr lang="ru-RU" sz="1400">
                <a:solidFill>
                  <a:srgbClr val="000000"/>
                </a:solidFill>
                <a:cs typeface="Times New Roman" pitchFamily="18" charset="0"/>
              </a:rPr>
              <a:t>Изученный материал на уроке - устный опрос учащихся,</a:t>
            </a:r>
            <a:r>
              <a:rPr lang="ru-RU" sz="1400" b="1">
                <a:solidFill>
                  <a:srgbClr val="000000"/>
                </a:solidFill>
                <a:cs typeface="Times New Roman" pitchFamily="18" charset="0"/>
              </a:rPr>
              <a:t> </a:t>
            </a:r>
            <a:r>
              <a:rPr lang="ru-RU" sz="1400">
                <a:solidFill>
                  <a:srgbClr val="000000"/>
                </a:solidFill>
                <a:cs typeface="Times New Roman" pitchFamily="18" charset="0"/>
              </a:rPr>
              <a:t>самостоятельные письменные работы, тестирование по изученной теме урока, выполнение индивидуальных заданий.</a:t>
            </a:r>
            <a:endParaRPr lang="ru-RU" sz="1200">
              <a:cs typeface="Times New Roman" pitchFamily="18" charset="0"/>
            </a:endParaRPr>
          </a:p>
          <a:p>
            <a:pPr defTabSz="914400" eaLnBrk="0" hangingPunct="0"/>
            <a:r>
              <a:rPr lang="ru-RU" sz="1400">
                <a:solidFill>
                  <a:srgbClr val="000000"/>
                </a:solidFill>
                <a:cs typeface="Times New Roman" pitchFamily="18" charset="0"/>
              </a:rPr>
              <a:t>Изученные темы - контрольные работы по темам.</a:t>
            </a:r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914400"/>
            <a:r>
              <a:rPr lang="ru-RU" sz="1400" b="1">
                <a:solidFill>
                  <a:srgbClr val="000000"/>
                </a:solidFill>
                <a:cs typeface="Times New Roman" pitchFamily="18" charset="0"/>
              </a:rPr>
              <a:t>Формы и методы проведения промежуточной аттестации знаний учащихся:</a:t>
            </a:r>
            <a:endParaRPr lang="ru-RU" sz="1200">
              <a:cs typeface="Times New Roman" pitchFamily="18" charset="0"/>
            </a:endParaRPr>
          </a:p>
          <a:p>
            <a:pPr defTabSz="914400" eaLnBrk="0" hangingPunct="0"/>
            <a:r>
              <a:rPr lang="ru-RU" sz="1400">
                <a:solidFill>
                  <a:srgbClr val="000000"/>
                </a:solidFill>
                <a:cs typeface="Times New Roman" pitchFamily="18" charset="0"/>
              </a:rPr>
              <a:t>Изученный материал на уроке - устный опрос учащихся,</a:t>
            </a:r>
            <a:r>
              <a:rPr lang="ru-RU" sz="1400" b="1">
                <a:solidFill>
                  <a:srgbClr val="000000"/>
                </a:solidFill>
                <a:cs typeface="Times New Roman" pitchFamily="18" charset="0"/>
              </a:rPr>
              <a:t> </a:t>
            </a:r>
            <a:r>
              <a:rPr lang="ru-RU" sz="1400">
                <a:solidFill>
                  <a:srgbClr val="000000"/>
                </a:solidFill>
                <a:cs typeface="Times New Roman" pitchFamily="18" charset="0"/>
              </a:rPr>
              <a:t>самостоятельные письменные работы, тестирование по изученной теме урока, выполнение индивидуальных заданий.</a:t>
            </a:r>
            <a:endParaRPr lang="ru-RU" sz="1200">
              <a:cs typeface="Times New Roman" pitchFamily="18" charset="0"/>
            </a:endParaRPr>
          </a:p>
          <a:p>
            <a:pPr defTabSz="914400" eaLnBrk="0" hangingPunct="0"/>
            <a:r>
              <a:rPr lang="ru-RU" sz="1400">
                <a:solidFill>
                  <a:srgbClr val="000000"/>
                </a:solidFill>
                <a:cs typeface="Times New Roman" pitchFamily="18" charset="0"/>
              </a:rPr>
              <a:t>Изученные темы - контрольные работы по темам.</a:t>
            </a:r>
            <a:endParaRPr lang="ru-RU"/>
          </a:p>
        </p:txBody>
      </p:sp>
      <p:sp>
        <p:nvSpPr>
          <p:cNvPr id="25603" name="Прямоугольник 7"/>
          <p:cNvSpPr>
            <a:spLocks noChangeArrowheads="1"/>
          </p:cNvSpPr>
          <p:nvPr/>
        </p:nvSpPr>
        <p:spPr bwMode="auto">
          <a:xfrm>
            <a:off x="966788" y="819150"/>
            <a:ext cx="10185400" cy="545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chemeClr val="accent2"/>
                </a:solidFill>
                <a:latin typeface="Times New Roman" pitchFamily="18" charset="0"/>
              </a:rPr>
              <a:t>Сайты:</a:t>
            </a:r>
          </a:p>
          <a:p>
            <a:r>
              <a:rPr lang="ru-RU" sz="3200" b="1">
                <a:solidFill>
                  <a:schemeClr val="accent2"/>
                </a:solidFill>
                <a:latin typeface="Times New Roman" pitchFamily="18" charset="0"/>
              </a:rPr>
              <a:t>-</a:t>
            </a:r>
            <a:r>
              <a:rPr lang="ru-RU" sz="3200" b="1">
                <a:latin typeface="Times New Roman" pitchFamily="18" charset="0"/>
              </a:rPr>
              <a:t>ФИПИ</a:t>
            </a:r>
          </a:p>
          <a:p>
            <a:pPr>
              <a:buFontTx/>
              <a:buChar char="-"/>
            </a:pPr>
            <a:r>
              <a:rPr lang="ru-RU" sz="3200" b="1">
                <a:latin typeface="Times New Roman" pitchFamily="18" charset="0"/>
              </a:rPr>
              <a:t>Решу ЕГЭ </a:t>
            </a:r>
            <a:r>
              <a:rPr lang="ru-RU" sz="3200" b="1">
                <a:latin typeface="Times New Roman" pitchFamily="18" charset="0"/>
                <a:hlinkClick r:id="rId3"/>
              </a:rPr>
              <a:t>ege.sdamgia.ru</a:t>
            </a:r>
            <a:r>
              <a:rPr lang="ru-RU" sz="3200">
                <a:latin typeface="Times New Roman" pitchFamily="18" charset="0"/>
              </a:rPr>
              <a:t> </a:t>
            </a:r>
          </a:p>
          <a:p>
            <a:pPr>
              <a:buFontTx/>
              <a:buChar char="-"/>
            </a:pPr>
            <a:r>
              <a:rPr lang="ru-RU" sz="3200" b="1">
                <a:latin typeface="Times New Roman" pitchFamily="18" charset="0"/>
              </a:rPr>
              <a:t> Решу ОГЭ </a:t>
            </a:r>
            <a:r>
              <a:rPr lang="ru-RU" sz="3200" b="1">
                <a:latin typeface="Times New Roman" pitchFamily="18" charset="0"/>
                <a:hlinkClick r:id="rId4"/>
              </a:rPr>
              <a:t>oge.sdamgia.ru</a:t>
            </a:r>
            <a:r>
              <a:rPr lang="ru-RU" sz="3200">
                <a:latin typeface="Times New Roman" pitchFamily="18" charset="0"/>
              </a:rPr>
              <a:t> </a:t>
            </a:r>
          </a:p>
          <a:p>
            <a:pPr>
              <a:buFontTx/>
              <a:buChar char="-"/>
            </a:pPr>
            <a:r>
              <a:rPr lang="ru-RU" sz="3200" b="1">
                <a:latin typeface="Times New Roman" pitchFamily="18" charset="0"/>
              </a:rPr>
              <a:t> Студариум </a:t>
            </a:r>
            <a:r>
              <a:rPr lang="ru-RU" sz="3200" b="1">
                <a:latin typeface="Times New Roman" pitchFamily="18" charset="0"/>
                <a:hlinkClick r:id="rId5"/>
              </a:rPr>
              <a:t>studarium.ru</a:t>
            </a:r>
            <a:r>
              <a:rPr lang="ru-RU" sz="3200">
                <a:latin typeface="Times New Roman" pitchFamily="18" charset="0"/>
              </a:rPr>
              <a:t> </a:t>
            </a:r>
          </a:p>
          <a:p>
            <a:pPr>
              <a:buFontTx/>
              <a:buChar char="-"/>
            </a:pPr>
            <a:r>
              <a:rPr lang="ru-RU" sz="3200" b="1">
                <a:latin typeface="Times New Roman" pitchFamily="18" charset="0"/>
              </a:rPr>
              <a:t> Статград      </a:t>
            </a:r>
            <a:r>
              <a:rPr lang="ru-RU" altLang="ko-KR" sz="3200" b="1">
                <a:solidFill>
                  <a:schemeClr val="accent1"/>
                </a:solidFill>
                <a:latin typeface="Times New Roman" pitchFamily="18" charset="0"/>
              </a:rPr>
              <a:t>http://statgrad.mioo.ru.</a:t>
            </a:r>
            <a:r>
              <a:rPr lang="ru-RU" altLang="ko-KR">
                <a:solidFill>
                  <a:schemeClr val="accent1"/>
                </a:solidFill>
              </a:rPr>
              <a:t> </a:t>
            </a:r>
            <a:r>
              <a:rPr lang="ru-RU" sz="3200">
                <a:solidFill>
                  <a:schemeClr val="accent1"/>
                </a:solidFill>
                <a:latin typeface="Times New Roman" pitchFamily="18" charset="0"/>
              </a:rPr>
              <a:t> </a:t>
            </a:r>
            <a:endParaRPr lang="ru-RU" sz="3200" b="1">
              <a:solidFill>
                <a:schemeClr val="accent1"/>
              </a:solidFill>
              <a:latin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3200" b="1">
                <a:latin typeface="Times New Roman" pitchFamily="18" charset="0"/>
              </a:rPr>
              <a:t>Сайт Лины Клевер</a:t>
            </a:r>
            <a:r>
              <a:rPr lang="ru-RU" sz="3200" b="1">
                <a:solidFill>
                  <a:schemeClr val="accent1"/>
                </a:solidFill>
                <a:latin typeface="Times New Roman" pitchFamily="18" charset="0"/>
              </a:rPr>
              <a:t>  </a:t>
            </a:r>
            <a:r>
              <a:rPr lang="ru-RU" sz="3200" b="1">
                <a:solidFill>
                  <a:schemeClr val="accent1"/>
                </a:solidFill>
                <a:latin typeface="Times New Roman" pitchFamily="18" charset="0"/>
                <a:hlinkClick r:id="rId6"/>
              </a:rPr>
              <a:t>bio_linaklever</a:t>
            </a:r>
            <a:r>
              <a:rPr lang="ru-RU" sz="3200" b="1">
                <a:solidFill>
                  <a:schemeClr val="accent1"/>
                </a:solidFill>
                <a:latin typeface="Times New Roman" pitchFamily="18" charset="0"/>
              </a:rPr>
              <a:t> </a:t>
            </a:r>
          </a:p>
          <a:p>
            <a:pPr>
              <a:buFontTx/>
              <a:buChar char="-"/>
            </a:pPr>
            <a:r>
              <a:rPr lang="ru-RU" sz="3200" b="1">
                <a:solidFill>
                  <a:schemeClr val="accent1"/>
                </a:solidFill>
                <a:latin typeface="Times New Roman" pitchFamily="18" charset="0"/>
                <a:hlinkClick r:id="rId7"/>
              </a:rPr>
              <a:t>https://vk.com/anatomy_cheloveka</a:t>
            </a:r>
            <a:endParaRPr lang="ru-RU" sz="3200" b="1">
              <a:solidFill>
                <a:schemeClr val="accent1"/>
              </a:solidFill>
              <a:latin typeface="Times New Roman" pitchFamily="18" charset="0"/>
            </a:endParaRPr>
          </a:p>
          <a:p>
            <a:pPr>
              <a:buFontTx/>
              <a:buChar char="-"/>
            </a:pPr>
            <a:r>
              <a:rPr lang="ru-RU" altLang="ko-KR" b="1">
                <a:solidFill>
                  <a:schemeClr val="accent1"/>
                </a:solidFill>
                <a:latin typeface="Times New Roman" pitchFamily="18" charset="0"/>
              </a:rPr>
              <a:t>  </a:t>
            </a:r>
            <a:r>
              <a:rPr lang="ru-RU" altLang="ko-KR" sz="3200" b="1">
                <a:solidFill>
                  <a:schemeClr val="accent1"/>
                </a:solidFill>
                <a:latin typeface="Times New Roman" pitchFamily="18" charset="0"/>
              </a:rPr>
              <a:t>http://onlinetestpad.com</a:t>
            </a:r>
            <a:r>
              <a:rPr lang="ru-RU" altLang="ko-KR" b="1">
                <a:solidFill>
                  <a:schemeClr val="accent1"/>
                </a:solidFill>
                <a:latin typeface="Times New Roman" pitchFamily="18" charset="0"/>
              </a:rPr>
              <a:t>  </a:t>
            </a:r>
          </a:p>
          <a:p>
            <a:pPr>
              <a:buFontTx/>
              <a:buChar char="-"/>
            </a:pPr>
            <a:endParaRPr lang="ru-RU" sz="3200" b="1">
              <a:solidFill>
                <a:schemeClr val="accent1"/>
              </a:solidFill>
              <a:latin typeface="Times New Roman" pitchFamily="18" charset="0"/>
            </a:endParaRPr>
          </a:p>
          <a:p>
            <a:pPr>
              <a:buFontTx/>
              <a:buChar char="-"/>
            </a:pPr>
            <a:endParaRPr lang="ru-RU" sz="3200"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 descr="ÐÐÐ­-2018. ÐÐ¸Ð¾Ð»Ð¾Ð³Ð¸Ñ. 10 Ð²Ð°ÑÐ¸Ð°Ð½ÑÐ¾Ð². Ð¢Ð¸Ð¿Ð¾Ð²ÑÐµ ÑÐºÐ·Ð°Ð¼ÐµÐ½Ð°ÑÐ¸Ð¾Ð½Ð½ÑÐµ Ð²Ð°ÑÐ¸Ð°Ð½ÑÑ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Garamond" pitchFamily="18" charset="0"/>
            </a:endParaRPr>
          </a:p>
        </p:txBody>
      </p:sp>
      <p:pic>
        <p:nvPicPr>
          <p:cNvPr id="26627" name="Picture 22" descr="ÐÐÐ­. ÐÐ¸Ð¾Ð»Ð¾Ð³Ð¸Ñ. ÐÐ¾Ð»ÑÑÐ¾Ð¹ ÑÐ±Ð¾ÑÐ½Ð¸Ðº ÑÐµÐ¼Ð°ÑÐ¸ÑÐµÑÐºÐ¸Ñ Ð·Ð°Ð´Ð°Ð½Ð¸Ð¹ Ð´Ð»Ñ Ð¿Ð¾Ð´Ð³Ð¾ÑÐ¾Ð²ÐºÐ¸ Ðº ÐµÐ´Ð¸Ð½Ð¾Ð¼Ñ Ð³Ð¾ÑÑÐ´Ð°ÑÑÑÐ²ÐµÐ½Ð½Ð¾Ð¼Ñ ÑÐºÐ·Ð°Ð¼ÐµÐ½Ñ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4463" y="750888"/>
            <a:ext cx="190500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14" descr="attachment (4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4375" y="731838"/>
            <a:ext cx="194310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15" descr="attachment (5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63863" y="731838"/>
            <a:ext cx="2174875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16" descr="attachment (6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38775" y="3957638"/>
            <a:ext cx="1541463" cy="215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17" descr="attachment (7)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23163" y="3922713"/>
            <a:ext cx="158908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18" descr="attachment (8)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81350" y="3949700"/>
            <a:ext cx="1660525" cy="225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19" descr="attachment (9)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6900" y="744538"/>
            <a:ext cx="2211388" cy="279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20" descr="attachment (10)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732963" y="733425"/>
            <a:ext cx="1687512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978</TotalTime>
  <Words>339</Words>
  <Application>Microsoft Office PowerPoint</Application>
  <PresentationFormat>Произвольный</PresentationFormat>
  <Paragraphs>53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14</vt:i4>
      </vt:variant>
      <vt:variant>
        <vt:lpstr>Заголовки слайдов</vt:lpstr>
      </vt:variant>
      <vt:variant>
        <vt:i4>7</vt:i4>
      </vt:variant>
    </vt:vector>
  </HeadingPairs>
  <TitlesOfParts>
    <vt:vector size="25" baseType="lpstr">
      <vt:lpstr>Arial</vt:lpstr>
      <vt:lpstr>Garamond</vt:lpstr>
      <vt:lpstr>Calibri</vt:lpstr>
      <vt:lpstr>Times New Roman</vt:lpstr>
      <vt:lpstr>Натуральные материалы</vt:lpstr>
      <vt:lpstr>Натуральные материалы</vt:lpstr>
      <vt:lpstr>Натуральные материалы</vt:lpstr>
      <vt:lpstr>Натуральные материалы</vt:lpstr>
      <vt:lpstr>Натуральные материалы</vt:lpstr>
      <vt:lpstr>Натуральные материалы</vt:lpstr>
      <vt:lpstr>Натуральные материалы</vt:lpstr>
      <vt:lpstr>Натуральные материалы</vt:lpstr>
      <vt:lpstr>Натуральные материалы</vt:lpstr>
      <vt:lpstr>Натуральные материалы</vt:lpstr>
      <vt:lpstr>Натуральные материалы</vt:lpstr>
      <vt:lpstr>Натуральные материалы</vt:lpstr>
      <vt:lpstr>Натуральные материалы</vt:lpstr>
      <vt:lpstr>Натуральные материалы</vt:lpstr>
      <vt:lpstr>« Основы эффективной подготовки к ОГЭ и ЕГЭ по биологии в 2024 году»  </vt:lpstr>
      <vt:lpstr>Этапы организации подготовки к ЕГЭ и ОГЭ по биологии</vt:lpstr>
      <vt:lpstr>Направления работы при подготовке к  ГИА в форме ЕГЭ и ОГЭ</vt:lpstr>
      <vt:lpstr>Формы                           Методы</vt:lpstr>
      <vt:lpstr>Слайд 5</vt:lpstr>
      <vt:lpstr>Слайд 6</vt:lpstr>
      <vt:lpstr>Слайд 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Миша</cp:lastModifiedBy>
  <cp:revision>82</cp:revision>
  <dcterms:created xsi:type="dcterms:W3CDTF">2016-02-26T14:26:27Z</dcterms:created>
  <dcterms:modified xsi:type="dcterms:W3CDTF">2024-01-13T14:23:46Z</dcterms:modified>
</cp:coreProperties>
</file>