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78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5332" autoAdjust="0"/>
  </p:normalViewPr>
  <p:slideViewPr>
    <p:cSldViewPr snapToGrid="0">
      <p:cViewPr varScale="1">
        <p:scale>
          <a:sx n="88" d="100"/>
          <a:sy n="88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50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0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35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30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0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9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25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69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92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6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B061-5158-4E5E-8455-9673BA2373BE}" type="datetimeFigureOut">
              <a:rPr lang="ru-RU" smtClean="0"/>
              <a:t>04.02.2022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D336-0E26-4D39-A9C3-FA4E19F6A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9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nikitavolkow95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3372" y="321174"/>
            <a:ext cx="9144000" cy="23876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«Основные приемы решения заданий 2 части с развернутым ответом ОГЭ по Химии»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657" y="3558495"/>
            <a:ext cx="9144000" cy="1655762"/>
          </a:xfrm>
        </p:spPr>
        <p:txBody>
          <a:bodyPr/>
          <a:lstStyle/>
          <a:p>
            <a:pPr algn="r"/>
            <a:r>
              <a:rPr lang="ru-RU" dirty="0" smtClean="0"/>
              <a:t>Педагог дополнительного образования: Волков Никита Сергеевич</a:t>
            </a:r>
          </a:p>
          <a:p>
            <a:pPr algn="r"/>
            <a:r>
              <a:rPr lang="ru-RU" dirty="0" smtClean="0"/>
              <a:t>МБОУ Гимназия «Лаборатория Салахова»</a:t>
            </a:r>
          </a:p>
          <a:p>
            <a:pPr algn="r"/>
            <a:r>
              <a:rPr lang="ru-RU" dirty="0" smtClean="0"/>
              <a:t>МАОУ ДО </a:t>
            </a:r>
            <a:r>
              <a:rPr lang="ru-RU" dirty="0" err="1" smtClean="0"/>
              <a:t>Технополис</a:t>
            </a:r>
            <a:r>
              <a:rPr lang="ru-RU" dirty="0" smtClean="0"/>
              <a:t> детский технопарк «</a:t>
            </a:r>
            <a:r>
              <a:rPr lang="ru-RU" dirty="0" err="1" smtClean="0"/>
              <a:t>Кванториум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02480" y="6066790"/>
            <a:ext cx="2725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город Сургут</a:t>
            </a:r>
          </a:p>
          <a:p>
            <a:pPr algn="ctr"/>
            <a:r>
              <a:rPr lang="ru-RU" dirty="0" smtClean="0"/>
              <a:t>2022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112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написания ОВР методом электронного баланса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Расставляем на </a:t>
            </a:r>
            <a:r>
              <a:rPr lang="ru-RU" u="sng" dirty="0" smtClean="0"/>
              <a:t>каждом</a:t>
            </a:r>
            <a:r>
              <a:rPr lang="ru-RU" dirty="0" smtClean="0"/>
              <a:t> атоме степень окисления</a:t>
            </a:r>
          </a:p>
          <a:p>
            <a:pPr marL="514350" indent="-514350">
              <a:buAutoNum type="arabicParenR"/>
            </a:pPr>
            <a:r>
              <a:rPr lang="ru-RU" dirty="0" smtClean="0"/>
              <a:t>Выписываем атомы изменившие свою степень окисления </a:t>
            </a:r>
          </a:p>
          <a:p>
            <a:pPr marL="514350" indent="-514350">
              <a:buAutoNum type="arabicParenR"/>
            </a:pPr>
            <a:r>
              <a:rPr lang="ru-RU" dirty="0" smtClean="0"/>
              <a:t>Учитываем сколько принял/отдал атом электронов</a:t>
            </a:r>
            <a:endParaRPr lang="en-US" dirty="0" smtClean="0"/>
          </a:p>
          <a:p>
            <a:pPr marL="0" indent="0">
              <a:buNone/>
            </a:pPr>
            <a:r>
              <a:rPr lang="ru-RU" b="1" dirty="0" smtClean="0"/>
              <a:t>Важно! </a:t>
            </a:r>
          </a:p>
          <a:p>
            <a:pPr marL="0" indent="0">
              <a:buNone/>
            </a:pPr>
            <a:r>
              <a:rPr lang="ru-RU" dirty="0" smtClean="0"/>
              <a:t>Если молекула двухатомная каждый атом учитывается в электронном балансе </a:t>
            </a:r>
            <a:endParaRPr lang="ru-RU" dirty="0"/>
          </a:p>
          <a:p>
            <a:pPr marL="514350" indent="-514350">
              <a:buAutoNum type="arabicParenR" startAt="4"/>
            </a:pPr>
            <a:r>
              <a:rPr lang="ru-RU" dirty="0" smtClean="0"/>
              <a:t>Расставляем множители по правилу «Креста» (Количество электронов есть множитель на противоположный атом) </a:t>
            </a:r>
            <a:endParaRPr lang="ru-RU" dirty="0"/>
          </a:p>
          <a:p>
            <a:pPr marL="514350" indent="-514350">
              <a:buAutoNum type="arabicParenR" startAt="4"/>
            </a:pPr>
            <a:r>
              <a:rPr lang="ru-RU" dirty="0" smtClean="0"/>
              <a:t>Проставляем коэффициент в </a:t>
            </a:r>
            <a:r>
              <a:rPr lang="ru-RU" smtClean="0"/>
              <a:t>уравнение реакции</a:t>
            </a:r>
          </a:p>
          <a:p>
            <a:pPr marL="514350" indent="-514350">
              <a:buAutoNum type="arabicParenR" startAt="4"/>
            </a:pPr>
            <a:r>
              <a:rPr lang="ru-RU" smtClean="0"/>
              <a:t>Уравниваем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4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FeO</a:t>
            </a:r>
            <a:r>
              <a:rPr lang="en-US" dirty="0"/>
              <a:t> + 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 + NO + 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Расставляем на каждом атоме степень окисления </a:t>
            </a:r>
          </a:p>
          <a:p>
            <a:pPr marL="0" indent="0">
              <a:buNone/>
            </a:pPr>
            <a:r>
              <a:rPr lang="en-US" dirty="0"/>
              <a:t>Fe</a:t>
            </a:r>
            <a:r>
              <a:rPr lang="en-US" baseline="30000" dirty="0"/>
              <a:t>+2</a:t>
            </a:r>
            <a:r>
              <a:rPr lang="en-US" dirty="0"/>
              <a:t>O</a:t>
            </a:r>
            <a:r>
              <a:rPr lang="en-US" baseline="30000" dirty="0"/>
              <a:t>-2</a:t>
            </a:r>
            <a:r>
              <a:rPr lang="en-US" dirty="0"/>
              <a:t> + H</a:t>
            </a:r>
            <a:r>
              <a:rPr lang="en-US" baseline="30000" dirty="0"/>
              <a:t>+</a:t>
            </a:r>
            <a:r>
              <a:rPr lang="en-US" dirty="0"/>
              <a:t>N</a:t>
            </a:r>
            <a:r>
              <a:rPr lang="en-US" baseline="30000" dirty="0"/>
              <a:t>+5</a:t>
            </a:r>
            <a:r>
              <a:rPr lang="en-US" dirty="0"/>
              <a:t>O</a:t>
            </a:r>
            <a:r>
              <a:rPr lang="en-US" baseline="30000" dirty="0"/>
              <a:t>-2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Fe</a:t>
            </a:r>
            <a:r>
              <a:rPr lang="en-US" baseline="30000" dirty="0"/>
              <a:t>+3</a:t>
            </a:r>
            <a:r>
              <a:rPr lang="en-US" dirty="0"/>
              <a:t>(N</a:t>
            </a:r>
            <a:r>
              <a:rPr lang="en-US" baseline="30000" dirty="0"/>
              <a:t>+5</a:t>
            </a:r>
            <a:r>
              <a:rPr lang="en-US" dirty="0"/>
              <a:t>O</a:t>
            </a:r>
            <a:r>
              <a:rPr lang="en-US" baseline="30000" dirty="0"/>
              <a:t>-2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 + N</a:t>
            </a:r>
            <a:r>
              <a:rPr lang="en-US" baseline="30000" dirty="0"/>
              <a:t>+2</a:t>
            </a:r>
            <a:r>
              <a:rPr lang="en-US" dirty="0"/>
              <a:t>O</a:t>
            </a:r>
            <a:r>
              <a:rPr lang="en-US" baseline="30000" dirty="0"/>
              <a:t>-2</a:t>
            </a:r>
            <a:r>
              <a:rPr lang="en-US" dirty="0"/>
              <a:t> + H</a:t>
            </a:r>
            <a:r>
              <a:rPr lang="en-US" baseline="30000" dirty="0"/>
              <a:t>+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30000" dirty="0"/>
              <a:t>-2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Выписываем атомы изменившие свою степень окисления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Fe</a:t>
            </a:r>
            <a:r>
              <a:rPr lang="ru-RU" baseline="30000" dirty="0"/>
              <a:t>+2</a:t>
            </a:r>
            <a:r>
              <a:rPr lang="ru-RU" dirty="0"/>
              <a:t> -1</a:t>
            </a:r>
            <a:r>
              <a:rPr lang="en-US" dirty="0"/>
              <a:t>e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Fe</a:t>
            </a:r>
            <a:r>
              <a:rPr lang="ru-RU" baseline="30000" dirty="0"/>
              <a:t>+3   </a:t>
            </a:r>
            <a:r>
              <a:rPr lang="ru-RU" dirty="0"/>
              <a:t>| </a:t>
            </a:r>
            <a:r>
              <a:rPr lang="ru-RU" dirty="0">
                <a:solidFill>
                  <a:srgbClr val="FF0000"/>
                </a:solidFill>
              </a:rPr>
              <a:t>3</a:t>
            </a:r>
            <a:r>
              <a:rPr lang="ru-RU" dirty="0"/>
              <a:t>   </a:t>
            </a:r>
            <a:r>
              <a:rPr lang="ru-RU" dirty="0" smtClean="0"/>
              <a:t>Восстановитель (</a:t>
            </a:r>
            <a:r>
              <a:rPr lang="en-US" dirty="0" err="1" smtClean="0"/>
              <a:t>FeO</a:t>
            </a:r>
            <a:r>
              <a:rPr lang="ru-RU" dirty="0" smtClean="0"/>
              <a:t> (</a:t>
            </a:r>
            <a:r>
              <a:rPr lang="en-US" dirty="0"/>
              <a:t>Fe</a:t>
            </a:r>
            <a:r>
              <a:rPr lang="ru-RU" baseline="30000" dirty="0"/>
              <a:t>+2</a:t>
            </a:r>
            <a:r>
              <a:rPr lang="ru-RU" dirty="0"/>
              <a:t> </a:t>
            </a:r>
            <a:r>
              <a:rPr lang="ru-RU" dirty="0" smtClean="0"/>
              <a:t>))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N</a:t>
            </a:r>
            <a:r>
              <a:rPr lang="ru-RU" baseline="30000" dirty="0"/>
              <a:t>+5</a:t>
            </a:r>
            <a:r>
              <a:rPr lang="ru-RU" dirty="0"/>
              <a:t> +3</a:t>
            </a:r>
            <a:r>
              <a:rPr lang="en-US" dirty="0" err="1"/>
              <a:t>e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N</a:t>
            </a:r>
            <a:r>
              <a:rPr lang="ru-RU" baseline="30000" dirty="0"/>
              <a:t>+2</a:t>
            </a:r>
            <a:r>
              <a:rPr lang="ru-RU" dirty="0"/>
              <a:t>     | </a:t>
            </a:r>
            <a:r>
              <a:rPr lang="ru-RU" dirty="0">
                <a:solidFill>
                  <a:srgbClr val="FF0000"/>
                </a:solidFill>
              </a:rPr>
              <a:t>1</a:t>
            </a:r>
            <a:r>
              <a:rPr lang="ru-RU" dirty="0"/>
              <a:t>    Окислитель </a:t>
            </a:r>
            <a:r>
              <a:rPr lang="ru-RU" dirty="0" smtClean="0"/>
              <a:t>       (</a:t>
            </a:r>
            <a:r>
              <a:rPr lang="en-US" dirty="0"/>
              <a:t>HNO</a:t>
            </a:r>
            <a:r>
              <a:rPr lang="en-US" baseline="-25000" dirty="0"/>
              <a:t>3 </a:t>
            </a:r>
            <a:r>
              <a:rPr lang="ru-RU" dirty="0"/>
              <a:t>(</a:t>
            </a:r>
            <a:r>
              <a:rPr lang="en-US" dirty="0"/>
              <a:t>N</a:t>
            </a:r>
            <a:r>
              <a:rPr lang="ru-RU" baseline="30000" dirty="0"/>
              <a:t>+5 </a:t>
            </a:r>
            <a:r>
              <a:rPr lang="ru-RU" dirty="0" smtClean="0"/>
              <a:t>))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Расставляем коэффициенты в уравнение реакции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FeO +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dirty="0"/>
              <a:t>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 + NO +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11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589" y="261257"/>
            <a:ext cx="11162211" cy="104502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№ 22 Расчет массовой доли, объема, массы реагирующих веществ </a:t>
            </a:r>
            <a:endParaRPr lang="ru-RU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91589" y="1410076"/>
                <a:ext cx="11817531" cy="531294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Основные моменты необходимые для выполнения задания:</a:t>
                </a:r>
              </a:p>
              <a:p>
                <a:r>
                  <a:rPr lang="ru-RU" dirty="0" smtClean="0"/>
                  <a:t>Необходимые формулы для расчета: 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𝜈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ru-RU" b="0" i="1" smtClean="0">
                        <a:latin typeface="Cambria Math" panose="02040503050406030204" pitchFamily="18" charset="0"/>
                      </a:rPr>
                      <m:t>,моль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−масса вещества, грамм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−Молярная мас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са </m:t>
                        </m:r>
                        <m:d>
                          <m:d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находим через периодическую таблицу</m:t>
                            </m:r>
                          </m:e>
                        </m: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 г/моль</m:t>
                        </m:r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ru-RU" i="1" dirty="0" smtClean="0"/>
              </a:p>
              <a:p>
                <a:endParaRPr lang="ru-RU" i="1" dirty="0" smtClean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𝜈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 , моль 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ru-RU" i="1">
                            <a:latin typeface="Cambria Math" panose="02040503050406030204" pitchFamily="18" charset="0"/>
                          </a:rPr>
                          <m:t>−объем, литр</m:t>
                        </m:r>
                      </m:num>
                      <m:den>
                        <m:eqArr>
                          <m:eqArrPr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Молярный объем,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л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</m:den>
                            </m:f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 постоянная величина (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=22,4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л</m:t>
                                </m:r>
                              </m:num>
                              <m:den>
                                <m:r>
                                  <a:rPr lang="ru-RU" i="1">
                                    <a:latin typeface="Cambria Math" panose="02040503050406030204" pitchFamily="18" charset="0"/>
                                  </a:rPr>
                                  <m:t>моль</m:t>
                                </m:r>
                              </m:den>
                            </m:f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e/>
                        </m:eqArr>
                      </m:den>
                    </m:f>
                  </m:oMath>
                </a14:m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𝜈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 , моль 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−количество частиц (атомов, молекул, ионов)</m:t>
                        </m:r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−Постоянная Авагадро (</m:t>
                        </m:r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</a:rPr>
                          <m:t>=6,022∗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23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моль</m:t>
                            </m:r>
                          </m:e>
                          <m:sup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ru-RU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ru-RU" dirty="0" smtClean="0"/>
              </a:p>
              <a:p>
                <a:endParaRPr lang="ru-RU" dirty="0"/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вещества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раствора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∗100% ,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вещества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смеси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∗100%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589" y="1410076"/>
                <a:ext cx="11817531" cy="5312941"/>
              </a:xfrm>
              <a:blipFill>
                <a:blip r:embed="rId3"/>
                <a:stretch>
                  <a:fillRect l="-1031" t="-19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3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Важные моменты для правильного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Выписываем все, что нам дано в условии задачи, значение массовой доли делим на 100, дабы избавиться от процентов 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ОБЯЗАТЕЛЬНО записываем химическое уравнение 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Ставим себе вопрос «Что от меня хотят увидеть в ответе?» Даем однозначный ответ.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Составляем </a:t>
            </a:r>
            <a:r>
              <a:rPr lang="ru-RU" dirty="0"/>
              <a:t>алгоритм перехода для того, чтобы дать ответ на поставленный вопрос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ачинаем </a:t>
            </a:r>
            <a:r>
              <a:rPr lang="ru-RU" dirty="0"/>
              <a:t>производить математические расчеты с использованием необходимых </a:t>
            </a:r>
            <a:r>
              <a:rPr lang="ru-RU" dirty="0" smtClean="0"/>
              <a:t>формул.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Округляем вычисления всегда до двух знаков после запятой(два значащих числа после запятой).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2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решения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 раствору силиката калия массой </a:t>
            </a:r>
            <a:r>
              <a:rPr lang="ru-RU" dirty="0">
                <a:solidFill>
                  <a:srgbClr val="FF0000"/>
                </a:solidFill>
              </a:rPr>
              <a:t>20,53 г</a:t>
            </a:r>
            <a:r>
              <a:rPr lang="ru-RU" dirty="0"/>
              <a:t> и массовой долей </a:t>
            </a:r>
            <a:r>
              <a:rPr lang="ru-RU" dirty="0">
                <a:solidFill>
                  <a:srgbClr val="FF0000"/>
                </a:solidFill>
              </a:rPr>
              <a:t>15%</a:t>
            </a:r>
            <a:r>
              <a:rPr lang="ru-RU" dirty="0"/>
              <a:t> прилили избыток раствора нитрата кальция. Вычислите массу образовавшегося осадка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/>
              <a:t>Составим дано:</a:t>
            </a:r>
          </a:p>
          <a:p>
            <a:pPr marL="0" indent="0">
              <a:buNone/>
            </a:pPr>
            <a:r>
              <a:rPr lang="en-US" i="1" dirty="0" smtClean="0"/>
              <a:t>             </a:t>
            </a:r>
            <a:r>
              <a:rPr lang="ru-RU" i="1" dirty="0" smtClean="0"/>
              <a:t>Дано</a:t>
            </a:r>
            <a:endParaRPr lang="ru-RU" dirty="0" smtClean="0"/>
          </a:p>
          <a:p>
            <a:r>
              <a:rPr lang="en-US" dirty="0"/>
              <a:t>m</a:t>
            </a:r>
            <a:r>
              <a:rPr lang="ru-RU" baseline="-25000" dirty="0"/>
              <a:t>раствора </a:t>
            </a:r>
            <a:r>
              <a:rPr lang="ru-RU" dirty="0"/>
              <a:t>(</a:t>
            </a:r>
            <a:r>
              <a:rPr lang="en-US" dirty="0"/>
              <a:t>K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3</a:t>
            </a:r>
            <a:r>
              <a:rPr lang="ru-RU" dirty="0"/>
              <a:t>)=</a:t>
            </a:r>
            <a:r>
              <a:rPr lang="ru-RU" dirty="0" smtClean="0"/>
              <a:t>20,53г</a:t>
            </a:r>
            <a:endParaRPr lang="ru-RU" dirty="0"/>
          </a:p>
          <a:p>
            <a:r>
              <a:rPr lang="ru-RU" dirty="0"/>
              <a:t>ω (</a:t>
            </a:r>
            <a:r>
              <a:rPr lang="en-US" dirty="0"/>
              <a:t>K</a:t>
            </a:r>
            <a:r>
              <a:rPr lang="ru-RU" baseline="-25000" dirty="0"/>
              <a:t>2</a:t>
            </a:r>
            <a:r>
              <a:rPr lang="en-US" dirty="0" err="1"/>
              <a:t>SiO</a:t>
            </a:r>
            <a:r>
              <a:rPr lang="ru-RU" baseline="-25000" dirty="0"/>
              <a:t>3</a:t>
            </a:r>
            <a:r>
              <a:rPr lang="ru-RU" dirty="0"/>
              <a:t>)=</a:t>
            </a:r>
            <a:r>
              <a:rPr lang="en-US" dirty="0"/>
              <a:t>15% = 0,15 </a:t>
            </a:r>
            <a:r>
              <a:rPr lang="ru-RU" dirty="0" smtClean="0"/>
              <a:t>           </a:t>
            </a:r>
            <a:endParaRPr lang="ru-RU" dirty="0"/>
          </a:p>
          <a:p>
            <a:r>
              <a:rPr lang="en-US" dirty="0"/>
              <a:t>m</a:t>
            </a:r>
            <a:r>
              <a:rPr lang="ru-RU" baseline="-25000" dirty="0"/>
              <a:t>осадка </a:t>
            </a:r>
            <a:r>
              <a:rPr lang="ru-RU" dirty="0"/>
              <a:t>- ?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9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9" y="365126"/>
            <a:ext cx="420189" cy="4708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0187" y="365126"/>
            <a:ext cx="10515600" cy="5992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Решение</a:t>
            </a:r>
          </a:p>
          <a:p>
            <a:pPr marL="0" indent="0">
              <a:buNone/>
            </a:pPr>
            <a:r>
              <a:rPr lang="ru-RU" dirty="0" smtClean="0"/>
              <a:t>Первым делом составим уравнение реакции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K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 </a:t>
            </a:r>
            <a:r>
              <a:rPr lang="en-US" dirty="0"/>
              <a:t>+ Ca(NO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2KNO</a:t>
            </a:r>
            <a:r>
              <a:rPr lang="en-US" baseline="-25000" dirty="0"/>
              <a:t>3</a:t>
            </a:r>
            <a:r>
              <a:rPr lang="en-US" dirty="0"/>
              <a:t> + CaSiO</a:t>
            </a:r>
            <a:r>
              <a:rPr lang="en-US" baseline="-25000" dirty="0"/>
              <a:t>3</a:t>
            </a:r>
            <a:r>
              <a:rPr lang="en-US" dirty="0"/>
              <a:t>↓</a:t>
            </a:r>
            <a:endParaRPr lang="ru-RU" dirty="0"/>
          </a:p>
          <a:p>
            <a:r>
              <a:rPr lang="ru-RU" dirty="0" smtClean="0"/>
              <a:t>Используя таблицу растворимости находим, что осадком будет являться силикат кальция указываем для себя стрелкой. </a:t>
            </a:r>
          </a:p>
          <a:p>
            <a:r>
              <a:rPr lang="ru-RU" dirty="0" smtClean="0"/>
              <a:t>Задаем себе вопрос «Что от нас хотят увидеть в конце решения задачи?» Ответ прост, необходимо рассчитать массу осадка </a:t>
            </a:r>
          </a:p>
          <a:p>
            <a:r>
              <a:rPr lang="ru-RU" dirty="0" smtClean="0"/>
              <a:t>Составим небольшой алгоритм, которого мы будем придерживаться 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US" dirty="0"/>
              <a:t>m(CaSiO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ν (CaSiO</a:t>
            </a:r>
            <a:r>
              <a:rPr 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ν (K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m</a:t>
            </a:r>
            <a:r>
              <a:rPr lang="ru-RU" baseline="-25000" dirty="0"/>
              <a:t>вещества </a:t>
            </a:r>
            <a:r>
              <a:rPr lang="en-US" dirty="0"/>
              <a:t>(K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Wingdings" panose="05000000000000000000" pitchFamily="2" charset="2"/>
              </a:rPr>
              <a:t></a:t>
            </a:r>
            <a:r>
              <a:rPr lang="en-US" dirty="0"/>
              <a:t> m</a:t>
            </a:r>
            <a:r>
              <a:rPr lang="ru-RU" baseline="-25000" dirty="0"/>
              <a:t>раствора </a:t>
            </a:r>
            <a:r>
              <a:rPr lang="en-US" dirty="0"/>
              <a:t>(K</a:t>
            </a:r>
            <a:r>
              <a:rPr lang="en-US" baseline="-25000" dirty="0"/>
              <a:t>2</a:t>
            </a:r>
            <a:r>
              <a:rPr lang="en-US" dirty="0"/>
              <a:t>SiO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60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07930" y="365125"/>
            <a:ext cx="145869" cy="1325563"/>
          </a:xfrm>
        </p:spPr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78674" y="365125"/>
                <a:ext cx="11075126" cy="58118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Начнем производить расчеты используя формулы указанные выше </a:t>
                </a:r>
              </a:p>
              <a:p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вещества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</a:rPr>
                              <m:t>раствора</m:t>
                            </m:r>
                          </m:sub>
                        </m:sSub>
                      </m:den>
                    </m:f>
                    <m:r>
                      <a:rPr lang="ru-RU" i="1"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вещества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𝜔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∗ </m:t>
                    </m:r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ru-RU" i="1">
                            <a:latin typeface="Cambria Math" panose="02040503050406030204" pitchFamily="18" charset="0"/>
                          </a:rPr>
                          <m:t>раствора</m:t>
                        </m:r>
                      </m:sub>
                    </m:sSub>
                    <m:r>
                      <a:rPr lang="ru-RU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ru-RU" dirty="0"/>
              </a:p>
              <a:p>
                <a:r>
                  <a:rPr lang="en-US" dirty="0"/>
                  <a:t>m</a:t>
                </a:r>
                <a:r>
                  <a:rPr lang="ru-RU" baseline="-25000" dirty="0"/>
                  <a:t>вещества </a:t>
                </a:r>
                <a:r>
                  <a:rPr lang="ru-RU" dirty="0"/>
                  <a:t>(</a:t>
                </a:r>
                <a:r>
                  <a:rPr lang="en-US" dirty="0"/>
                  <a:t>K</a:t>
                </a:r>
                <a:r>
                  <a:rPr lang="en-US" baseline="-25000" dirty="0"/>
                  <a:t>2</a:t>
                </a:r>
                <a:r>
                  <a:rPr lang="en-US" dirty="0"/>
                  <a:t>SiO</a:t>
                </a:r>
                <a:r>
                  <a:rPr lang="en-US" baseline="-25000" dirty="0"/>
                  <a:t>3</a:t>
                </a:r>
                <a:r>
                  <a:rPr lang="ru-RU" dirty="0"/>
                  <a:t>) = 20,53*0,15=3,08 г </a:t>
                </a:r>
              </a:p>
              <a:p>
                <a:r>
                  <a:rPr lang="ru-RU" dirty="0"/>
                  <a:t>ν</a:t>
                </a:r>
                <a:r>
                  <a:rPr lang="en-US" dirty="0"/>
                  <a:t> (K</a:t>
                </a:r>
                <a:r>
                  <a:rPr lang="en-US" baseline="-25000" dirty="0"/>
                  <a:t>2</a:t>
                </a:r>
                <a:r>
                  <a:rPr lang="en-US" dirty="0"/>
                  <a:t>SiO</a:t>
                </a:r>
                <a:r>
                  <a:rPr lang="en-US" baseline="-25000" dirty="0"/>
                  <a:t>3</a:t>
                </a:r>
                <a:r>
                  <a:rPr lang="en-US" dirty="0"/>
                  <a:t>)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ru-RU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3,08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(39+39+28+16+16+16)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=0,02 </m:t>
                    </m:r>
                    <m:r>
                      <a:rPr lang="ru-RU" i="1">
                        <a:latin typeface="Cambria Math" panose="02040503050406030204" pitchFamily="18" charset="0"/>
                      </a:rPr>
                      <m:t>моль</m:t>
                    </m:r>
                  </m:oMath>
                </a14:m>
                <a:r>
                  <a:rPr lang="en-US" dirty="0"/>
                  <a:t> </a:t>
                </a:r>
                <a:endParaRPr lang="ru-RU" dirty="0"/>
              </a:p>
              <a:p>
                <a:r>
                  <a:rPr lang="ru-RU" dirty="0" smtClean="0"/>
                  <a:t>По уравнению реакции</a:t>
                </a:r>
              </a:p>
              <a:p>
                <a:pPr marL="0" indent="0">
                  <a:buNone/>
                </a:pPr>
                <a:r>
                  <a:rPr lang="ru-RU" dirty="0"/>
                  <a:t> </a:t>
                </a:r>
                <a:r>
                  <a:rPr lang="ru-RU" dirty="0" smtClean="0"/>
                  <a:t>  ν</a:t>
                </a:r>
                <a:r>
                  <a:rPr lang="en-US" dirty="0" smtClean="0"/>
                  <a:t> </a:t>
                </a:r>
                <a:r>
                  <a:rPr lang="en-US" dirty="0"/>
                  <a:t>(K</a:t>
                </a:r>
                <a:r>
                  <a:rPr lang="en-US" baseline="-25000" dirty="0"/>
                  <a:t>2</a:t>
                </a:r>
                <a:r>
                  <a:rPr lang="en-US" dirty="0"/>
                  <a:t>SiO</a:t>
                </a:r>
                <a:r>
                  <a:rPr lang="en-US" baseline="-25000" dirty="0"/>
                  <a:t>3</a:t>
                </a:r>
                <a:r>
                  <a:rPr lang="en-US" dirty="0"/>
                  <a:t>) = ν (CaSiO</a:t>
                </a:r>
                <a:r>
                  <a:rPr lang="en-US" baseline="-25000" dirty="0"/>
                  <a:t>3</a:t>
                </a:r>
                <a:r>
                  <a:rPr lang="en-US" dirty="0"/>
                  <a:t>) = 0,02 </a:t>
                </a:r>
                <a:r>
                  <a:rPr lang="ru-RU" dirty="0"/>
                  <a:t>моль</a:t>
                </a:r>
                <a:r>
                  <a:rPr lang="en-US" dirty="0"/>
                  <a:t> </a:t>
                </a:r>
                <a:endParaRPr lang="ru-RU" dirty="0"/>
              </a:p>
              <a:p>
                <a:r>
                  <a:rPr lang="en-US" dirty="0"/>
                  <a:t>m(CaSiO</a:t>
                </a:r>
                <a:r>
                  <a:rPr lang="en-US" baseline="-25000" dirty="0"/>
                  <a:t>3</a:t>
                </a:r>
                <a:r>
                  <a:rPr lang="en-US" dirty="0"/>
                  <a:t>) = ν </a:t>
                </a:r>
                <a:r>
                  <a:rPr lang="ru-RU" dirty="0"/>
                  <a:t>*M = </a:t>
                </a:r>
                <a:r>
                  <a:rPr lang="en-US" dirty="0"/>
                  <a:t>0,02*(40+28+16+16+16)=2,32 </a:t>
                </a:r>
                <a:r>
                  <a:rPr lang="ru-RU" dirty="0"/>
                  <a:t>г</a:t>
                </a:r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:r>
                  <a:rPr lang="en-US" dirty="0"/>
                  <a:t>m(CaSiO</a:t>
                </a:r>
                <a:r>
                  <a:rPr lang="en-US" baseline="-25000" dirty="0"/>
                  <a:t>3</a:t>
                </a:r>
                <a:r>
                  <a:rPr lang="en-US" dirty="0" smtClean="0"/>
                  <a:t>)</a:t>
                </a:r>
                <a:r>
                  <a:rPr lang="ru-RU" dirty="0" smtClean="0"/>
                  <a:t>=2,32 г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8674" y="365125"/>
                <a:ext cx="11075126" cy="5811838"/>
              </a:xfrm>
              <a:blipFill>
                <a:blip r:embed="rId2"/>
                <a:stretch>
                  <a:fillRect l="-1156" t="-1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788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157" y="409435"/>
            <a:ext cx="10515600" cy="1325563"/>
          </a:xfrm>
        </p:spPr>
        <p:txBody>
          <a:bodyPr/>
          <a:lstStyle/>
          <a:p>
            <a:r>
              <a:rPr lang="ru-RU" dirty="0" smtClean="0"/>
              <a:t>Задание №23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экспериментальных задач. Качественные реакции на ионы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157" y="1734998"/>
            <a:ext cx="10999643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моменты необходимые для выполнения задания:</a:t>
            </a:r>
          </a:p>
          <a:p>
            <a:pPr marL="514350" indent="-514350">
              <a:buAutoNum type="arabicParenR"/>
            </a:pPr>
            <a:r>
              <a:rPr lang="ru-RU" dirty="0" smtClean="0"/>
              <a:t>Необходимо определить какое вещество (простое или сложное) </a:t>
            </a:r>
          </a:p>
          <a:p>
            <a:pPr marL="514350" indent="-514350">
              <a:buAutoNum type="arabicParenR"/>
            </a:pPr>
            <a:r>
              <a:rPr lang="ru-RU" dirty="0" smtClean="0"/>
              <a:t>Если вещество простое, то смотрим на характер его соединений</a:t>
            </a:r>
          </a:p>
          <a:p>
            <a:pPr marL="514350" indent="-514350">
              <a:buAutoNum type="arabicParenR"/>
            </a:pPr>
            <a:r>
              <a:rPr lang="ru-RU" dirty="0" smtClean="0"/>
              <a:t>Если вещество сложное, пытаемся подобрать под каждый ион (если они есть) подходящее уравнение </a:t>
            </a:r>
          </a:p>
          <a:p>
            <a:pPr marL="514350" indent="-514350">
              <a:buAutoNum type="arabicParenR"/>
            </a:pPr>
            <a:r>
              <a:rPr lang="ru-RU" dirty="0" smtClean="0"/>
              <a:t>Знать качественные реакции на ионы </a:t>
            </a:r>
          </a:p>
          <a:p>
            <a:pPr marL="514350" indent="-514350">
              <a:buAutoNum type="arabicParenR"/>
            </a:pPr>
            <a:r>
              <a:rPr lang="ru-RU" dirty="0" smtClean="0"/>
              <a:t>Важно! Для выполнения задания 23 нужно написать 2 уравнения реакций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ru-RU" dirty="0" smtClean="0"/>
              <a:t>Указать признак каждой реакции (аналитический сигнал берем из задания №24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5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1112"/>
            <a:ext cx="10515600" cy="5251608"/>
          </a:xfrm>
        </p:spPr>
        <p:txBody>
          <a:bodyPr/>
          <a:lstStyle/>
          <a:p>
            <a:r>
              <a:rPr lang="ru-RU" dirty="0"/>
              <a:t>Используя только реактивы из приведённого перечня, запишите молекулярные уравнения двух реакций, которые характеризуют химические свойства </a:t>
            </a:r>
            <a:r>
              <a:rPr lang="ru-RU" dirty="0">
                <a:solidFill>
                  <a:srgbClr val="FF0000"/>
                </a:solidFill>
              </a:rPr>
              <a:t>хлорида алюминия</a:t>
            </a:r>
            <a:r>
              <a:rPr lang="ru-RU" dirty="0"/>
              <a:t>, и укажите признаки их протекания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Дан раствор хлорида алюминия, а также набор следующих реактивов: водные растворы нитрата бария, </a:t>
            </a:r>
            <a:r>
              <a:rPr lang="ru-RU" dirty="0">
                <a:solidFill>
                  <a:schemeClr val="accent4"/>
                </a:solidFill>
              </a:rPr>
              <a:t>гидроксида натрия</a:t>
            </a:r>
            <a:r>
              <a:rPr lang="ru-RU" dirty="0"/>
              <a:t>, </a:t>
            </a:r>
            <a:r>
              <a:rPr lang="ru-RU" dirty="0">
                <a:solidFill>
                  <a:schemeClr val="accent4"/>
                </a:solidFill>
              </a:rPr>
              <a:t>нитрата серебра</a:t>
            </a:r>
            <a:r>
              <a:rPr lang="ru-RU" dirty="0"/>
              <a:t>, сульфата магния и металлический цинк.</a:t>
            </a:r>
          </a:p>
          <a:p>
            <a:pPr marL="514350" indent="-514350">
              <a:buAutoNum type="arabicParenR"/>
            </a:pPr>
            <a:r>
              <a:rPr lang="ru-RU" dirty="0" smtClean="0"/>
              <a:t>Пишем формулу необходимого соединения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AlCl</a:t>
            </a:r>
            <a:r>
              <a:rPr lang="en-US" baseline="-25000" dirty="0" smtClean="0"/>
              <a:t>3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Сложное вещество состоящее из двух ионов </a:t>
            </a:r>
            <a:r>
              <a:rPr lang="en-US" dirty="0"/>
              <a:t>Al</a:t>
            </a:r>
            <a:r>
              <a:rPr lang="en-US" baseline="30000" dirty="0"/>
              <a:t>+3 </a:t>
            </a:r>
            <a:r>
              <a:rPr lang="ru-RU" dirty="0" smtClean="0"/>
              <a:t>и </a:t>
            </a:r>
            <a:r>
              <a:rPr lang="en-US" dirty="0" smtClean="0"/>
              <a:t>Cl</a:t>
            </a:r>
            <a:r>
              <a:rPr lang="en-US" baseline="30000" dirty="0" smtClean="0"/>
              <a:t>- </a:t>
            </a:r>
          </a:p>
          <a:p>
            <a:pPr marL="0" indent="0">
              <a:buNone/>
            </a:pPr>
            <a:r>
              <a:rPr lang="en-US" baseline="30000" dirty="0" smtClean="0"/>
              <a:t>2)</a:t>
            </a:r>
            <a:r>
              <a:rPr lang="en-US" dirty="0" smtClean="0"/>
              <a:t> </a:t>
            </a:r>
            <a:r>
              <a:rPr lang="ru-RU" dirty="0" smtClean="0"/>
              <a:t>Попробуем подобрать из реактивов такие реакции, которые охарактеризуют оба иона, нам подходит 2 реактива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53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9" y="365125"/>
            <a:ext cx="45719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178" y="365124"/>
            <a:ext cx="10515600" cy="60966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Запишем 2 уравнения реакции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Для иона алюминия возможно протекания двух реакций с одним реактивом в зависимости от соотношения</a:t>
            </a:r>
          </a:p>
          <a:p>
            <a:r>
              <a:rPr lang="en-US" dirty="0"/>
              <a:t>AlCl</a:t>
            </a:r>
            <a:r>
              <a:rPr lang="en-US" baseline="-25000" dirty="0"/>
              <a:t>3 </a:t>
            </a:r>
            <a:r>
              <a:rPr lang="en-US" dirty="0"/>
              <a:t>+ </a:t>
            </a:r>
            <a:r>
              <a:rPr lang="en-US" dirty="0" err="1"/>
              <a:t>NaOH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Al(OH)</a:t>
            </a:r>
            <a:r>
              <a:rPr lang="en-US" baseline="-25000" dirty="0"/>
              <a:t>3 </a:t>
            </a:r>
            <a:r>
              <a:rPr lang="en-US" dirty="0"/>
              <a:t>↓ + </a:t>
            </a:r>
            <a:r>
              <a:rPr lang="en-US" dirty="0" err="1"/>
              <a:t>NaCl</a:t>
            </a:r>
            <a:r>
              <a:rPr lang="en-US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Гидроксид осадок белого цвета (аморфный)</a:t>
            </a:r>
            <a:endParaRPr lang="ru-RU" dirty="0"/>
          </a:p>
          <a:p>
            <a:r>
              <a:rPr lang="en-US" dirty="0"/>
              <a:t>AlCl</a:t>
            </a:r>
            <a:r>
              <a:rPr lang="en-US" baseline="-25000" dirty="0"/>
              <a:t>3 </a:t>
            </a:r>
            <a:r>
              <a:rPr lang="en-US" dirty="0"/>
              <a:t>+ 4NaOH </a:t>
            </a:r>
            <a:r>
              <a:rPr lang="en-US" baseline="-25000" dirty="0"/>
              <a:t>(</a:t>
            </a:r>
            <a:r>
              <a:rPr lang="ru-RU" baseline="-25000" dirty="0"/>
              <a:t>избыток</a:t>
            </a:r>
            <a:r>
              <a:rPr lang="en-US" baseline="-25000" dirty="0"/>
              <a:t>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Na[Al(OH)</a:t>
            </a:r>
            <a:r>
              <a:rPr lang="en-US" baseline="-25000" dirty="0"/>
              <a:t>4</a:t>
            </a:r>
            <a:r>
              <a:rPr lang="en-US" dirty="0"/>
              <a:t>] + 3NaCl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Для иона хлора качественная реакция с нитратом серебра </a:t>
            </a:r>
          </a:p>
          <a:p>
            <a:r>
              <a:rPr lang="en-US" dirty="0"/>
              <a:t>AlCl</a:t>
            </a:r>
            <a:r>
              <a:rPr lang="en-US" baseline="-25000" dirty="0"/>
              <a:t>3</a:t>
            </a:r>
            <a:r>
              <a:rPr lang="en-US" dirty="0"/>
              <a:t> + 3AgNO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3AgCl ↓ + </a:t>
            </a:r>
            <a:r>
              <a:rPr lang="en-US" dirty="0" smtClean="0"/>
              <a:t>Al(NO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ru-RU" baseline="-25000" dirty="0"/>
              <a:t>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 smtClean="0"/>
              <a:t>Хлорид серебра белый творожистый осадок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9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678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287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чего состоит КИМ ОГЭ по Химии?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блока заданий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Тестовая часть (19 заданий)                                        (Часть №1)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развернутым ответом (5 заданий)             (Часть №2)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7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№2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Используя только реактивы из приведённого перечня, запишите молекулярные уравнения двух реакций, которые характеризуют химические свойства </a:t>
            </a:r>
            <a:r>
              <a:rPr lang="ru-RU" dirty="0">
                <a:solidFill>
                  <a:srgbClr val="FF0000"/>
                </a:solidFill>
              </a:rPr>
              <a:t>металлического цинка</a:t>
            </a:r>
            <a:r>
              <a:rPr lang="ru-RU" dirty="0"/>
              <a:t>, и укажите признаки их протекания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Дан металлический цинк, а также набор следующих реактивов: водные растворы аммиака, </a:t>
            </a:r>
            <a:r>
              <a:rPr lang="ru-RU" dirty="0">
                <a:solidFill>
                  <a:schemeClr val="accent4"/>
                </a:solidFill>
              </a:rPr>
              <a:t>гидроксида натрия</a:t>
            </a:r>
            <a:r>
              <a:rPr lang="ru-RU" dirty="0"/>
              <a:t>, сульфата магния, </a:t>
            </a:r>
            <a:r>
              <a:rPr lang="ru-RU" dirty="0">
                <a:solidFill>
                  <a:schemeClr val="accent4"/>
                </a:solidFill>
              </a:rPr>
              <a:t>соляной кислоты </a:t>
            </a:r>
            <a:r>
              <a:rPr lang="ru-RU" dirty="0"/>
              <a:t>и нитрата калия.</a:t>
            </a:r>
          </a:p>
          <a:p>
            <a:pPr marL="0" indent="0">
              <a:buNone/>
            </a:pPr>
            <a:r>
              <a:rPr lang="ru-RU" dirty="0" smtClean="0"/>
              <a:t>1) Пишем формулу определяемого вещества</a:t>
            </a:r>
          </a:p>
          <a:p>
            <a:pPr marL="0" indent="0">
              <a:buNone/>
            </a:pPr>
            <a:r>
              <a:rPr lang="en-US" dirty="0" smtClean="0"/>
              <a:t>Zn </a:t>
            </a:r>
          </a:p>
          <a:p>
            <a:pPr marL="0" indent="0">
              <a:buNone/>
            </a:pPr>
            <a:r>
              <a:rPr lang="ru-RU" dirty="0" smtClean="0"/>
              <a:t>Простое вещество, металл, соединения цинка амфотерны</a:t>
            </a:r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68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25348" y="365125"/>
            <a:ext cx="128451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301625"/>
            <a:ext cx="10515600" cy="57508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Металлы левее водорода в ряду активности металлов реагируют с кислотами вступая в реакцию замещения </a:t>
            </a:r>
            <a:endParaRPr lang="en-US" dirty="0" smtClean="0"/>
          </a:p>
          <a:p>
            <a:r>
              <a:rPr lang="en-US" dirty="0"/>
              <a:t>Zn + 2HCl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ZnCl</a:t>
            </a:r>
            <a:r>
              <a:rPr lang="en-US" baseline="-25000" dirty="0"/>
              <a:t>2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 smtClean="0"/>
              <a:t>↑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Выделение водорода видно зрительно (мелкие пузырьки на поверхности металла), либо можно доказать с помощью спички. При внесении в пробирку с водородом будет характерный «Лающий» звук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Соединения цинка амфотерны, поэтому при обработке металлического цинка водным раствором щелочи образуются растворимые комплексы </a:t>
            </a:r>
          </a:p>
          <a:p>
            <a:pPr marL="0" indent="0">
              <a:buNone/>
            </a:pPr>
            <a:r>
              <a:rPr lang="en-US" dirty="0"/>
              <a:t>Zn + 2H2O + 2NaOH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Na</a:t>
            </a:r>
            <a:r>
              <a:rPr lang="en-US" baseline="-25000" dirty="0"/>
              <a:t>2</a:t>
            </a:r>
            <a:r>
              <a:rPr lang="en-US" dirty="0"/>
              <a:t>[Zn(OH)</a:t>
            </a:r>
            <a:r>
              <a:rPr lang="en-US" baseline="-25000" dirty="0"/>
              <a:t>4</a:t>
            </a:r>
            <a:r>
              <a:rPr lang="en-US" dirty="0"/>
              <a:t>] + H</a:t>
            </a:r>
            <a:r>
              <a:rPr lang="en-US" baseline="-25000" dirty="0"/>
              <a:t>2</a:t>
            </a:r>
            <a:r>
              <a:rPr lang="en-US" dirty="0"/>
              <a:t>↑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45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440" y="7050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 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безопасности работы в школьной лаборатории. Лабораторная посуда и оборудование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440" y="20306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моменты необходимые для выполнения задания:</a:t>
            </a:r>
          </a:p>
          <a:p>
            <a:r>
              <a:rPr lang="ru-RU" dirty="0" smtClean="0"/>
              <a:t>Проделывать только те реакции, которые вы получили в задании №23 </a:t>
            </a:r>
          </a:p>
          <a:p>
            <a:r>
              <a:rPr lang="ru-RU" dirty="0" smtClean="0"/>
              <a:t>Максимально аккуратно с соблюдением всех требований безопасности по работе в школьной лаборатории</a:t>
            </a:r>
          </a:p>
          <a:p>
            <a:r>
              <a:rPr lang="ru-RU" dirty="0" smtClean="0"/>
              <a:t>Записать аналитические сигналы (видимые признаки реакции) для задания №23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90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737" y="4094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№21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различных классов неорганических веществ. Реакции ионного обмена и условия их осуществления.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моменты необходимые для выполнения задания:</a:t>
            </a:r>
          </a:p>
          <a:p>
            <a:pPr marL="514350" indent="-514350">
              <a:buAutoNum type="arabicPeriod"/>
            </a:pPr>
            <a:r>
              <a:rPr lang="ru-RU" dirty="0" smtClean="0"/>
              <a:t>Знать условия протекания реакций обмена (Образование/растворение осадка, выделение газа, образование воды)</a:t>
            </a:r>
            <a:r>
              <a:rPr lang="en-US" dirty="0" smtClean="0"/>
              <a:t>, </a:t>
            </a:r>
            <a:r>
              <a:rPr lang="ru-RU" dirty="0" smtClean="0"/>
              <a:t>а также ТЭД и виды электролитов.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Знать типы химических реакций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Необходимые темы для успешного выполнения задания: Галогены, </a:t>
            </a:r>
            <a:r>
              <a:rPr lang="ru-RU" dirty="0" err="1" smtClean="0"/>
              <a:t>Халькогены</a:t>
            </a:r>
            <a:r>
              <a:rPr lang="ru-RU" dirty="0" smtClean="0"/>
              <a:t>, </a:t>
            </a:r>
            <a:r>
              <a:rPr lang="ru-RU" dirty="0" err="1" smtClean="0"/>
              <a:t>Пниктогены</a:t>
            </a:r>
            <a:r>
              <a:rPr lang="ru-RU" dirty="0" smtClean="0"/>
              <a:t>, Подгруппа Углерода (Химические свойства, способы получения)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Каждая стрелка – это уравнение реакции, которое необходимо записать 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5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Реакции ионного обмена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Необходимо уметь писать 3 формы уравнений: Молекулярное, полное ионное, сокращенное ионное </a:t>
            </a:r>
            <a:endParaRPr lang="en-US" dirty="0" smtClean="0"/>
          </a:p>
          <a:p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 + Ca(NO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2NaNO</a:t>
            </a:r>
            <a:r>
              <a:rPr lang="en-US" baseline="-25000" dirty="0"/>
              <a:t>3</a:t>
            </a:r>
            <a:r>
              <a:rPr lang="en-US" dirty="0"/>
              <a:t> + CaCO</a:t>
            </a:r>
            <a:r>
              <a:rPr lang="en-US" baseline="-25000" dirty="0"/>
              <a:t>3</a:t>
            </a:r>
            <a:r>
              <a:rPr lang="en-US" dirty="0" smtClean="0"/>
              <a:t>↓ (</a:t>
            </a:r>
            <a:r>
              <a:rPr lang="ru-RU" dirty="0" smtClean="0"/>
              <a:t>Молекулярная форма)</a:t>
            </a:r>
            <a:endParaRPr lang="ru-RU" dirty="0"/>
          </a:p>
          <a:p>
            <a:r>
              <a:rPr lang="en-US" dirty="0"/>
              <a:t>2Na</a:t>
            </a:r>
            <a:r>
              <a:rPr lang="en-US" baseline="30000" dirty="0"/>
              <a:t>+</a:t>
            </a:r>
            <a:r>
              <a:rPr lang="en-US" dirty="0"/>
              <a:t> + CO</a:t>
            </a:r>
            <a:r>
              <a:rPr lang="en-US" baseline="-25000" dirty="0"/>
              <a:t>3</a:t>
            </a:r>
            <a:r>
              <a:rPr lang="en-US" baseline="30000" dirty="0"/>
              <a:t>2- </a:t>
            </a:r>
            <a:r>
              <a:rPr lang="en-US" dirty="0"/>
              <a:t>+ Ca</a:t>
            </a:r>
            <a:r>
              <a:rPr lang="en-US" baseline="30000" dirty="0"/>
              <a:t>2+ </a:t>
            </a:r>
            <a:r>
              <a:rPr lang="en-US" dirty="0"/>
              <a:t>+ 2NO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2Na</a:t>
            </a:r>
            <a:r>
              <a:rPr lang="en-US" baseline="30000" dirty="0"/>
              <a:t>+</a:t>
            </a:r>
            <a:r>
              <a:rPr lang="en-US" dirty="0"/>
              <a:t> + 2NO</a:t>
            </a:r>
            <a:r>
              <a:rPr lang="en-US" baseline="-25000" dirty="0"/>
              <a:t>3</a:t>
            </a:r>
            <a:r>
              <a:rPr lang="en-US" baseline="30000" dirty="0"/>
              <a:t>-</a:t>
            </a:r>
            <a:r>
              <a:rPr lang="en-US" dirty="0"/>
              <a:t> + CaCO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smtClean="0"/>
              <a:t>↓</a:t>
            </a:r>
            <a:r>
              <a:rPr lang="ru-RU" dirty="0" smtClean="0"/>
              <a:t>(Полное ионное) </a:t>
            </a:r>
            <a:endParaRPr lang="ru-RU" dirty="0"/>
          </a:p>
          <a:p>
            <a:r>
              <a:rPr lang="en-US" dirty="0"/>
              <a:t>Ca</a:t>
            </a:r>
            <a:r>
              <a:rPr lang="en-US" baseline="30000" dirty="0"/>
              <a:t>2+ </a:t>
            </a:r>
            <a:r>
              <a:rPr lang="en-US" dirty="0"/>
              <a:t>+ CO</a:t>
            </a:r>
            <a:r>
              <a:rPr lang="en-US" baseline="-25000" dirty="0"/>
              <a:t>3</a:t>
            </a:r>
            <a:r>
              <a:rPr lang="en-US" baseline="30000" dirty="0"/>
              <a:t>2-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CaCO</a:t>
            </a:r>
            <a:r>
              <a:rPr lang="en-US" baseline="-25000" dirty="0"/>
              <a:t>3</a:t>
            </a:r>
            <a:r>
              <a:rPr lang="en-US" dirty="0" smtClean="0"/>
              <a:t>↓</a:t>
            </a:r>
            <a:r>
              <a:rPr lang="ru-RU" dirty="0" smtClean="0"/>
              <a:t> (Сокращенное ионное)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9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611" y="84513"/>
            <a:ext cx="10515600" cy="1325563"/>
          </a:xfrm>
        </p:spPr>
        <p:txBody>
          <a:bodyPr/>
          <a:lstStyle/>
          <a:p>
            <a:r>
              <a:rPr lang="ru-RU" dirty="0" smtClean="0"/>
              <a:t>Типы химических реакций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5611" y="1166949"/>
            <a:ext cx="11088189" cy="53383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Реакция </a:t>
            </a:r>
            <a:r>
              <a:rPr lang="ru-RU" dirty="0" smtClean="0"/>
              <a:t>соединения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en-US" dirty="0">
                <a:solidFill>
                  <a:srgbClr val="FF0000"/>
                </a:solidFill>
              </a:rPr>
              <a:t>B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AB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/>
              <a:t>+ SO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endParaRPr lang="ru-RU" dirty="0"/>
          </a:p>
          <a:p>
            <a:r>
              <a:rPr lang="ru-RU" dirty="0"/>
              <a:t>Реакция разложения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AB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A + B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2Fe(OH)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+ 3H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endParaRPr lang="ru-RU" dirty="0"/>
          </a:p>
          <a:p>
            <a:r>
              <a:rPr lang="ru-RU" dirty="0"/>
              <a:t>Реакция замещения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en-US" dirty="0">
                <a:solidFill>
                  <a:srgbClr val="FF0000"/>
                </a:solidFill>
              </a:rPr>
              <a:t>BC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AC</a:t>
            </a:r>
            <a:r>
              <a:rPr lang="ru-RU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</a:rPr>
              <a:t>B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smtClean="0"/>
              <a:t>Ni </a:t>
            </a:r>
            <a:r>
              <a:rPr lang="en-US" dirty="0"/>
              <a:t>+ CuCl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NiCl</a:t>
            </a:r>
            <a:r>
              <a:rPr lang="en-US" baseline="-25000" dirty="0"/>
              <a:t>2</a:t>
            </a:r>
            <a:r>
              <a:rPr lang="en-US" dirty="0"/>
              <a:t> + Cu </a:t>
            </a:r>
            <a:r>
              <a:rPr lang="ru-RU" dirty="0" smtClean="0"/>
              <a:t>              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 + I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2HI + S </a:t>
            </a:r>
            <a:endParaRPr lang="ru-RU" dirty="0"/>
          </a:p>
          <a:p>
            <a:r>
              <a:rPr lang="ru-RU" dirty="0" smtClean="0"/>
              <a:t>Реакция </a:t>
            </a:r>
            <a:r>
              <a:rPr lang="ru-RU" dirty="0"/>
              <a:t>обмена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AB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en-US" dirty="0">
                <a:solidFill>
                  <a:srgbClr val="FF0000"/>
                </a:solidFill>
              </a:rPr>
              <a:t>CD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AD</a:t>
            </a:r>
            <a:r>
              <a:rPr lang="ru-RU" dirty="0">
                <a:solidFill>
                  <a:srgbClr val="FF0000"/>
                </a:solidFill>
              </a:rPr>
              <a:t> + </a:t>
            </a:r>
            <a:r>
              <a:rPr lang="en-US" dirty="0">
                <a:solidFill>
                  <a:srgbClr val="FF0000"/>
                </a:solidFill>
              </a:rPr>
              <a:t>BC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en-US" dirty="0" err="1" smtClean="0"/>
              <a:t>NaOH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/>
              <a:t>HCl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08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6046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Дана схема превращений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Напишите молекулярные уравнения реакций, с помощью которых можно осуществить указанные превращения. Для </a:t>
            </a:r>
            <a:r>
              <a:rPr lang="ru-RU" dirty="0">
                <a:solidFill>
                  <a:srgbClr val="FF0000"/>
                </a:solidFill>
              </a:rPr>
              <a:t>второго</a:t>
            </a:r>
            <a:r>
              <a:rPr lang="ru-RU" dirty="0"/>
              <a:t> превращения составьте </a:t>
            </a:r>
            <a:r>
              <a:rPr lang="ru-RU" dirty="0">
                <a:solidFill>
                  <a:srgbClr val="FF0000"/>
                </a:solidFill>
              </a:rPr>
              <a:t>сокращённое ионное </a:t>
            </a:r>
            <a:r>
              <a:rPr lang="ru-RU" dirty="0"/>
              <a:t>уравнение реакции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 стрелки, следовательно 3 уравнения реакции у нас должно быть в решении + для второго уравнения необходимо написать сокращенное ионное уравнение реакции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Cu \to$CuSO$_4$ \to$Cu(OH)$_2$ \reactrarrow0pt1,5 cm\scriptsize HNO_3\scriptsize X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15722"/>
            <a:ext cx="4613366" cy="8761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69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Медь в ряду активности находится правее водорода, следовательно не может вступать в реакцию замещения с разбавленной серной кислотой, используем концентрированную серную кислоту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Cu </a:t>
            </a:r>
            <a:r>
              <a:rPr lang="en-US" dirty="0"/>
              <a:t>+ 2H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r>
              <a:rPr lang="en-US" baseline="-25000" dirty="0"/>
              <a:t>(</a:t>
            </a:r>
            <a:r>
              <a:rPr lang="en-US" baseline="-25000" dirty="0" err="1"/>
              <a:t>конц</a:t>
            </a:r>
            <a:r>
              <a:rPr lang="en-US" baseline="-25000" dirty="0"/>
              <a:t>)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aseline="-25000" dirty="0"/>
              <a:t> </a:t>
            </a:r>
            <a:r>
              <a:rPr lang="en-US" dirty="0"/>
              <a:t>CuSO</a:t>
            </a:r>
            <a:r>
              <a:rPr lang="en-US" baseline="-25000" dirty="0"/>
              <a:t>4</a:t>
            </a:r>
            <a:r>
              <a:rPr lang="en-US" dirty="0"/>
              <a:t> + SO</a:t>
            </a:r>
            <a:r>
              <a:rPr lang="en-US" baseline="-25000" dirty="0"/>
              <a:t>2 </a:t>
            </a:r>
            <a:r>
              <a:rPr lang="en-US" dirty="0"/>
              <a:t>↑ + 2H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</a:t>
            </a:r>
            <a:r>
              <a:rPr lang="ru-RU" dirty="0" smtClean="0"/>
              <a:t>Из полученного сульфата меди необходимо получить гидроксид меди, следовательно добавляем щелочь и сразу пишем 3 формы уравнения </a:t>
            </a:r>
            <a:endParaRPr lang="ru-RU" dirty="0"/>
          </a:p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7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1353799" y="365125"/>
            <a:ext cx="150223" cy="10449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6178" y="301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CuSO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+2NaOH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Cu(OH)</a:t>
            </a:r>
            <a:r>
              <a:rPr lang="en-US" baseline="-25000" dirty="0"/>
              <a:t>2 </a:t>
            </a:r>
            <a:r>
              <a:rPr lang="en-US" dirty="0"/>
              <a:t>↓ + Na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en-US" dirty="0" smtClean="0"/>
              <a:t>Cu</a:t>
            </a:r>
            <a:r>
              <a:rPr lang="en-US" baseline="30000" dirty="0" smtClean="0"/>
              <a:t>2</a:t>
            </a:r>
            <a:r>
              <a:rPr lang="en-US" baseline="30000" dirty="0"/>
              <a:t>+ </a:t>
            </a:r>
            <a:r>
              <a:rPr lang="en-US" dirty="0"/>
              <a:t>+ SO</a:t>
            </a:r>
            <a:r>
              <a:rPr lang="en-US" baseline="-25000" dirty="0"/>
              <a:t>4</a:t>
            </a:r>
            <a:r>
              <a:rPr lang="en-US" baseline="30000" dirty="0"/>
              <a:t>2- </a:t>
            </a:r>
            <a:r>
              <a:rPr lang="en-US" dirty="0"/>
              <a:t>+ 2Na</a:t>
            </a:r>
            <a:r>
              <a:rPr lang="en-US" baseline="30000" dirty="0"/>
              <a:t>+</a:t>
            </a:r>
            <a:r>
              <a:rPr lang="en-US" dirty="0"/>
              <a:t> + 2OH</a:t>
            </a:r>
            <a:r>
              <a:rPr lang="en-US" baseline="30000" dirty="0"/>
              <a:t>-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Cu(OH)</a:t>
            </a:r>
            <a:r>
              <a:rPr lang="en-US" baseline="-25000" dirty="0"/>
              <a:t>2 </a:t>
            </a:r>
            <a:r>
              <a:rPr lang="en-US" dirty="0"/>
              <a:t>↓ + 2Na</a:t>
            </a:r>
            <a:r>
              <a:rPr lang="en-US" baseline="30000" dirty="0"/>
              <a:t>+</a:t>
            </a:r>
            <a:r>
              <a:rPr lang="en-US" dirty="0"/>
              <a:t> + SO</a:t>
            </a:r>
            <a:r>
              <a:rPr lang="en-US" baseline="-25000" dirty="0"/>
              <a:t>4</a:t>
            </a:r>
            <a:r>
              <a:rPr lang="en-US" baseline="30000" dirty="0"/>
              <a:t>2- 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Cu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+ </a:t>
            </a:r>
            <a:r>
              <a:rPr lang="en-US" dirty="0">
                <a:solidFill>
                  <a:srgbClr val="FF0000"/>
                </a:solidFill>
              </a:rPr>
              <a:t>+ 2OH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FF0000"/>
                </a:solidFill>
              </a:rPr>
              <a:t> Cu(OH)</a:t>
            </a:r>
            <a:r>
              <a:rPr lang="en-US" baseline="-25000" dirty="0">
                <a:solidFill>
                  <a:srgbClr val="FF0000"/>
                </a:solidFill>
              </a:rPr>
              <a:t>2 </a:t>
            </a:r>
            <a:r>
              <a:rPr lang="en-US" dirty="0">
                <a:solidFill>
                  <a:srgbClr val="FF0000"/>
                </a:solidFill>
              </a:rPr>
              <a:t>↓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При взаимодействии основания с кислотами происходит образование соли и воды 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en-US" dirty="0" smtClean="0"/>
              <a:t>Cu(OH)</a:t>
            </a:r>
            <a:r>
              <a:rPr lang="en-US" baseline="-25000" dirty="0" smtClean="0"/>
              <a:t>2 </a:t>
            </a:r>
            <a:r>
              <a:rPr lang="en-US" dirty="0"/>
              <a:t>+ 2HNO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Cu(NO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+ 2H</a:t>
            </a:r>
            <a:r>
              <a:rPr lang="en-US" baseline="-25000" dirty="0"/>
              <a:t>2</a:t>
            </a:r>
            <a:r>
              <a:rPr lang="en-US" dirty="0"/>
              <a:t>O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3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Волков Никита Сергеевич: </a:t>
            </a:r>
          </a:p>
          <a:p>
            <a:pPr marL="0" indent="0">
              <a:buNone/>
            </a:pPr>
            <a:r>
              <a:rPr lang="ru-RU" dirty="0" smtClean="0"/>
              <a:t>+7-982-503-32-26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nikitavolkow95@gmail.com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0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баллов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№1 24 балла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№2 16 баллов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баллов в оценку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53179"/>
              </p:ext>
            </p:extLst>
          </p:nvPr>
        </p:nvGraphicFramePr>
        <p:xfrm>
          <a:off x="2032000" y="3703011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337129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702720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473074"/>
                  </a:ext>
                </a:extLst>
              </a:tr>
              <a:tr h="359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0-9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2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27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21-30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30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31-40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54629"/>
                  </a:ext>
                </a:extLst>
              </a:tr>
            </a:tbl>
          </a:graphicData>
        </a:graphic>
      </p:graphicFrame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2 части ОГЭ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148350"/>
              </p:ext>
            </p:extLst>
          </p:nvPr>
        </p:nvGraphicFramePr>
        <p:xfrm>
          <a:off x="838200" y="1476831"/>
          <a:ext cx="105156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22213466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897442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56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Окислительно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-восстановительные реакции. Окислитель и восстановитель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26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Взаимосвязь различных классов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неорганических веществ. Реакции ионного обмена и условия их осуществления.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83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Вычисление количества вещества, массы или объема вещества по количеству вещества,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массе или объему одного из реагентов или продуктов реакций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68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экспериментальных задач. Качественные реакции на ионы.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190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 безопасности работы в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школьной лаборатории. Лабораторная посуда и оборудование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3137"/>
                  </a:ext>
                </a:extLst>
              </a:tr>
            </a:tbl>
          </a:graphicData>
        </a:graphic>
      </p:graphicFrame>
      <p:pic>
        <p:nvPicPr>
          <p:cNvPr id="5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0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20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Окислительно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-Восстановительные реакции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моменты необходимые для выполнения задания: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постоянных и «почти» постоянных степеней окисления (СО)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Постоянные Степени окисления</a:t>
            </a:r>
            <a:endPara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Щелочные металлы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постоянная степень окисления +1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Rb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ru-RU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Щёлочнозем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металлы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постоянная степень окисления +2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Фтор постоянная степень окисления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72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6303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постоянные степени окисления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почти постоянная степень окисления -2,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Пероксиды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надпероксиды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степень окисления -1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Ba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 с фтором степень окисления +2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Водород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почти постоянная степень окисления +1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Соединения с щелочными и щелочноземельными металлами (гидриды) степень окисления -1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400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</a:p>
          <a:p>
            <a:pPr marL="0" indent="0">
              <a:buNone/>
            </a:pPr>
            <a:r>
              <a:rPr lang="ru-RU" sz="4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простых веществ степень окисления </a:t>
            </a:r>
            <a:r>
              <a:rPr lang="ru-RU" sz="4400" b="1" u="sng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0</a:t>
            </a:r>
            <a:r>
              <a:rPr lang="en-US" sz="4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!!!</a:t>
            </a:r>
            <a:r>
              <a:rPr lang="en-US" sz="4400" b="1" u="sng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9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правильно расставить степень окисления на атоме в веществе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Раставляем</a:t>
            </a:r>
            <a:r>
              <a:rPr lang="ru-RU" dirty="0" smtClean="0"/>
              <a:t> сперва постоянные степени исключения, затем методом исключения доставляем остальные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Количество плюсов всегда равно количеству минусов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Учитываем индекс, он будет увеличивать, либо уменьшать количество плюсов и минусов. </a:t>
            </a:r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42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KMnO</a:t>
            </a:r>
            <a:r>
              <a:rPr lang="en-US" baseline="-25000" dirty="0"/>
              <a:t>4</a:t>
            </a:r>
            <a:endParaRPr lang="ru-RU" dirty="0"/>
          </a:p>
          <a:p>
            <a:r>
              <a:rPr lang="ru-RU" dirty="0" smtClean="0"/>
              <a:t>У кислорода почти постоянная СО -2, у калия +1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ru-RU" baseline="30000" dirty="0"/>
              <a:t>+</a:t>
            </a:r>
            <a:r>
              <a:rPr lang="en-US" dirty="0" err="1"/>
              <a:t>MnO</a:t>
            </a:r>
            <a:r>
              <a:rPr lang="ru-RU" baseline="30000" dirty="0"/>
              <a:t>-2</a:t>
            </a:r>
            <a:r>
              <a:rPr lang="ru-RU" baseline="-25000" dirty="0"/>
              <a:t>4</a:t>
            </a:r>
            <a:endParaRPr lang="ru-RU" dirty="0"/>
          </a:p>
          <a:p>
            <a:r>
              <a:rPr lang="ru-RU" dirty="0" smtClean="0"/>
              <a:t>Калий дает 1 плюс, кислород дает 8 минусов (2*4=8), следовательно, для «равности» числа плюсов и минусов, </a:t>
            </a:r>
            <a:r>
              <a:rPr lang="ru-RU" dirty="0" err="1" smtClean="0"/>
              <a:t>нехватает</a:t>
            </a:r>
            <a:r>
              <a:rPr lang="ru-RU" dirty="0" smtClean="0"/>
              <a:t> 7 плюсов на марганце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ru-RU" baseline="30000" dirty="0"/>
              <a:t>+</a:t>
            </a:r>
            <a:r>
              <a:rPr lang="en-US" dirty="0" err="1"/>
              <a:t>Mn</a:t>
            </a:r>
            <a:r>
              <a:rPr lang="ru-RU" baseline="30000" dirty="0"/>
              <a:t>+7</a:t>
            </a:r>
            <a:r>
              <a:rPr lang="en-US" dirty="0"/>
              <a:t>O</a:t>
            </a:r>
            <a:r>
              <a:rPr lang="ru-RU" baseline="30000" dirty="0"/>
              <a:t>-2</a:t>
            </a:r>
            <a:r>
              <a:rPr lang="ru-RU" baseline="-25000" dirty="0"/>
              <a:t>4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6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37" y="292287"/>
            <a:ext cx="10515600" cy="1325563"/>
          </a:xfrm>
        </p:spPr>
        <p:txBody>
          <a:bodyPr/>
          <a:lstStyle/>
          <a:p>
            <a:r>
              <a:rPr lang="ru-RU" dirty="0" smtClean="0"/>
              <a:t>Кто такой окислитель и восстановитель?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Окислитель</a:t>
            </a:r>
            <a:r>
              <a:rPr lang="ru-RU" dirty="0" smtClean="0"/>
              <a:t> – это вещество, в состав которого входит атом способный забирать электрон (электроны) </a:t>
            </a:r>
          </a:p>
          <a:p>
            <a:pPr marL="0" indent="0">
              <a:buNone/>
            </a:pPr>
            <a:r>
              <a:rPr lang="ru-RU" dirty="0" smtClean="0"/>
              <a:t>Пример: </a:t>
            </a:r>
            <a:r>
              <a:rPr lang="en-US" dirty="0" err="1"/>
              <a:t>KMnO</a:t>
            </a:r>
            <a:r>
              <a:rPr lang="ru-RU" baseline="-25000" dirty="0"/>
              <a:t>4</a:t>
            </a:r>
            <a:r>
              <a:rPr lang="ru-RU" dirty="0"/>
              <a:t> , </a:t>
            </a:r>
            <a:r>
              <a:rPr lang="en-US" dirty="0"/>
              <a:t>K</a:t>
            </a:r>
            <a:r>
              <a:rPr lang="ru-RU" baseline="-25000" dirty="0"/>
              <a:t>2</a:t>
            </a:r>
            <a:r>
              <a:rPr lang="en-US" dirty="0"/>
              <a:t>Cr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baseline="-25000" dirty="0"/>
              <a:t>7</a:t>
            </a:r>
            <a:r>
              <a:rPr lang="ru-RU" dirty="0"/>
              <a:t> , </a:t>
            </a:r>
            <a:r>
              <a:rPr lang="en-US" dirty="0"/>
              <a:t>HNO</a:t>
            </a:r>
            <a:r>
              <a:rPr lang="ru-RU" baseline="-25000" dirty="0"/>
              <a:t>3</a:t>
            </a:r>
            <a:r>
              <a:rPr lang="ru-RU" dirty="0"/>
              <a:t> , </a:t>
            </a:r>
            <a:r>
              <a:rPr lang="en-US" dirty="0"/>
              <a:t>HNO</a:t>
            </a:r>
            <a:r>
              <a:rPr lang="ru-RU" baseline="-25000" dirty="0"/>
              <a:t>3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ru-RU" baseline="-25000" dirty="0" err="1"/>
              <a:t>конц</a:t>
            </a:r>
            <a:r>
              <a:rPr lang="ru-RU" baseline="-25000" dirty="0"/>
              <a:t>) </a:t>
            </a:r>
            <a:r>
              <a:rPr lang="ru-RU" dirty="0"/>
              <a:t>, 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SO</a:t>
            </a:r>
            <a:r>
              <a:rPr lang="ru-RU" baseline="-25000" dirty="0"/>
              <a:t>4</a:t>
            </a:r>
            <a:r>
              <a:rPr lang="ru-RU" dirty="0"/>
              <a:t> </a:t>
            </a:r>
            <a:r>
              <a:rPr lang="ru-RU" baseline="-25000" dirty="0"/>
              <a:t>(</a:t>
            </a:r>
            <a:r>
              <a:rPr lang="ru-RU" baseline="-25000" dirty="0" err="1"/>
              <a:t>конц</a:t>
            </a:r>
            <a:r>
              <a:rPr lang="ru-RU" baseline="-25000" dirty="0"/>
              <a:t>) </a:t>
            </a:r>
            <a:r>
              <a:rPr lang="ru-RU" dirty="0"/>
              <a:t>, </a:t>
            </a:r>
            <a:r>
              <a:rPr lang="en-US" dirty="0"/>
              <a:t>Hal</a:t>
            </a:r>
            <a:r>
              <a:rPr lang="ru-RU" dirty="0"/>
              <a:t> (</a:t>
            </a:r>
            <a:r>
              <a:rPr lang="en-US" dirty="0"/>
              <a:t>F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en-US" dirty="0"/>
              <a:t>Cl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en-US" dirty="0"/>
              <a:t>Br</a:t>
            </a:r>
            <a:r>
              <a:rPr lang="ru-RU" baseline="-25000" dirty="0"/>
              <a:t>2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baseline="-25000" dirty="0"/>
              <a:t>2</a:t>
            </a:r>
            <a:r>
              <a:rPr lang="ru-RU" dirty="0"/>
              <a:t>) , </a:t>
            </a:r>
            <a:r>
              <a:rPr lang="en-US" dirty="0"/>
              <a:t>O</a:t>
            </a:r>
            <a:r>
              <a:rPr lang="ru-RU" baseline="-25000" dirty="0"/>
              <a:t>2</a:t>
            </a:r>
            <a:r>
              <a:rPr lang="ru-RU" dirty="0"/>
              <a:t> , </a:t>
            </a:r>
            <a:r>
              <a:rPr lang="en-US" dirty="0"/>
              <a:t>O</a:t>
            </a:r>
            <a:r>
              <a:rPr lang="ru-RU" baseline="-25000" dirty="0"/>
              <a:t>3</a:t>
            </a:r>
            <a:r>
              <a:rPr lang="ru-RU" dirty="0"/>
              <a:t> и </a:t>
            </a:r>
            <a:r>
              <a:rPr lang="ru-RU" dirty="0" err="1"/>
              <a:t>тд</a:t>
            </a:r>
            <a:endParaRPr lang="ru-RU" dirty="0"/>
          </a:p>
          <a:p>
            <a:r>
              <a:rPr lang="ru-RU" b="1" dirty="0" smtClean="0"/>
              <a:t>Восстановитель</a:t>
            </a:r>
            <a:r>
              <a:rPr lang="ru-RU" dirty="0" smtClean="0"/>
              <a:t> – это вещество в состав которого входит атом способный отдавать электрон (электроны) </a:t>
            </a:r>
          </a:p>
          <a:p>
            <a:pPr marL="0" indent="0">
              <a:buNone/>
            </a:pPr>
            <a:r>
              <a:rPr lang="ru-RU" dirty="0" smtClean="0"/>
              <a:t>Пример: Металлы (</a:t>
            </a:r>
            <a:r>
              <a:rPr lang="en-US" dirty="0" smtClean="0"/>
              <a:t>Na, Fe, Cu) , </a:t>
            </a:r>
            <a:r>
              <a:rPr lang="ru-RU" dirty="0" smtClean="0"/>
              <a:t>Иодиды (</a:t>
            </a:r>
            <a:r>
              <a:rPr lang="en-US" dirty="0" smtClean="0"/>
              <a:t>KI, HI)</a:t>
            </a:r>
            <a:endParaRPr lang="ru-RU" dirty="0"/>
          </a:p>
        </p:txBody>
      </p:sp>
      <p:pic>
        <p:nvPicPr>
          <p:cNvPr id="4" name="Picture 2" descr="http://ds21.detkin-club.ru/images/ads/506%5B1%5D_55090deadea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9757" y="0"/>
            <a:ext cx="1322243" cy="1410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pbs.twimg.com/profile_images/826498213276442624/WAJFYwc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211" y="5483486"/>
            <a:ext cx="1410789" cy="13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1527</Words>
  <Application>Microsoft Office PowerPoint</Application>
  <PresentationFormat>Широкоэкранный</PresentationFormat>
  <Paragraphs>214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Cambria Math</vt:lpstr>
      <vt:lpstr>Times New Roman</vt:lpstr>
      <vt:lpstr>Wingdings</vt:lpstr>
      <vt:lpstr>Тема Office</vt:lpstr>
      <vt:lpstr>«Основные приемы решения заданий 2 части с развернутым ответом ОГЭ по Химии»</vt:lpstr>
      <vt:lpstr>Из чего состоит КИМ ОГЭ по Химии?</vt:lpstr>
      <vt:lpstr>Распределение баллов </vt:lpstr>
      <vt:lpstr>Строение 2 части ОГЭ</vt:lpstr>
      <vt:lpstr>Задание № 20 Окислительно-Восстановительные реакции </vt:lpstr>
      <vt:lpstr>Презентация PowerPoint</vt:lpstr>
      <vt:lpstr>Как правильно расставить степень окисления на атоме в веществе</vt:lpstr>
      <vt:lpstr>Пример:</vt:lpstr>
      <vt:lpstr>Кто такой окислитель и восстановитель?</vt:lpstr>
      <vt:lpstr>Порядок написания ОВР методом электронного баланса </vt:lpstr>
      <vt:lpstr>Пример</vt:lpstr>
      <vt:lpstr>Задание № 22 Расчет массовой доли, объема, массы реагирующих веществ </vt:lpstr>
      <vt:lpstr>Важные моменты для правильного решения</vt:lpstr>
      <vt:lpstr>Пример решения </vt:lpstr>
      <vt:lpstr>Презентация PowerPoint</vt:lpstr>
      <vt:lpstr>Презентация PowerPoint</vt:lpstr>
      <vt:lpstr>Задание №23 Решение экспериментальных задач. Качественные реакции на ионы</vt:lpstr>
      <vt:lpstr>Пример №1 </vt:lpstr>
      <vt:lpstr>Презентация PowerPoint</vt:lpstr>
      <vt:lpstr>Пример №2 </vt:lpstr>
      <vt:lpstr>Презентация PowerPoint</vt:lpstr>
      <vt:lpstr>Задание № 24 Правила безопасности работы в школьной лаборатории. Лабораторная посуда и оборудование  </vt:lpstr>
      <vt:lpstr>Задание №21 Взаимосвязь различных классов неорганических веществ. Реакции ионного обмена и условия их осуществления. </vt:lpstr>
      <vt:lpstr>Реакции ионного обмена</vt:lpstr>
      <vt:lpstr>Типы химических реакций</vt:lpstr>
      <vt:lpstr>Пример</vt:lpstr>
      <vt:lpstr>Решение</vt:lpstr>
      <vt:lpstr>Презентация PowerPoint</vt:lpstr>
      <vt:lpstr>Контакты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Nikita</dc:creator>
  <cp:lastModifiedBy>Nikita</cp:lastModifiedBy>
  <cp:revision>26</cp:revision>
  <dcterms:created xsi:type="dcterms:W3CDTF">2022-02-02T18:43:15Z</dcterms:created>
  <dcterms:modified xsi:type="dcterms:W3CDTF">2022-02-04T08:12:28Z</dcterms:modified>
</cp:coreProperties>
</file>