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03" r:id="rId2"/>
    <p:sldId id="257" r:id="rId3"/>
    <p:sldId id="260" r:id="rId4"/>
    <p:sldId id="261" r:id="rId5"/>
    <p:sldId id="262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9" r:id="rId14"/>
    <p:sldId id="280" r:id="rId15"/>
    <p:sldId id="282" r:id="rId16"/>
    <p:sldId id="286" r:id="rId17"/>
    <p:sldId id="287" r:id="rId18"/>
    <p:sldId id="305" r:id="rId19"/>
    <p:sldId id="307" r:id="rId20"/>
    <p:sldId id="306" r:id="rId21"/>
    <p:sldId id="302" r:id="rId2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9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E3981-908A-4360-B6A8-3D712677FB05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FB6D8-C304-4B99-8BCB-7FED8425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3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65F6C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34583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65F6C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7597D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7597D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34583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43406" y="2131567"/>
            <a:ext cx="2930525" cy="4011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55665" y="2273300"/>
            <a:ext cx="2705734" cy="3914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65F6C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7597D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34583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65F6C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65F6C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7597D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-43180"/>
            <a:ext cx="8255000" cy="1220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234583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237234"/>
            <a:ext cx="8016875" cy="4204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5987" y="6395847"/>
            <a:ext cx="256540" cy="232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565F6C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jp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34" Type="http://schemas.openxmlformats.org/officeDocument/2006/relationships/image" Target="../media/image78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33" Type="http://schemas.openxmlformats.org/officeDocument/2006/relationships/image" Target="../media/image77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37" Type="http://schemas.openxmlformats.org/officeDocument/2006/relationships/image" Target="../media/image81.jp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36" Type="http://schemas.openxmlformats.org/officeDocument/2006/relationships/image" Target="../media/image80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31" Type="http://schemas.openxmlformats.org/officeDocument/2006/relationships/image" Target="../media/image75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D3C466-798E-BD68-881F-F1B8585A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55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0006" y="264336"/>
            <a:ext cx="8471155" cy="83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3195"/>
              </a:lnSpc>
              <a:spcBef>
                <a:spcPts val="95"/>
              </a:spcBef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заключаются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ts val="3195"/>
              </a:lnSpc>
            </a:pPr>
            <a:r>
              <a:rPr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учебно-исследовательской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старшеклассников?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000" y="1295400"/>
            <a:ext cx="7924800" cy="40645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8241665" algn="l"/>
              </a:tabLst>
            </a:pPr>
            <a:r>
              <a:rPr lang="ru-RU" sz="2000" u="dash" spc="15" dirty="0">
                <a:uFill>
                  <a:solidFill>
                    <a:srgbClr val="7597D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1.  Исследовательское 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старшеклассников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spc="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95"/>
              </a:spcBef>
              <a:tabLst>
                <a:tab pos="8241665" algn="l"/>
              </a:tabLst>
            </a:pP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носить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выраженный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</a:t>
            </a:r>
            <a:r>
              <a:rPr lang="ru-RU"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0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95"/>
              </a:spcBef>
              <a:tabLst>
                <a:tab pos="8241665" algn="l"/>
              </a:tabLst>
            </a:pP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69900" indent="-457200">
              <a:spcBef>
                <a:spcPts val="95"/>
              </a:spcBef>
              <a:buAutoNum type="arabicPeriod" startAt="2"/>
              <a:tabLst>
                <a:tab pos="8241665" algn="l"/>
              </a:tabLst>
            </a:pP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работой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95"/>
              </a:spcBef>
              <a:tabLst>
                <a:tab pos="8241665" algn="l"/>
              </a:tabLst>
            </a:pP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</a:t>
            </a:r>
            <a:r>
              <a:rPr sz="20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r>
              <a:rPr lang="ru-RU"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ученых</a:t>
            </a:r>
            <a:r>
              <a:rPr lang="ru-RU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95"/>
              </a:spcBef>
              <a:tabLst>
                <a:tab pos="8241665" algn="l"/>
              </a:tabLst>
            </a:pP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</a:t>
            </a: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95"/>
              </a:spcBef>
              <a:tabLst>
                <a:tab pos="8241665" algn="l"/>
              </a:tabLst>
            </a:pPr>
            <a:endParaRPr lang="ru-RU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95"/>
              </a:spcBef>
              <a:tabLst>
                <a:tab pos="8241665" algn="l"/>
              </a:tabLst>
            </a:pP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исследовательских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4659">
              <a:lnSpc>
                <a:spcPts val="2110"/>
              </a:lnSpc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sz="20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лабораториях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4659">
              <a:lnSpc>
                <a:spcPts val="2375"/>
              </a:lnSpc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вузов,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исследовательских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институтов,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колледжей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4659">
              <a:lnSpc>
                <a:spcPts val="2375"/>
              </a:lnSpc>
            </a:pPr>
            <a:endParaRPr lang="ru-RU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4659">
              <a:lnSpc>
                <a:spcPts val="2375"/>
              </a:lnSpc>
            </a:pP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</a:t>
            </a:r>
            <a:r>
              <a:rPr sz="20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</a:t>
            </a:r>
            <a:r>
              <a:rPr sz="20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работой</a:t>
            </a:r>
            <a:endParaRPr lang="ru-RU" sz="2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4659">
              <a:lnSpc>
                <a:spcPts val="2375"/>
              </a:lnSpc>
            </a:pPr>
            <a:r>
              <a:rPr sz="2000" spc="-4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(посредством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Интернет)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(ПООП</a:t>
            </a:r>
            <a:r>
              <a:rPr sz="2000"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СОО,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II.1.8).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6600" y="4038600"/>
            <a:ext cx="1920494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9475" y="1252727"/>
            <a:ext cx="8383905" cy="5072380"/>
            <a:chOff x="379475" y="1252727"/>
            <a:chExt cx="8383905" cy="5072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865" y="1350263"/>
              <a:ext cx="8327132" cy="49743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475" y="1252727"/>
              <a:ext cx="8080248" cy="49270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199" y="1371599"/>
              <a:ext cx="8229600" cy="4876800"/>
            </a:xfrm>
            <a:custGeom>
              <a:avLst/>
              <a:gdLst/>
              <a:ahLst/>
              <a:cxnLst/>
              <a:rect l="l" t="t" r="r" b="b"/>
              <a:pathLst>
                <a:path w="8229600" h="4876800">
                  <a:moveTo>
                    <a:pt x="8229600" y="0"/>
                  </a:moveTo>
                  <a:lnTo>
                    <a:pt x="0" y="0"/>
                  </a:lnTo>
                  <a:lnTo>
                    <a:pt x="0" y="4876800"/>
                  </a:lnTo>
                  <a:lnTo>
                    <a:pt x="8229600" y="48768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199" y="1371599"/>
              <a:ext cx="8229600" cy="4876800"/>
            </a:xfrm>
            <a:custGeom>
              <a:avLst/>
              <a:gdLst/>
              <a:ahLst/>
              <a:cxnLst/>
              <a:rect l="l" t="t" r="r" b="b"/>
              <a:pathLst>
                <a:path w="8229600" h="4876800">
                  <a:moveTo>
                    <a:pt x="0" y="4876800"/>
                  </a:moveTo>
                  <a:lnTo>
                    <a:pt x="8229600" y="48768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8768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310103"/>
            <a:ext cx="7611745" cy="478472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70"/>
              </a:spcBef>
              <a:buClr>
                <a:srgbClr val="FD8537"/>
              </a:buClr>
              <a:buSzPct val="75000"/>
              <a:buFont typeface="Microsoft Sans Serif"/>
              <a:buChar char=""/>
              <a:tabLst>
                <a:tab pos="286385" algn="l"/>
                <a:tab pos="287020" algn="l"/>
              </a:tabLst>
            </a:pPr>
            <a:r>
              <a:rPr sz="2600" b="1" spc="-15" dirty="0">
                <a:solidFill>
                  <a:srgbClr val="234583"/>
                </a:solidFill>
                <a:latin typeface="Calibri"/>
                <a:cs typeface="Calibri"/>
              </a:rPr>
              <a:t>Требования</a:t>
            </a:r>
            <a:r>
              <a:rPr sz="2600" b="1" spc="-5" dirty="0">
                <a:solidFill>
                  <a:srgbClr val="23458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34583"/>
                </a:solidFill>
                <a:latin typeface="Calibri"/>
                <a:cs typeface="Calibri"/>
              </a:rPr>
              <a:t>к</a:t>
            </a:r>
            <a:r>
              <a:rPr sz="2600" b="1" spc="-5" dirty="0">
                <a:solidFill>
                  <a:srgbClr val="234583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234583"/>
                </a:solidFill>
                <a:latin typeface="Calibri"/>
                <a:cs typeface="Calibri"/>
              </a:rPr>
              <a:t>исследовательским</a:t>
            </a:r>
            <a:r>
              <a:rPr sz="2600" b="1" spc="-30" dirty="0">
                <a:solidFill>
                  <a:srgbClr val="234583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234583"/>
                </a:solidFill>
                <a:latin typeface="Calibri"/>
                <a:cs typeface="Calibri"/>
              </a:rPr>
              <a:t>проектам:</a:t>
            </a:r>
            <a:endParaRPr sz="2600">
              <a:latin typeface="Calibri"/>
              <a:cs typeface="Calibri"/>
            </a:endParaRPr>
          </a:p>
          <a:p>
            <a:pPr marL="561340" lvl="1" indent="-275590">
              <a:lnSpc>
                <a:spcPct val="100000"/>
              </a:lnSpc>
              <a:spcBef>
                <a:spcPts val="240"/>
              </a:spcBef>
              <a:buClr>
                <a:srgbClr val="7597D9"/>
              </a:buClr>
              <a:buSzPct val="76086"/>
              <a:buFont typeface="Microsoft Sans Serif"/>
              <a:buChar char="•"/>
              <a:tabLst>
                <a:tab pos="561340" algn="l"/>
                <a:tab pos="561975" algn="l"/>
              </a:tabLst>
            </a:pPr>
            <a:r>
              <a:rPr sz="2300" spc="-5" dirty="0">
                <a:latin typeface="Calibri"/>
                <a:cs typeface="Calibri"/>
              </a:rPr>
              <a:t>постановка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задачи;</a:t>
            </a:r>
            <a:endParaRPr sz="2300">
              <a:latin typeface="Calibri"/>
              <a:cs typeface="Calibri"/>
            </a:endParaRPr>
          </a:p>
          <a:p>
            <a:pPr marL="561340" lvl="1" indent="-275590">
              <a:lnSpc>
                <a:spcPct val="100000"/>
              </a:lnSpc>
              <a:spcBef>
                <a:spcPts val="229"/>
              </a:spcBef>
              <a:buClr>
                <a:srgbClr val="7597D9"/>
              </a:buClr>
              <a:buSzPct val="76086"/>
              <a:buFont typeface="Microsoft Sans Serif"/>
              <a:buChar char="•"/>
              <a:tabLst>
                <a:tab pos="561340" algn="l"/>
                <a:tab pos="561975" algn="l"/>
              </a:tabLst>
            </a:pPr>
            <a:r>
              <a:rPr sz="2300" spc="-15" dirty="0">
                <a:latin typeface="Calibri"/>
                <a:cs typeface="Calibri"/>
              </a:rPr>
              <a:t>формулировка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гипотезы;</a:t>
            </a:r>
            <a:endParaRPr sz="2300">
              <a:latin typeface="Calibri"/>
              <a:cs typeface="Calibri"/>
            </a:endParaRPr>
          </a:p>
          <a:p>
            <a:pPr marL="561340" lvl="1" indent="-275590">
              <a:lnSpc>
                <a:spcPct val="100000"/>
              </a:lnSpc>
              <a:spcBef>
                <a:spcPts val="215"/>
              </a:spcBef>
              <a:buClr>
                <a:srgbClr val="7597D9"/>
              </a:buClr>
              <a:buSzPct val="76086"/>
              <a:buFont typeface="Microsoft Sans Serif"/>
              <a:buChar char="•"/>
              <a:tabLst>
                <a:tab pos="561340" algn="l"/>
                <a:tab pos="561975" algn="l"/>
              </a:tabLst>
            </a:pPr>
            <a:r>
              <a:rPr sz="2300" spc="-5" dirty="0">
                <a:latin typeface="Calibri"/>
                <a:cs typeface="Calibri"/>
              </a:rPr>
              <a:t>описание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инструментария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и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регламентов </a:t>
            </a:r>
            <a:r>
              <a:rPr sz="2300" spc="-10" dirty="0">
                <a:latin typeface="Calibri"/>
                <a:cs typeface="Calibri"/>
              </a:rPr>
              <a:t>исследования;</a:t>
            </a:r>
            <a:endParaRPr sz="2300">
              <a:latin typeface="Calibri"/>
              <a:cs typeface="Calibri"/>
            </a:endParaRPr>
          </a:p>
          <a:p>
            <a:pPr marL="561340" lvl="1" indent="-275590">
              <a:lnSpc>
                <a:spcPct val="100000"/>
              </a:lnSpc>
              <a:spcBef>
                <a:spcPts val="229"/>
              </a:spcBef>
              <a:buClr>
                <a:srgbClr val="7597D9"/>
              </a:buClr>
              <a:buSzPct val="76086"/>
              <a:buFont typeface="Microsoft Sans Serif"/>
              <a:buChar char="•"/>
              <a:tabLst>
                <a:tab pos="561340" algn="l"/>
                <a:tab pos="561975" algn="l"/>
              </a:tabLst>
            </a:pPr>
            <a:r>
              <a:rPr sz="2300" spc="-5" dirty="0">
                <a:latin typeface="Calibri"/>
                <a:cs typeface="Calibri"/>
              </a:rPr>
              <a:t>проведение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исследования;</a:t>
            </a:r>
            <a:endParaRPr sz="2300">
              <a:latin typeface="Calibri"/>
              <a:cs typeface="Calibri"/>
            </a:endParaRPr>
          </a:p>
          <a:p>
            <a:pPr marL="561340" lvl="1" indent="-275590">
              <a:lnSpc>
                <a:spcPct val="100000"/>
              </a:lnSpc>
              <a:spcBef>
                <a:spcPts val="229"/>
              </a:spcBef>
              <a:buClr>
                <a:srgbClr val="7597D9"/>
              </a:buClr>
              <a:buSzPct val="76086"/>
              <a:buFont typeface="Microsoft Sans Serif"/>
              <a:buChar char="•"/>
              <a:tabLst>
                <a:tab pos="561340" algn="l"/>
                <a:tab pos="561975" algn="l"/>
              </a:tabLst>
            </a:pPr>
            <a:r>
              <a:rPr sz="2300" dirty="0">
                <a:latin typeface="Calibri"/>
                <a:cs typeface="Calibri"/>
              </a:rPr>
              <a:t>интерпретация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полученных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результатов.</a:t>
            </a:r>
            <a:endParaRPr sz="23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7597D9"/>
              </a:buClr>
              <a:buFont typeface="Microsoft Sans Serif"/>
              <a:buChar char="•"/>
            </a:pPr>
            <a:endParaRPr sz="2900">
              <a:latin typeface="Calibri"/>
              <a:cs typeface="Calibri"/>
            </a:endParaRPr>
          </a:p>
          <a:p>
            <a:pPr marL="286385" marR="225425" indent="-274320">
              <a:lnSpc>
                <a:spcPct val="90100"/>
              </a:lnSpc>
              <a:spcBef>
                <a:spcPts val="5"/>
              </a:spcBef>
              <a:buClr>
                <a:srgbClr val="FD8537"/>
              </a:buClr>
              <a:buSzPct val="75000"/>
              <a:buFont typeface="Microsoft Sans Serif"/>
              <a:buChar char=""/>
              <a:tabLst>
                <a:tab pos="286385" algn="l"/>
                <a:tab pos="287020" algn="l"/>
                <a:tab pos="5481320" algn="l"/>
              </a:tabLst>
            </a:pPr>
            <a:r>
              <a:rPr sz="2400" spc="-5" dirty="0">
                <a:latin typeface="Calibri"/>
                <a:cs typeface="Calibri"/>
              </a:rPr>
              <a:t>Для</a:t>
            </a:r>
            <a:r>
              <a:rPr sz="2400" spc="-10" dirty="0">
                <a:latin typeface="Calibri"/>
                <a:cs typeface="Calibri"/>
              </a:rPr>
              <a:t> исследований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естественно-научной,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научно-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технической,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социальной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экономической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областях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желательным </a:t>
            </a:r>
            <a:r>
              <a:rPr sz="2400" spc="-10" dirty="0">
                <a:latin typeface="Calibri"/>
                <a:cs typeface="Calibri"/>
              </a:rPr>
              <a:t>является использование </a:t>
            </a:r>
            <a:r>
              <a:rPr sz="2400" spc="-15" dirty="0">
                <a:latin typeface="Calibri"/>
                <a:cs typeface="Calibri"/>
              </a:rPr>
              <a:t>элементов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математического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моделирования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(с</a:t>
            </a:r>
            <a:r>
              <a:rPr sz="2400" spc="-10" dirty="0">
                <a:latin typeface="Calibri"/>
                <a:cs typeface="Calibri"/>
              </a:rPr>
              <a:t> использованием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компьютерных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программ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том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числе)	</a:t>
            </a:r>
            <a:r>
              <a:rPr sz="2400" spc="-10" dirty="0">
                <a:latin typeface="Calibri"/>
                <a:cs typeface="Calibri"/>
              </a:rPr>
              <a:t>(ПООП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СОО,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п.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II.</a:t>
            </a:r>
            <a:r>
              <a:rPr sz="2400" spc="-110" dirty="0">
                <a:latin typeface="Calibri"/>
                <a:cs typeface="Calibri"/>
              </a:rPr>
              <a:t>1</a:t>
            </a:r>
            <a:r>
              <a:rPr sz="2400" spc="-110" dirty="0">
                <a:latin typeface="Trebuchet MS"/>
                <a:cs typeface="Trebuchet MS"/>
              </a:rPr>
              <a:t>.</a:t>
            </a:r>
            <a:r>
              <a:rPr sz="2400" spc="-110" dirty="0">
                <a:latin typeface="Calibri"/>
                <a:cs typeface="Calibri"/>
              </a:rPr>
              <a:t>8).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04139" marR="814069">
              <a:lnSpc>
                <a:spcPts val="3030"/>
              </a:lnSpc>
              <a:spcBef>
                <a:spcPts val="470"/>
              </a:spcBef>
            </a:pPr>
            <a:r>
              <a:rPr sz="2800" spc="-5" dirty="0"/>
              <a:t>Каким</a:t>
            </a:r>
            <a:r>
              <a:rPr sz="2800" spc="10" dirty="0"/>
              <a:t> </a:t>
            </a:r>
            <a:r>
              <a:rPr sz="2800" spc="-10" dirty="0"/>
              <a:t>требованиям</a:t>
            </a:r>
            <a:r>
              <a:rPr sz="2800" spc="35" dirty="0"/>
              <a:t> </a:t>
            </a:r>
            <a:r>
              <a:rPr sz="2800" spc="-10" dirty="0"/>
              <a:t>должна</a:t>
            </a:r>
            <a:r>
              <a:rPr sz="2800" spc="10" dirty="0"/>
              <a:t> </a:t>
            </a:r>
            <a:r>
              <a:rPr sz="2800" spc="-10" dirty="0"/>
              <a:t>соответствовать </a:t>
            </a:r>
            <a:r>
              <a:rPr sz="2800" spc="-600" dirty="0"/>
              <a:t> </a:t>
            </a:r>
            <a:r>
              <a:rPr sz="2800" spc="-5" dirty="0"/>
              <a:t>учебно-исследовательская </a:t>
            </a:r>
            <a:r>
              <a:rPr sz="2800" spc="-15" dirty="0"/>
              <a:t>работа</a:t>
            </a:r>
            <a:endParaRPr sz="2800"/>
          </a:p>
          <a:p>
            <a:pPr marL="12700">
              <a:lnSpc>
                <a:spcPts val="2975"/>
              </a:lnSpc>
              <a:tabLst>
                <a:tab pos="8241665" algn="l"/>
              </a:tabLst>
            </a:pPr>
            <a:r>
              <a:rPr sz="2800" u="dash" spc="15" dirty="0">
                <a:uFill>
                  <a:solidFill>
                    <a:srgbClr val="7597D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dash" spc="-10" dirty="0">
                <a:uFill>
                  <a:solidFill>
                    <a:srgbClr val="7597D9"/>
                  </a:solidFill>
                </a:uFill>
                <a:latin typeface="Cambria"/>
                <a:cs typeface="Cambria"/>
              </a:rPr>
              <a:t>старшеклассников</a:t>
            </a:r>
            <a:r>
              <a:rPr sz="2800" u="dash" spc="-10" dirty="0">
                <a:uFill>
                  <a:solidFill>
                    <a:srgbClr val="7597D9"/>
                  </a:solidFill>
                </a:uFill>
              </a:rPr>
              <a:t>?	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5753" y="3581400"/>
            <a:ext cx="966216" cy="15240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16190" y="381000"/>
            <a:ext cx="1011554" cy="68580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35" dirty="0"/>
              <a:t>11</a:t>
            </a:fld>
            <a:endParaRPr spc="-3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4087" y="6408547"/>
            <a:ext cx="180340" cy="20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5"/>
              </a:lnSpc>
            </a:pPr>
            <a:r>
              <a:rPr sz="1400" spc="-30" dirty="0">
                <a:solidFill>
                  <a:srgbClr val="565F6C"/>
                </a:solidFill>
                <a:latin typeface="Trebuchet MS"/>
                <a:cs typeface="Trebuchet MS"/>
              </a:rPr>
              <a:t>19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6031" y="1257300"/>
            <a:ext cx="8563610" cy="3900170"/>
            <a:chOff x="256031" y="1257300"/>
            <a:chExt cx="8563610" cy="3900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755" y="1257300"/>
              <a:ext cx="8471916" cy="5943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1000" y="1767205"/>
              <a:ext cx="8382000" cy="2782570"/>
            </a:xfrm>
            <a:custGeom>
              <a:avLst/>
              <a:gdLst/>
              <a:ahLst/>
              <a:cxnLst/>
              <a:rect l="l" t="t" r="r" b="b"/>
              <a:pathLst>
                <a:path w="8382000" h="2782570">
                  <a:moveTo>
                    <a:pt x="8382000" y="0"/>
                  </a:moveTo>
                  <a:lnTo>
                    <a:pt x="0" y="0"/>
                  </a:lnTo>
                  <a:lnTo>
                    <a:pt x="0" y="2782062"/>
                  </a:lnTo>
                  <a:lnTo>
                    <a:pt x="8382000" y="2782062"/>
                  </a:lnTo>
                  <a:lnTo>
                    <a:pt x="838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" y="1767205"/>
              <a:ext cx="8382000" cy="2782570"/>
            </a:xfrm>
            <a:custGeom>
              <a:avLst/>
              <a:gdLst/>
              <a:ahLst/>
              <a:cxnLst/>
              <a:rect l="l" t="t" r="r" b="b"/>
              <a:pathLst>
                <a:path w="8382000" h="2782570">
                  <a:moveTo>
                    <a:pt x="0" y="2782062"/>
                  </a:moveTo>
                  <a:lnTo>
                    <a:pt x="8382000" y="2782062"/>
                  </a:lnTo>
                  <a:lnTo>
                    <a:pt x="8382000" y="0"/>
                  </a:lnTo>
                  <a:lnTo>
                    <a:pt x="0" y="0"/>
                  </a:lnTo>
                  <a:lnTo>
                    <a:pt x="0" y="278206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031" y="4517135"/>
              <a:ext cx="8563356" cy="64008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72846" y="1156361"/>
            <a:ext cx="8074659" cy="378714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Обучающиеся</a:t>
            </a:r>
            <a:r>
              <a:rPr sz="21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получат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представление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о:</a:t>
            </a:r>
            <a:endParaRPr sz="2100">
              <a:latin typeface="Calibri"/>
              <a:cs typeface="Calibri"/>
            </a:endParaRPr>
          </a:p>
          <a:p>
            <a:pPr marL="346710" marR="11430" indent="-172720">
              <a:lnSpc>
                <a:spcPts val="1750"/>
              </a:lnSpc>
              <a:spcBef>
                <a:spcPts val="1120"/>
              </a:spcBef>
              <a:buChar char="•"/>
              <a:tabLst>
                <a:tab pos="347345" algn="l"/>
              </a:tabLst>
            </a:pPr>
            <a:r>
              <a:rPr sz="1600" spc="-5" dirty="0">
                <a:latin typeface="Calibri"/>
                <a:cs typeface="Calibri"/>
              </a:rPr>
              <a:t>философских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методологических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основаниях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научной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деятельности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научных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методах,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применяемых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5" dirty="0">
                <a:latin typeface="Calibri"/>
                <a:cs typeface="Calibri"/>
              </a:rPr>
              <a:t>исследовательской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проектной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деятельности;</a:t>
            </a:r>
            <a:endParaRPr sz="1600">
              <a:latin typeface="Calibri"/>
              <a:cs typeface="Calibri"/>
            </a:endParaRPr>
          </a:p>
          <a:p>
            <a:pPr marL="346710" marR="5080" indent="-172720">
              <a:lnSpc>
                <a:spcPts val="1760"/>
              </a:lnSpc>
              <a:spcBef>
                <a:spcPts val="390"/>
              </a:spcBef>
              <a:buChar char="•"/>
              <a:tabLst>
                <a:tab pos="347345" algn="l"/>
              </a:tabLst>
            </a:pPr>
            <a:r>
              <a:rPr sz="1600" spc="-5" dirty="0">
                <a:latin typeface="Calibri"/>
                <a:cs typeface="Calibri"/>
              </a:rPr>
              <a:t>понятиях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«концепция»,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«научная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гипотеза»,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«метод»,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«эксперимент»,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«модель»,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«метод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сбора </a:t>
            </a:r>
            <a:r>
              <a:rPr sz="1600" spc="-10" dirty="0">
                <a:latin typeface="Calibri"/>
                <a:cs typeface="Calibri"/>
              </a:rPr>
              <a:t>данных»,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«метод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анализа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данных»;</a:t>
            </a:r>
            <a:endParaRPr sz="1600">
              <a:latin typeface="Calibri"/>
              <a:cs typeface="Calibri"/>
            </a:endParaRPr>
          </a:p>
          <a:p>
            <a:pPr marL="346710" indent="-173355">
              <a:lnSpc>
                <a:spcPts val="1835"/>
              </a:lnSpc>
              <a:spcBef>
                <a:spcPts val="204"/>
              </a:spcBef>
              <a:buChar char="•"/>
              <a:tabLst>
                <a:tab pos="347345" algn="l"/>
              </a:tabLst>
            </a:pPr>
            <a:r>
              <a:rPr sz="1600" spc="-10" dirty="0">
                <a:latin typeface="Calibri"/>
                <a:cs typeface="Calibri"/>
              </a:rPr>
              <a:t>том,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чем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отличаются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исследования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гуманитарных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областях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от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исследований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endParaRPr sz="1600">
              <a:latin typeface="Calibri"/>
              <a:cs typeface="Calibri"/>
            </a:endParaRPr>
          </a:p>
          <a:p>
            <a:pPr marL="346710">
              <a:lnSpc>
                <a:spcPts val="1835"/>
              </a:lnSpc>
            </a:pPr>
            <a:r>
              <a:rPr sz="1600" spc="-5" dirty="0">
                <a:latin typeface="Calibri"/>
                <a:cs typeface="Calibri"/>
              </a:rPr>
              <a:t>естественных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науках;</a:t>
            </a:r>
            <a:endParaRPr sz="1600">
              <a:latin typeface="Calibri"/>
              <a:cs typeface="Calibri"/>
            </a:endParaRPr>
          </a:p>
          <a:p>
            <a:pPr marL="346710" indent="-173355">
              <a:lnSpc>
                <a:spcPct val="100000"/>
              </a:lnSpc>
              <a:spcBef>
                <a:spcPts val="225"/>
              </a:spcBef>
              <a:buChar char="•"/>
              <a:tabLst>
                <a:tab pos="347345" algn="l"/>
              </a:tabLst>
            </a:pPr>
            <a:r>
              <a:rPr sz="1600" spc="-10" dirty="0">
                <a:latin typeface="Calibri"/>
                <a:cs typeface="Calibri"/>
              </a:rPr>
              <a:t>истории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науки;</a:t>
            </a:r>
            <a:endParaRPr sz="1600">
              <a:latin typeface="Calibri"/>
              <a:cs typeface="Calibri"/>
            </a:endParaRPr>
          </a:p>
          <a:p>
            <a:pPr marL="346710" indent="-173355">
              <a:lnSpc>
                <a:spcPct val="100000"/>
              </a:lnSpc>
              <a:spcBef>
                <a:spcPts val="229"/>
              </a:spcBef>
              <a:buChar char="•"/>
              <a:tabLst>
                <a:tab pos="347345" algn="l"/>
              </a:tabLst>
            </a:pPr>
            <a:r>
              <a:rPr sz="1600" spc="-5" dirty="0">
                <a:latin typeface="Calibri"/>
                <a:cs typeface="Calibri"/>
              </a:rPr>
              <a:t>новейших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разработках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0" dirty="0">
                <a:latin typeface="Calibri"/>
                <a:cs typeface="Calibri"/>
              </a:rPr>
              <a:t>области</a:t>
            </a:r>
            <a:r>
              <a:rPr sz="1600" spc="-5" dirty="0">
                <a:latin typeface="Calibri"/>
                <a:cs typeface="Calibri"/>
              </a:rPr>
              <a:t> науки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технологий;</a:t>
            </a:r>
            <a:endParaRPr sz="1600">
              <a:latin typeface="Calibri"/>
              <a:cs typeface="Calibri"/>
            </a:endParaRPr>
          </a:p>
          <a:p>
            <a:pPr marL="346710" indent="-173355">
              <a:lnSpc>
                <a:spcPts val="1839"/>
              </a:lnSpc>
              <a:spcBef>
                <a:spcPts val="225"/>
              </a:spcBef>
              <a:buChar char="•"/>
              <a:tabLst>
                <a:tab pos="347345" algn="l"/>
              </a:tabLst>
            </a:pPr>
            <a:r>
              <a:rPr sz="1600" spc="-5" dirty="0">
                <a:latin typeface="Calibri"/>
                <a:cs typeface="Calibri"/>
              </a:rPr>
              <a:t>правилах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законах,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регулирующих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отношения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 научной,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изобретательской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346710">
              <a:lnSpc>
                <a:spcPts val="1760"/>
              </a:lnSpc>
            </a:pPr>
            <a:r>
              <a:rPr sz="1600" spc="-10" dirty="0">
                <a:latin typeface="Calibri"/>
                <a:cs typeface="Calibri"/>
              </a:rPr>
              <a:t>исследовательских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областях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деятельности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(патентное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право, защита </a:t>
            </a:r>
            <a:r>
              <a:rPr sz="1600" spc="-10" dirty="0">
                <a:latin typeface="Calibri"/>
                <a:cs typeface="Calibri"/>
              </a:rPr>
              <a:t>авторского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права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346710">
              <a:lnSpc>
                <a:spcPts val="1835"/>
              </a:lnSpc>
            </a:pPr>
            <a:r>
              <a:rPr sz="1600" spc="-10" dirty="0">
                <a:latin typeface="Calibri"/>
                <a:cs typeface="Calibri"/>
              </a:rPr>
              <a:t>др.).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Обучающиеся</a:t>
            </a:r>
            <a:r>
              <a:rPr sz="21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смогут: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1000" y="5052986"/>
            <a:ext cx="8382000" cy="1608455"/>
          </a:xfrm>
          <a:custGeom>
            <a:avLst/>
            <a:gdLst/>
            <a:ahLst/>
            <a:cxnLst/>
            <a:rect l="l" t="t" r="r" b="b"/>
            <a:pathLst>
              <a:path w="8382000" h="1608454">
                <a:moveTo>
                  <a:pt x="8382000" y="0"/>
                </a:moveTo>
                <a:lnTo>
                  <a:pt x="0" y="0"/>
                </a:lnTo>
                <a:lnTo>
                  <a:pt x="0" y="1608328"/>
                </a:lnTo>
                <a:lnTo>
                  <a:pt x="8382000" y="1608328"/>
                </a:lnTo>
                <a:lnTo>
                  <a:pt x="838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1000" y="5052986"/>
            <a:ext cx="8382000" cy="1608455"/>
          </a:xfrm>
          <a:prstGeom prst="rect">
            <a:avLst/>
          </a:prstGeom>
          <a:ln w="9525">
            <a:solidFill>
              <a:srgbClr val="7E7E7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8150" indent="-172720">
              <a:lnSpc>
                <a:spcPts val="1870"/>
              </a:lnSpc>
              <a:buChar char="•"/>
              <a:tabLst>
                <a:tab pos="438784" algn="l"/>
              </a:tabLst>
            </a:pPr>
            <a:r>
              <a:rPr sz="1600" spc="-5" dirty="0">
                <a:latin typeface="Calibri"/>
                <a:cs typeface="Calibri"/>
              </a:rPr>
              <a:t>решать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задачи,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находящиеся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стыке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нескольких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учебных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дисциплин;</a:t>
            </a:r>
            <a:endParaRPr sz="1600">
              <a:latin typeface="Calibri"/>
              <a:cs typeface="Calibri"/>
            </a:endParaRPr>
          </a:p>
          <a:p>
            <a:pPr marL="438150" indent="-172720">
              <a:lnSpc>
                <a:spcPct val="100000"/>
              </a:lnSpc>
              <a:spcBef>
                <a:spcPts val="225"/>
              </a:spcBef>
              <a:buChar char="•"/>
              <a:tabLst>
                <a:tab pos="438784" algn="l"/>
              </a:tabLst>
            </a:pPr>
            <a:r>
              <a:rPr sz="1600" spc="-10" dirty="0">
                <a:latin typeface="Calibri"/>
                <a:cs typeface="Calibri"/>
              </a:rPr>
              <a:t>использовать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основной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алгоритм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исследования;</a:t>
            </a:r>
            <a:endParaRPr sz="1600">
              <a:latin typeface="Calibri"/>
              <a:cs typeface="Calibri"/>
            </a:endParaRPr>
          </a:p>
          <a:p>
            <a:pPr marL="438150" indent="-172720">
              <a:lnSpc>
                <a:spcPct val="100000"/>
              </a:lnSpc>
              <a:spcBef>
                <a:spcPts val="229"/>
              </a:spcBef>
              <a:buChar char="•"/>
              <a:tabLst>
                <a:tab pos="438784" algn="l"/>
              </a:tabLst>
            </a:pPr>
            <a:r>
              <a:rPr sz="1600" spc="-10" dirty="0">
                <a:latin typeface="Calibri"/>
                <a:cs typeface="Calibri"/>
              </a:rPr>
              <a:t>использовать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основные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принципы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проектной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деятельности;</a:t>
            </a:r>
            <a:endParaRPr sz="1600">
              <a:latin typeface="Calibri"/>
              <a:cs typeface="Calibri"/>
            </a:endParaRPr>
          </a:p>
          <a:p>
            <a:pPr marL="438150" indent="-172720">
              <a:lnSpc>
                <a:spcPct val="100000"/>
              </a:lnSpc>
              <a:spcBef>
                <a:spcPts val="229"/>
              </a:spcBef>
              <a:buChar char="•"/>
              <a:tabLst>
                <a:tab pos="438784" algn="l"/>
              </a:tabLst>
            </a:pPr>
            <a:r>
              <a:rPr sz="1600" spc="-10" dirty="0">
                <a:latin typeface="Calibri"/>
                <a:cs typeface="Calibri"/>
              </a:rPr>
              <a:t>использовать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элементы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математического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моделирования;</a:t>
            </a:r>
            <a:endParaRPr sz="1600">
              <a:latin typeface="Calibri"/>
              <a:cs typeface="Calibri"/>
            </a:endParaRPr>
          </a:p>
          <a:p>
            <a:pPr marL="438150" marR="784860" indent="-172720">
              <a:lnSpc>
                <a:spcPts val="1750"/>
              </a:lnSpc>
              <a:spcBef>
                <a:spcPts val="430"/>
              </a:spcBef>
              <a:buChar char="•"/>
              <a:tabLst>
                <a:tab pos="438784" algn="l"/>
              </a:tabLst>
            </a:pPr>
            <a:r>
              <a:rPr sz="1600" spc="-10" dirty="0">
                <a:latin typeface="Calibri"/>
                <a:cs typeface="Calibri"/>
              </a:rPr>
              <a:t>использовать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элементы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математического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анализа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для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интерпретации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полученных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результатов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(ПООП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СОО,</a:t>
            </a:r>
            <a:r>
              <a:rPr sz="1600" spc="114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п.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II.</a:t>
            </a:r>
            <a:r>
              <a:rPr sz="1600" spc="-80" dirty="0">
                <a:latin typeface="Calibri"/>
                <a:cs typeface="Calibri"/>
              </a:rPr>
              <a:t>1</a:t>
            </a:r>
            <a:r>
              <a:rPr sz="1600" spc="-80" dirty="0">
                <a:latin typeface="Trebuchet MS"/>
                <a:cs typeface="Trebuchet MS"/>
              </a:rPr>
              <a:t>.</a:t>
            </a:r>
            <a:r>
              <a:rPr sz="1600" spc="-80" dirty="0">
                <a:latin typeface="Calibri"/>
                <a:cs typeface="Calibri"/>
              </a:rPr>
              <a:t>6).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>
              <a:lnSpc>
                <a:spcPts val="3195"/>
              </a:lnSpc>
              <a:spcBef>
                <a:spcPts val="95"/>
              </a:spcBef>
            </a:pPr>
            <a:r>
              <a:rPr sz="2800" spc="-10" dirty="0"/>
              <a:t>Каковы</a:t>
            </a:r>
            <a:r>
              <a:rPr sz="2800" spc="-15" dirty="0"/>
              <a:t> планируемые</a:t>
            </a:r>
            <a:r>
              <a:rPr sz="2800" spc="35" dirty="0"/>
              <a:t> </a:t>
            </a:r>
            <a:r>
              <a:rPr sz="2800" spc="-30" dirty="0"/>
              <a:t>результаты</a:t>
            </a:r>
            <a:endParaRPr sz="2800"/>
          </a:p>
          <a:p>
            <a:pPr marL="27940" marR="5080">
              <a:lnSpc>
                <a:spcPts val="3020"/>
              </a:lnSpc>
              <a:spcBef>
                <a:spcPts val="215"/>
              </a:spcBef>
              <a:tabLst>
                <a:tab pos="8241665" algn="l"/>
              </a:tabLst>
            </a:pPr>
            <a:r>
              <a:rPr sz="2800" spc="-5" dirty="0"/>
              <a:t>учебно-исследовательской и проектной </a:t>
            </a:r>
            <a:r>
              <a:rPr sz="2800" dirty="0"/>
              <a:t> </a:t>
            </a:r>
            <a:r>
              <a:rPr sz="2800" u="dash" spc="-10" dirty="0">
                <a:uFill>
                  <a:solidFill>
                    <a:srgbClr val="7597D9"/>
                  </a:solidFill>
                </a:uFill>
              </a:rPr>
              <a:t>деятельности</a:t>
            </a:r>
            <a:r>
              <a:rPr sz="2800" u="dash" spc="5" dirty="0">
                <a:uFill>
                  <a:solidFill>
                    <a:srgbClr val="7597D9"/>
                  </a:solidFill>
                </a:uFill>
              </a:rPr>
              <a:t> </a:t>
            </a:r>
            <a:r>
              <a:rPr sz="2800" b="1" u="dash" spc="-10" dirty="0">
                <a:uFill>
                  <a:solidFill>
                    <a:srgbClr val="7597D9"/>
                  </a:solidFill>
                </a:uFill>
                <a:latin typeface="Cambria"/>
                <a:cs typeface="Cambria"/>
              </a:rPr>
              <a:t>старшеклассников</a:t>
            </a:r>
            <a:r>
              <a:rPr sz="2800" u="dash" spc="-10" dirty="0">
                <a:uFill>
                  <a:solidFill>
                    <a:srgbClr val="7597D9"/>
                  </a:solidFill>
                </a:uFill>
              </a:rPr>
              <a:t>?	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5334000"/>
            <a:ext cx="1143000" cy="7749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7597D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00811" y="1057655"/>
            <a:ext cx="7838440" cy="5565775"/>
            <a:chOff x="400811" y="1057655"/>
            <a:chExt cx="7838440" cy="5565775"/>
          </a:xfrm>
        </p:grpSpPr>
        <p:sp>
          <p:nvSpPr>
            <p:cNvPr id="4" name="object 4"/>
            <p:cNvSpPr/>
            <p:nvPr/>
          </p:nvSpPr>
          <p:spPr>
            <a:xfrm>
              <a:off x="454367" y="6432206"/>
              <a:ext cx="120650" cy="191135"/>
            </a:xfrm>
            <a:custGeom>
              <a:avLst/>
              <a:gdLst/>
              <a:ahLst/>
              <a:cxnLst/>
              <a:rect l="l" t="t" r="r" b="b"/>
              <a:pathLst>
                <a:path w="120650" h="191134">
                  <a:moveTo>
                    <a:pt x="0" y="0"/>
                  </a:moveTo>
                  <a:lnTo>
                    <a:pt x="0" y="190842"/>
                  </a:lnTo>
                  <a:lnTo>
                    <a:pt x="120319" y="95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9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19" y="1112519"/>
              <a:ext cx="7812024" cy="36210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811" y="1057655"/>
              <a:ext cx="7741920" cy="35524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199" y="1142999"/>
              <a:ext cx="7696200" cy="3505200"/>
            </a:xfrm>
            <a:custGeom>
              <a:avLst/>
              <a:gdLst/>
              <a:ahLst/>
              <a:cxnLst/>
              <a:rect l="l" t="t" r="r" b="b"/>
              <a:pathLst>
                <a:path w="7696200" h="3505200">
                  <a:moveTo>
                    <a:pt x="7696200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7696200" y="3505200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199" y="1142999"/>
              <a:ext cx="7696200" cy="3505200"/>
            </a:xfrm>
            <a:custGeom>
              <a:avLst/>
              <a:gdLst/>
              <a:ahLst/>
              <a:cxnLst/>
              <a:rect l="l" t="t" r="r" b="b"/>
              <a:pathLst>
                <a:path w="7696200" h="3505200">
                  <a:moveTo>
                    <a:pt x="0" y="3505200"/>
                  </a:moveTo>
                  <a:lnTo>
                    <a:pt x="7696200" y="3505200"/>
                  </a:lnTo>
                  <a:lnTo>
                    <a:pt x="7696200" y="0"/>
                  </a:lnTo>
                  <a:lnTo>
                    <a:pt x="0" y="0"/>
                  </a:lnTo>
                  <a:lnTo>
                    <a:pt x="0" y="35052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189992"/>
            <a:ext cx="7864475" cy="91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00" dirty="0"/>
              <a:t>Какие</a:t>
            </a:r>
            <a:r>
              <a:rPr sz="2900" spc="-35" dirty="0"/>
              <a:t> </a:t>
            </a:r>
            <a:r>
              <a:rPr sz="2900" dirty="0"/>
              <a:t>материалы</a:t>
            </a:r>
            <a:r>
              <a:rPr sz="2900" spc="-35" dirty="0"/>
              <a:t> </a:t>
            </a:r>
            <a:r>
              <a:rPr sz="2900" spc="-5" dirty="0"/>
              <a:t>должны</a:t>
            </a:r>
            <a:r>
              <a:rPr sz="2900" dirty="0"/>
              <a:t> быть</a:t>
            </a:r>
            <a:r>
              <a:rPr sz="2900" spc="-10" dirty="0"/>
              <a:t> </a:t>
            </a:r>
            <a:r>
              <a:rPr sz="2900" dirty="0"/>
              <a:t>представлены </a:t>
            </a:r>
            <a:r>
              <a:rPr sz="2900" spc="-625" dirty="0"/>
              <a:t> </a:t>
            </a:r>
            <a:r>
              <a:rPr sz="2900" dirty="0"/>
              <a:t>к</a:t>
            </a:r>
            <a:r>
              <a:rPr sz="2900" spc="-30" dirty="0"/>
              <a:t> </a:t>
            </a:r>
            <a:r>
              <a:rPr sz="2900" dirty="0"/>
              <a:t>защите</a:t>
            </a:r>
            <a:r>
              <a:rPr sz="2900" spc="-20" dirty="0"/>
              <a:t> </a:t>
            </a:r>
            <a:r>
              <a:rPr sz="2900" dirty="0"/>
              <a:t>итогового проекта?</a:t>
            </a:r>
            <a:endParaRPr sz="2900"/>
          </a:p>
        </p:txBody>
      </p:sp>
      <p:grpSp>
        <p:nvGrpSpPr>
          <p:cNvPr id="10" name="object 10"/>
          <p:cNvGrpSpPr/>
          <p:nvPr/>
        </p:nvGrpSpPr>
        <p:grpSpPr>
          <a:xfrm>
            <a:off x="352043" y="4677155"/>
            <a:ext cx="8430895" cy="2139950"/>
            <a:chOff x="352043" y="4677155"/>
            <a:chExt cx="8430895" cy="213995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043" y="4677155"/>
              <a:ext cx="8398764" cy="10149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763" y="5614414"/>
              <a:ext cx="8385048" cy="120243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06400" y="1091844"/>
            <a:ext cx="8331200" cy="558863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2425" indent="-210820">
              <a:lnSpc>
                <a:spcPct val="100000"/>
              </a:lnSpc>
              <a:spcBef>
                <a:spcPts val="315"/>
              </a:spcBef>
              <a:buFont typeface="Calibri"/>
              <a:buAutoNum type="arabicParenR"/>
              <a:tabLst>
                <a:tab pos="353060" algn="l"/>
              </a:tabLst>
            </a:pPr>
            <a:r>
              <a:rPr sz="1600" b="1" spc="-15" dirty="0">
                <a:latin typeface="Calibri"/>
                <a:cs typeface="Calibri"/>
              </a:rPr>
              <a:t>Продукт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проектной </a:t>
            </a:r>
            <a:r>
              <a:rPr sz="1600" b="1" spc="-10" dirty="0">
                <a:latin typeface="Calibri"/>
                <a:cs typeface="Calibri"/>
              </a:rPr>
              <a:t>деятельности</a:t>
            </a:r>
            <a:r>
              <a:rPr sz="1600" spc="-10" dirty="0">
                <a:latin typeface="Calibri"/>
                <a:cs typeface="Calibri"/>
              </a:rPr>
              <a:t>;</a:t>
            </a:r>
            <a:endParaRPr sz="1600">
              <a:latin typeface="Calibri"/>
              <a:cs typeface="Calibri"/>
            </a:endParaRPr>
          </a:p>
          <a:p>
            <a:pPr marL="352425" indent="-210820">
              <a:lnSpc>
                <a:spcPts val="1730"/>
              </a:lnSpc>
              <a:spcBef>
                <a:spcPts val="215"/>
              </a:spcBef>
              <a:buAutoNum type="arabicParenR"/>
              <a:tabLst>
                <a:tab pos="353060" algn="l"/>
              </a:tabLst>
            </a:pPr>
            <a:r>
              <a:rPr sz="1600" spc="-15" dirty="0">
                <a:latin typeface="Calibri"/>
                <a:cs typeface="Calibri"/>
              </a:rPr>
              <a:t>подготовленная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учащимся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краткая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пояснительная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записка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к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проекту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указанием</a:t>
            </a:r>
            <a:endParaRPr sz="1600">
              <a:latin typeface="Calibri"/>
              <a:cs typeface="Calibri"/>
            </a:endParaRPr>
          </a:p>
          <a:p>
            <a:pPr marL="416559">
              <a:lnSpc>
                <a:spcPts val="1730"/>
              </a:lnSpc>
            </a:pPr>
            <a:r>
              <a:rPr sz="1600" b="1" spc="-5" dirty="0">
                <a:latin typeface="Calibri"/>
                <a:cs typeface="Calibri"/>
              </a:rPr>
              <a:t>для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всех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проектов</a:t>
            </a:r>
            <a:r>
              <a:rPr sz="1600" spc="-5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416559">
              <a:lnSpc>
                <a:spcPct val="100000"/>
              </a:lnSpc>
              <a:spcBef>
                <a:spcPts val="125"/>
              </a:spcBef>
            </a:pPr>
            <a:r>
              <a:rPr sz="1600" spc="-5" dirty="0">
                <a:latin typeface="Calibri"/>
                <a:cs typeface="Calibri"/>
              </a:rPr>
              <a:t>а)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исходного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замысла,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цели</a:t>
            </a:r>
            <a:r>
              <a:rPr sz="1600" spc="-5" dirty="0">
                <a:latin typeface="Calibri"/>
                <a:cs typeface="Calibri"/>
              </a:rPr>
              <a:t> 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назначения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проекта;</a:t>
            </a:r>
            <a:endParaRPr sz="1600">
              <a:latin typeface="Calibri"/>
              <a:cs typeface="Calibri"/>
            </a:endParaRPr>
          </a:p>
          <a:p>
            <a:pPr marL="416559" marR="1402715">
              <a:lnSpc>
                <a:spcPts val="2039"/>
              </a:lnSpc>
              <a:spcBef>
                <a:spcPts val="75"/>
              </a:spcBef>
            </a:pPr>
            <a:r>
              <a:rPr sz="1600" spc="-5" dirty="0">
                <a:latin typeface="Calibri"/>
                <a:cs typeface="Calibri"/>
              </a:rPr>
              <a:t>б)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краткого описания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хода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выполнения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проекта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полученных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результатов;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в)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списка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использованных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источников;</a:t>
            </a:r>
            <a:endParaRPr sz="1600">
              <a:latin typeface="Calibri"/>
              <a:cs typeface="Calibri"/>
            </a:endParaRPr>
          </a:p>
          <a:p>
            <a:pPr marL="416559" marR="1393825" indent="-274320">
              <a:lnSpc>
                <a:spcPts val="1540"/>
              </a:lnSpc>
              <a:spcBef>
                <a:spcPts val="495"/>
              </a:spcBef>
              <a:buFont typeface="Calibri"/>
              <a:buAutoNum type="arabicParenR" startAt="3"/>
              <a:tabLst>
                <a:tab pos="353060" algn="l"/>
              </a:tabLst>
            </a:pPr>
            <a:r>
              <a:rPr sz="1600" b="1" spc="-5" dirty="0">
                <a:latin typeface="Calibri"/>
                <a:cs typeface="Calibri"/>
              </a:rPr>
              <a:t>краткий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отзыв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руководителя</a:t>
            </a:r>
            <a:r>
              <a:rPr sz="1600" i="1" spc="-15" dirty="0">
                <a:latin typeface="Calibri"/>
                <a:cs typeface="Calibri"/>
              </a:rPr>
              <a:t>,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содержащий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краткую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характеристику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работы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учащегося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25" dirty="0">
                <a:latin typeface="Calibri"/>
                <a:cs typeface="Calibri"/>
              </a:rPr>
              <a:t>ходе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выполнения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проекта,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0" dirty="0">
                <a:latin typeface="Calibri"/>
                <a:cs typeface="Calibri"/>
              </a:rPr>
              <a:t>том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числе:</a:t>
            </a:r>
            <a:endParaRPr sz="1600">
              <a:latin typeface="Calibri"/>
              <a:cs typeface="Calibri"/>
            </a:endParaRPr>
          </a:p>
          <a:p>
            <a:pPr marL="416559">
              <a:lnSpc>
                <a:spcPct val="100000"/>
              </a:lnSpc>
              <a:spcBef>
                <a:spcPts val="130"/>
              </a:spcBef>
            </a:pPr>
            <a:r>
              <a:rPr sz="1600" spc="-5" dirty="0">
                <a:latin typeface="Calibri"/>
                <a:cs typeface="Calibri"/>
              </a:rPr>
              <a:t>а)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инициативности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самостоятельности;</a:t>
            </a:r>
            <a:endParaRPr sz="1600">
              <a:latin typeface="Calibri"/>
              <a:cs typeface="Calibri"/>
            </a:endParaRPr>
          </a:p>
          <a:p>
            <a:pPr marL="416559" marR="1356995">
              <a:lnSpc>
                <a:spcPts val="2039"/>
              </a:lnSpc>
              <a:spcBef>
                <a:spcPts val="75"/>
              </a:spcBef>
            </a:pPr>
            <a:r>
              <a:rPr sz="1600" spc="-5" dirty="0">
                <a:latin typeface="Calibri"/>
                <a:cs typeface="Calibri"/>
              </a:rPr>
              <a:t>б)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ответственности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(включая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динамику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отношения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выполняемой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работе);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в)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исполнительской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дисциплины.</a:t>
            </a:r>
            <a:endParaRPr sz="1600">
              <a:latin typeface="Calibri"/>
              <a:cs typeface="Calibri"/>
            </a:endParaRPr>
          </a:p>
          <a:p>
            <a:pPr marL="178435">
              <a:lnSpc>
                <a:spcPts val="1730"/>
              </a:lnSpc>
              <a:spcBef>
                <a:spcPts val="130"/>
              </a:spcBef>
            </a:pPr>
            <a:r>
              <a:rPr sz="1600" spc="-5" dirty="0">
                <a:latin typeface="Calibri"/>
                <a:cs typeface="Calibri"/>
              </a:rPr>
              <a:t>При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наличии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0" dirty="0">
                <a:latin typeface="Calibri"/>
                <a:cs typeface="Calibri"/>
              </a:rPr>
              <a:t>выполненной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работе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соответствующих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оснований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отзыве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может</a:t>
            </a:r>
            <a:endParaRPr sz="1600">
              <a:latin typeface="Calibri"/>
              <a:cs typeface="Calibri"/>
            </a:endParaRPr>
          </a:p>
          <a:p>
            <a:pPr marL="178435" marR="922019">
              <a:lnSpc>
                <a:spcPts val="1540"/>
              </a:lnSpc>
              <a:spcBef>
                <a:spcPts val="175"/>
              </a:spcBef>
            </a:pPr>
            <a:r>
              <a:rPr sz="1600" spc="-5" dirty="0">
                <a:latin typeface="Calibri"/>
                <a:cs typeface="Calibri"/>
              </a:rPr>
              <a:t>быть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также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отмечена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новизна </a:t>
            </a:r>
            <a:r>
              <a:rPr sz="1600" spc="-20" dirty="0">
                <a:latin typeface="Calibri"/>
                <a:cs typeface="Calibri"/>
              </a:rPr>
              <a:t>подхода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и/или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полученных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решений,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актуальность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практическая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значимость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полученных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результатов.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Calibri"/>
              <a:cs typeface="Calibri"/>
            </a:endParaRPr>
          </a:p>
          <a:p>
            <a:pPr marL="142240" marR="220979" algn="just">
              <a:lnSpc>
                <a:spcPct val="99500"/>
              </a:lnSpc>
            </a:pPr>
            <a:r>
              <a:rPr sz="1600" spc="-5" dirty="0">
                <a:latin typeface="Calibri"/>
                <a:cs typeface="Calibri"/>
              </a:rPr>
              <a:t>Общим </a:t>
            </a:r>
            <a:r>
              <a:rPr sz="1600" spc="-10" dirty="0">
                <a:latin typeface="Calibri"/>
                <a:cs typeface="Calibri"/>
              </a:rPr>
              <a:t>требованием </a:t>
            </a:r>
            <a:r>
              <a:rPr sz="1600" spc="-15" dirty="0">
                <a:latin typeface="Calibri"/>
                <a:cs typeface="Calibri"/>
              </a:rPr>
              <a:t>ко </a:t>
            </a:r>
            <a:r>
              <a:rPr sz="1600" spc="-10" dirty="0">
                <a:latin typeface="Calibri"/>
                <a:cs typeface="Calibri"/>
              </a:rPr>
              <a:t>всем </a:t>
            </a:r>
            <a:r>
              <a:rPr sz="1600" spc="-5" dirty="0">
                <a:latin typeface="Calibri"/>
                <a:cs typeface="Calibri"/>
              </a:rPr>
              <a:t>работам </a:t>
            </a:r>
            <a:r>
              <a:rPr sz="1600" spc="-10" dirty="0">
                <a:latin typeface="Calibri"/>
                <a:cs typeface="Calibri"/>
              </a:rPr>
              <a:t>является </a:t>
            </a:r>
            <a:r>
              <a:rPr sz="1600" spc="-15" dirty="0">
                <a:latin typeface="Calibri"/>
                <a:cs typeface="Calibri"/>
              </a:rPr>
              <a:t>необходимость соблюдения </a:t>
            </a:r>
            <a:r>
              <a:rPr sz="1600" spc="-5" dirty="0">
                <a:latin typeface="Calibri"/>
                <a:cs typeface="Calibri"/>
              </a:rPr>
              <a:t>норм и правил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цитирования, ссылок на </a:t>
            </a:r>
            <a:r>
              <a:rPr sz="1600" spc="-10" dirty="0">
                <a:latin typeface="Calibri"/>
                <a:cs typeface="Calibri"/>
              </a:rPr>
              <a:t>различные </a:t>
            </a:r>
            <a:r>
              <a:rPr sz="1600" spc="-5" dirty="0">
                <a:latin typeface="Calibri"/>
                <a:cs typeface="Calibri"/>
              </a:rPr>
              <a:t>источники.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случае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заимствования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текста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работы </a:t>
            </a:r>
            <a:r>
              <a:rPr sz="1800" b="1" spc="-3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(плагиата)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без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указания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ссылок на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источник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проект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защите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допускается!</a:t>
            </a:r>
            <a:endParaRPr sz="1800">
              <a:latin typeface="Calibri"/>
              <a:cs typeface="Calibri"/>
            </a:endParaRPr>
          </a:p>
          <a:p>
            <a:pPr marL="250190">
              <a:lnSpc>
                <a:spcPct val="100000"/>
              </a:lnSpc>
              <a:spcBef>
                <a:spcPts val="1130"/>
              </a:spcBef>
            </a:pPr>
            <a:r>
              <a:rPr sz="1600" b="1" spc="-10" dirty="0">
                <a:latin typeface="Calibri"/>
                <a:cs typeface="Calibri"/>
              </a:rPr>
              <a:t>Отметка </a:t>
            </a:r>
            <a:r>
              <a:rPr sz="1600" spc="-5" dirty="0">
                <a:latin typeface="Calibri"/>
                <a:cs typeface="Calibri"/>
              </a:rPr>
              <a:t>за </a:t>
            </a:r>
            <a:r>
              <a:rPr sz="1600" spc="-10" dirty="0">
                <a:latin typeface="Calibri"/>
                <a:cs typeface="Calibri"/>
              </a:rPr>
              <a:t>выполнение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проекта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выставляется в графу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«Проектная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деятельность»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или</a:t>
            </a:r>
            <a:endParaRPr sz="1600">
              <a:latin typeface="Calibri"/>
              <a:cs typeface="Calibri"/>
            </a:endParaRPr>
          </a:p>
          <a:p>
            <a:pPr marL="25019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«Экзамен»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классном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журнале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личном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деле.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документ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государственного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образца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</a:t>
            </a:r>
            <a:endParaRPr sz="1600">
              <a:latin typeface="Calibri"/>
              <a:cs typeface="Calibri"/>
            </a:endParaRPr>
          </a:p>
          <a:p>
            <a:pPr marL="250190" marR="43180" indent="-200025">
              <a:lnSpc>
                <a:spcPct val="100000"/>
              </a:lnSpc>
              <a:tabLst>
                <a:tab pos="250190" algn="l"/>
              </a:tabLst>
            </a:pPr>
            <a:r>
              <a:rPr sz="1600" u="dash" spc="-5" dirty="0">
                <a:uFill>
                  <a:solidFill>
                    <a:srgbClr val="7597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600" u="dash" spc="-5" dirty="0"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уровне</a:t>
            </a:r>
            <a:r>
              <a:rPr sz="1600" u="dash" dirty="0"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 </a:t>
            </a:r>
            <a:r>
              <a:rPr sz="1600" u="dash" spc="-5" dirty="0"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образования</a:t>
            </a:r>
            <a:r>
              <a:rPr sz="1600" u="dash" spc="5" dirty="0"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 </a:t>
            </a:r>
            <a:r>
              <a:rPr sz="1600" u="dash" spc="-5" dirty="0"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—</a:t>
            </a:r>
            <a:r>
              <a:rPr sz="1600" u="dash" spc="5" dirty="0"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 </a:t>
            </a:r>
            <a:r>
              <a:rPr sz="1600" u="dash" spc="-5" dirty="0"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аттестат</a:t>
            </a:r>
            <a:r>
              <a:rPr sz="1600" u="dash" spc="5" dirty="0"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 </a:t>
            </a:r>
            <a:r>
              <a:rPr sz="1600" u="dash" spc="-5" dirty="0"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об основном</a:t>
            </a:r>
            <a:r>
              <a:rPr sz="1600" u="dash" spc="35" dirty="0"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 </a:t>
            </a:r>
            <a:r>
              <a:rPr sz="1600" u="dash" spc="-10" dirty="0"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общем</a:t>
            </a:r>
            <a:r>
              <a:rPr sz="1600" u="dash" spc="20" dirty="0"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 </a:t>
            </a:r>
            <a:r>
              <a:rPr sz="1600" u="dash" spc="-5" dirty="0"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образовании</a:t>
            </a:r>
            <a:r>
              <a:rPr sz="1600" u="dash" spc="10" dirty="0"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 </a:t>
            </a:r>
            <a:r>
              <a:rPr sz="1600" u="dash" spc="-5" dirty="0"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—</a:t>
            </a:r>
            <a:r>
              <a:rPr sz="1600" u="dash" spc="5" dirty="0"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 </a:t>
            </a:r>
            <a:r>
              <a:rPr sz="1600" u="dash" spc="-15" dirty="0"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отметка</a:t>
            </a:r>
            <a:r>
              <a:rPr sz="1600" u="dash" spc="40" dirty="0"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 </a:t>
            </a:r>
            <a:r>
              <a:rPr sz="1600" u="dash" spc="-5" dirty="0"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выставляется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5" dirty="0">
                <a:latin typeface="Calibri"/>
                <a:cs typeface="Calibri"/>
              </a:rPr>
              <a:t>в</a:t>
            </a:r>
            <a:r>
              <a:rPr sz="2100" spc="-157" baseline="15873" dirty="0">
                <a:solidFill>
                  <a:srgbClr val="565F6C"/>
                </a:solidFill>
                <a:latin typeface="Trebuchet MS"/>
                <a:cs typeface="Trebuchet MS"/>
              </a:rPr>
              <a:t>24</a:t>
            </a:r>
            <a:r>
              <a:rPr sz="1600" spc="-105" dirty="0">
                <a:latin typeface="Calibri"/>
                <a:cs typeface="Calibri"/>
              </a:rPr>
              <a:t>свободную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строку.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501128" y="1862327"/>
            <a:ext cx="1503045" cy="2052955"/>
            <a:chOff x="7501128" y="1862327"/>
            <a:chExt cx="1503045" cy="205295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01128" y="1862327"/>
              <a:ext cx="1502664" cy="20528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96200" y="2057399"/>
              <a:ext cx="914400" cy="14644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7597D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249427"/>
            <a:ext cx="74275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Как</a:t>
            </a:r>
            <a:r>
              <a:rPr sz="3200" spc="-35" dirty="0"/>
              <a:t> </a:t>
            </a:r>
            <a:r>
              <a:rPr sz="3200" spc="-5" dirty="0"/>
              <a:t>должна</a:t>
            </a:r>
            <a:r>
              <a:rPr sz="3200" spc="-15" dirty="0"/>
              <a:t> </a:t>
            </a:r>
            <a:r>
              <a:rPr sz="3200" spc="-25" dirty="0"/>
              <a:t>проходить</a:t>
            </a:r>
            <a:r>
              <a:rPr sz="3200" spc="-20" dirty="0"/>
              <a:t> </a:t>
            </a:r>
            <a:r>
              <a:rPr sz="3200" spc="-5" dirty="0"/>
              <a:t>защита проекта?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" y="4786884"/>
            <a:ext cx="3282696" cy="100126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4540" y="4819650"/>
            <a:ext cx="29845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Возможна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корректировка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того,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чтобы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проект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стал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реализуемым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8891" y="533374"/>
            <a:ext cx="8673465" cy="6132830"/>
            <a:chOff x="278891" y="533374"/>
            <a:chExt cx="8673465" cy="613283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891" y="5888736"/>
              <a:ext cx="8673084" cy="7772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3047" y="4992624"/>
              <a:ext cx="822960" cy="6400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4799" y="533374"/>
              <a:ext cx="935354" cy="63413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34340" y="5962599"/>
            <a:ext cx="83204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Презентацию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результатов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проектной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работы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целесообразно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проводить </a:t>
            </a:r>
            <a:r>
              <a:rPr sz="1800" b="1" spc="-5" dirty="0">
                <a:latin typeface="Calibri"/>
                <a:cs typeface="Calibri"/>
              </a:rPr>
              <a:t>не</a:t>
            </a:r>
            <a:r>
              <a:rPr sz="1800" b="1" dirty="0">
                <a:latin typeface="Calibri"/>
                <a:cs typeface="Calibri"/>
              </a:rPr>
              <a:t> в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школе</a:t>
            </a:r>
            <a:r>
              <a:rPr sz="1800" spc="-15" dirty="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85" dirty="0">
                <a:latin typeface="Calibri"/>
                <a:cs typeface="Calibri"/>
              </a:rPr>
              <a:t>в</a:t>
            </a:r>
            <a:r>
              <a:rPr sz="2100" spc="-277" baseline="-29761" dirty="0">
                <a:solidFill>
                  <a:srgbClr val="565F6C"/>
                </a:solidFill>
                <a:latin typeface="Trebuchet MS"/>
                <a:cs typeface="Trebuchet MS"/>
              </a:rPr>
              <a:t>2</a:t>
            </a:r>
            <a:r>
              <a:rPr sz="1800" spc="-185" dirty="0">
                <a:latin typeface="Calibri"/>
                <a:cs typeface="Calibri"/>
              </a:rPr>
              <a:t>т</a:t>
            </a:r>
            <a:r>
              <a:rPr sz="2100" spc="-277" baseline="-29761" dirty="0">
                <a:solidFill>
                  <a:srgbClr val="565F6C"/>
                </a:solidFill>
                <a:latin typeface="Trebuchet MS"/>
                <a:cs typeface="Trebuchet MS"/>
              </a:rPr>
              <a:t>5</a:t>
            </a:r>
            <a:r>
              <a:rPr sz="1800" spc="-185" dirty="0">
                <a:latin typeface="Calibri"/>
                <a:cs typeface="Calibri"/>
              </a:rPr>
              <a:t>ом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социальном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культурном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пространстве,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где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проект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разворачивался.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8036" y="1143000"/>
            <a:ext cx="4101465" cy="3767454"/>
            <a:chOff x="288036" y="1143000"/>
            <a:chExt cx="4101465" cy="3767454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7380" y="4393692"/>
              <a:ext cx="644651" cy="5166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8036" y="1143000"/>
              <a:ext cx="4101084" cy="335584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59740" y="1232661"/>
            <a:ext cx="3703954" cy="311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005">
              <a:lnSpc>
                <a:spcPts val="2790"/>
              </a:lnSpc>
              <a:spcBef>
                <a:spcPts val="100"/>
              </a:spcBef>
            </a:pPr>
            <a:r>
              <a:rPr sz="2400" b="1" dirty="0">
                <a:solidFill>
                  <a:srgbClr val="234583"/>
                </a:solidFill>
                <a:latin typeface="Calibri"/>
                <a:cs typeface="Calibri"/>
              </a:rPr>
              <a:t>Защита</a:t>
            </a:r>
            <a:r>
              <a:rPr sz="2400" b="1" spc="-30" dirty="0">
                <a:solidFill>
                  <a:srgbClr val="234583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34583"/>
                </a:solidFill>
                <a:latin typeface="Calibri"/>
                <a:cs typeface="Calibri"/>
              </a:rPr>
              <a:t>темы</a:t>
            </a:r>
            <a:r>
              <a:rPr sz="2400" b="1" spc="-30" dirty="0">
                <a:solidFill>
                  <a:srgbClr val="23458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34583"/>
                </a:solidFill>
                <a:latin typeface="Calibri"/>
                <a:cs typeface="Calibri"/>
              </a:rPr>
              <a:t>проекта</a:t>
            </a:r>
            <a:endParaRPr sz="2400">
              <a:latin typeface="Calibri"/>
              <a:cs typeface="Calibri"/>
            </a:endParaRPr>
          </a:p>
          <a:p>
            <a:pPr marL="93345" indent="-81280">
              <a:lnSpc>
                <a:spcPts val="1964"/>
              </a:lnSpc>
              <a:buSzPct val="94444"/>
              <a:buFont typeface="Microsoft Sans Serif"/>
              <a:buChar char="•"/>
              <a:tabLst>
                <a:tab pos="93980" algn="l"/>
              </a:tabLst>
            </a:pP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Актуальность</a:t>
            </a:r>
            <a:r>
              <a:rPr sz="1800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проекта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ts val="1945"/>
              </a:lnSpc>
              <a:buSzPct val="94444"/>
              <a:buFont typeface="Microsoft Sans Serif"/>
              <a:buChar char="•"/>
              <a:tabLst>
                <a:tab pos="93980" algn="l"/>
              </a:tabLst>
            </a:pP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Положительные</a:t>
            </a:r>
            <a:r>
              <a:rPr sz="18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эффекты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 от</a:t>
            </a:r>
            <a:endParaRPr sz="1800">
              <a:latin typeface="Calibri"/>
              <a:cs typeface="Calibri"/>
            </a:endParaRPr>
          </a:p>
          <a:p>
            <a:pPr marL="83820">
              <a:lnSpc>
                <a:spcPts val="1945"/>
              </a:lnSpc>
            </a:pP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реализации</a:t>
            </a:r>
            <a:r>
              <a:rPr sz="1800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проекта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ts val="1945"/>
              </a:lnSpc>
              <a:buSzPct val="94444"/>
              <a:buFont typeface="Microsoft Sans Serif"/>
              <a:buChar char="•"/>
              <a:tabLst>
                <a:tab pos="93980" algn="l"/>
              </a:tabLst>
            </a:pP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Ресурсы</a:t>
            </a:r>
            <a:r>
              <a:rPr sz="18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(материальные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83820" marR="5080">
              <a:lnSpc>
                <a:spcPts val="1939"/>
              </a:lnSpc>
              <a:spcBef>
                <a:spcPts val="140"/>
              </a:spcBef>
            </a:pP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нематериальные),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необходимые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для </a:t>
            </a:r>
            <a:r>
              <a:rPr sz="1800" spc="-39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реализации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проекта, их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возможные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источники</a:t>
            </a:r>
            <a:endParaRPr sz="1800">
              <a:latin typeface="Calibri"/>
              <a:cs typeface="Calibri"/>
            </a:endParaRPr>
          </a:p>
          <a:p>
            <a:pPr marL="83820" marR="571500" indent="-71755">
              <a:lnSpc>
                <a:spcPts val="1939"/>
              </a:lnSpc>
              <a:spcBef>
                <a:spcPts val="10"/>
              </a:spcBef>
              <a:buSzPct val="94444"/>
              <a:buFont typeface="Microsoft Sans Serif"/>
              <a:buChar char="•"/>
              <a:tabLst>
                <a:tab pos="93980" algn="l"/>
              </a:tabLst>
            </a:pPr>
            <a:r>
              <a:rPr sz="1800" spc="-5" dirty="0">
                <a:latin typeface="Calibri"/>
                <a:cs typeface="Calibri"/>
              </a:rPr>
              <a:t>Риски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реализации</a:t>
            </a:r>
            <a:r>
              <a:rPr sz="1800" dirty="0">
                <a:latin typeface="Calibri"/>
                <a:cs typeface="Calibri"/>
              </a:rPr>
              <a:t> проекта 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сложности,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которые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ожидают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обучающегося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реализации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данного </a:t>
            </a:r>
            <a:r>
              <a:rPr sz="1800" spc="-5" dirty="0">
                <a:latin typeface="Calibri"/>
                <a:cs typeface="Calibri"/>
              </a:rPr>
              <a:t>проекта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75988" y="1106424"/>
            <a:ext cx="4471416" cy="475945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651628" y="1196085"/>
            <a:ext cx="4063365" cy="44996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521460" marR="400685" indent="-1069975" algn="just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234583"/>
                </a:solidFill>
                <a:latin typeface="Calibri"/>
                <a:cs typeface="Calibri"/>
              </a:rPr>
              <a:t>Защита</a:t>
            </a:r>
            <a:r>
              <a:rPr sz="2400" b="1" spc="-90" dirty="0">
                <a:solidFill>
                  <a:srgbClr val="23458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34583"/>
                </a:solidFill>
                <a:latin typeface="Calibri"/>
                <a:cs typeface="Calibri"/>
              </a:rPr>
              <a:t>реализованного </a:t>
            </a:r>
            <a:r>
              <a:rPr sz="2400" b="1" spc="-530" dirty="0">
                <a:solidFill>
                  <a:srgbClr val="23458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34583"/>
                </a:solidFill>
                <a:latin typeface="Calibri"/>
                <a:cs typeface="Calibri"/>
              </a:rPr>
              <a:t>проекта</a:t>
            </a:r>
            <a:endParaRPr sz="2400">
              <a:latin typeface="Calibri"/>
              <a:cs typeface="Calibri"/>
            </a:endParaRPr>
          </a:p>
          <a:p>
            <a:pPr marL="93345" indent="-81280" algn="just">
              <a:lnSpc>
                <a:spcPts val="1945"/>
              </a:lnSpc>
              <a:buSzPct val="94444"/>
              <a:buFont typeface="Microsoft Sans Serif"/>
              <a:buChar char="•"/>
              <a:tabLst>
                <a:tab pos="93980" algn="l"/>
              </a:tabLst>
            </a:pPr>
            <a:r>
              <a:rPr sz="1800" spc="-45" dirty="0">
                <a:solidFill>
                  <a:srgbClr val="0D0D0D"/>
                </a:solidFill>
                <a:latin typeface="Calibri"/>
                <a:cs typeface="Calibri"/>
              </a:rPr>
              <a:t>Тема</a:t>
            </a:r>
            <a:r>
              <a:rPr sz="18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 краткое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описание</a:t>
            </a:r>
            <a:r>
              <a:rPr sz="1800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сути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 проекта</a:t>
            </a:r>
            <a:endParaRPr sz="1800">
              <a:latin typeface="Calibri"/>
              <a:cs typeface="Calibri"/>
            </a:endParaRPr>
          </a:p>
          <a:p>
            <a:pPr marL="93345" indent="-81280" algn="just">
              <a:lnSpc>
                <a:spcPct val="100000"/>
              </a:lnSpc>
              <a:spcBef>
                <a:spcPts val="110"/>
              </a:spcBef>
              <a:buSzPct val="94444"/>
              <a:buFont typeface="Microsoft Sans Serif"/>
              <a:buChar char="•"/>
              <a:tabLst>
                <a:tab pos="93980" algn="l"/>
              </a:tabLst>
            </a:pP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Актуальность</a:t>
            </a:r>
            <a:r>
              <a:rPr sz="1800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проекта</a:t>
            </a:r>
            <a:endParaRPr sz="1800">
              <a:latin typeface="Calibri"/>
              <a:cs typeface="Calibri"/>
            </a:endParaRPr>
          </a:p>
          <a:p>
            <a:pPr marL="83820" marR="5080" indent="-71755" algn="just">
              <a:lnSpc>
                <a:spcPts val="1939"/>
              </a:lnSpc>
              <a:spcBef>
                <a:spcPts val="355"/>
              </a:spcBef>
              <a:buSzPct val="94444"/>
              <a:buFont typeface="Microsoft Sans Serif"/>
              <a:buChar char="•"/>
              <a:tabLst>
                <a:tab pos="93980" algn="l"/>
              </a:tabLst>
            </a:pP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Положительные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эффекты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от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реализации </a:t>
            </a:r>
            <a:r>
              <a:rPr sz="1800" spc="-39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проекта, 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которые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получат как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сам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автор, </a:t>
            </a:r>
            <a:r>
              <a:rPr sz="1800" spc="-39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так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r>
              <a:rPr sz="18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другие 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люди</a:t>
            </a:r>
            <a:endParaRPr sz="1800">
              <a:latin typeface="Calibri"/>
              <a:cs typeface="Calibri"/>
            </a:endParaRPr>
          </a:p>
          <a:p>
            <a:pPr marL="93345" indent="-81280" algn="just">
              <a:lnSpc>
                <a:spcPts val="2050"/>
              </a:lnSpc>
              <a:spcBef>
                <a:spcPts val="90"/>
              </a:spcBef>
              <a:buSzPct val="94444"/>
              <a:buFont typeface="Microsoft Sans Serif"/>
              <a:buChar char="•"/>
              <a:tabLst>
                <a:tab pos="93980" algn="l"/>
              </a:tabLst>
            </a:pP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Ресурсы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(материальные</a:t>
            </a:r>
            <a:r>
              <a:rPr sz="18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83820" algn="just">
              <a:lnSpc>
                <a:spcPts val="1945"/>
              </a:lnSpc>
            </a:pP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нематериальные),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которые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 были</a:t>
            </a:r>
            <a:endParaRPr sz="1800">
              <a:latin typeface="Calibri"/>
              <a:cs typeface="Calibri"/>
            </a:endParaRPr>
          </a:p>
          <a:p>
            <a:pPr marL="83820" marR="107314" algn="just">
              <a:lnSpc>
                <a:spcPts val="1939"/>
              </a:lnSpc>
              <a:spcBef>
                <a:spcPts val="140"/>
              </a:spcBef>
            </a:pP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привлечены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для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реализации проекта,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а </a:t>
            </a:r>
            <a:r>
              <a:rPr sz="1800" spc="-39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также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источники</a:t>
            </a:r>
            <a:r>
              <a:rPr sz="1800" spc="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этих</a:t>
            </a:r>
            <a:r>
              <a:rPr sz="18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ресурсов</a:t>
            </a:r>
            <a:endParaRPr sz="1800">
              <a:latin typeface="Calibri"/>
              <a:cs typeface="Calibri"/>
            </a:endParaRPr>
          </a:p>
          <a:p>
            <a:pPr marL="93345" indent="-81280" algn="just">
              <a:lnSpc>
                <a:spcPct val="100000"/>
              </a:lnSpc>
              <a:spcBef>
                <a:spcPts val="85"/>
              </a:spcBef>
              <a:buSzPct val="94444"/>
              <a:buFont typeface="Microsoft Sans Serif"/>
              <a:buChar char="•"/>
              <a:tabLst>
                <a:tab pos="93980" algn="l"/>
              </a:tabLst>
            </a:pPr>
            <a:r>
              <a:rPr sz="1800" spc="-30" dirty="0">
                <a:solidFill>
                  <a:srgbClr val="0D0D0D"/>
                </a:solidFill>
                <a:latin typeface="Calibri"/>
                <a:cs typeface="Calibri"/>
              </a:rPr>
              <a:t>Ход</a:t>
            </a:r>
            <a:r>
              <a:rPr sz="18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реализации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проекта</a:t>
            </a:r>
            <a:endParaRPr sz="1800">
              <a:latin typeface="Calibri"/>
              <a:cs typeface="Calibri"/>
            </a:endParaRPr>
          </a:p>
          <a:p>
            <a:pPr marL="93345" indent="-81280" algn="just">
              <a:lnSpc>
                <a:spcPct val="100000"/>
              </a:lnSpc>
              <a:spcBef>
                <a:spcPts val="325"/>
              </a:spcBef>
              <a:buSzPct val="94444"/>
              <a:buFont typeface="Microsoft Sans Serif"/>
              <a:buChar char="•"/>
              <a:tabLst>
                <a:tab pos="93980" algn="l"/>
              </a:tabLst>
            </a:pP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Риски реализации</a:t>
            </a:r>
            <a:r>
              <a:rPr sz="18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проекта</a:t>
            </a:r>
            <a:r>
              <a:rPr sz="18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сложности,</a:t>
            </a:r>
            <a:endParaRPr sz="1800">
              <a:latin typeface="Calibri"/>
              <a:cs typeface="Calibri"/>
            </a:endParaRPr>
          </a:p>
          <a:p>
            <a:pPr marL="83820" algn="just">
              <a:lnSpc>
                <a:spcPct val="100000"/>
              </a:lnSpc>
            </a:pP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которые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обучающемуся</a:t>
            </a:r>
            <a:r>
              <a:rPr sz="1800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удалось</a:t>
            </a:r>
            <a:endParaRPr sz="1800">
              <a:latin typeface="Calibri"/>
              <a:cs typeface="Calibri"/>
            </a:endParaRPr>
          </a:p>
          <a:p>
            <a:pPr marL="83820" marR="596900" algn="just">
              <a:lnSpc>
                <a:spcPts val="2170"/>
              </a:lnSpc>
              <a:spcBef>
                <a:spcPts val="65"/>
              </a:spcBef>
            </a:pP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преодолеть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в </a:t>
            </a:r>
            <a:r>
              <a:rPr sz="1800" spc="-20" dirty="0">
                <a:solidFill>
                  <a:srgbClr val="0D0D0D"/>
                </a:solidFill>
                <a:latin typeface="Calibri"/>
                <a:cs typeface="Calibri"/>
              </a:rPr>
              <a:t>ходе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его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реализации </a:t>
            </a:r>
            <a:r>
              <a:rPr sz="1800" spc="-39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(ПООП</a:t>
            </a:r>
            <a:r>
              <a:rPr sz="1800" spc="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СОО,</a:t>
            </a:r>
            <a:r>
              <a:rPr sz="1800" spc="8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п.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90" dirty="0">
                <a:solidFill>
                  <a:srgbClr val="0D0D0D"/>
                </a:solidFill>
                <a:latin typeface="Trebuchet MS"/>
                <a:cs typeface="Trebuchet MS"/>
              </a:rPr>
              <a:t>II.</a:t>
            </a:r>
            <a:r>
              <a:rPr sz="1800" spc="-90" dirty="0">
                <a:solidFill>
                  <a:srgbClr val="0D0D0D"/>
                </a:solidFill>
                <a:latin typeface="Calibri"/>
                <a:cs typeface="Calibri"/>
              </a:rPr>
              <a:t>1</a:t>
            </a:r>
            <a:r>
              <a:rPr sz="1800" spc="-90" dirty="0">
                <a:solidFill>
                  <a:srgbClr val="0D0D0D"/>
                </a:solidFill>
                <a:latin typeface="Trebuchet MS"/>
                <a:cs typeface="Trebuchet MS"/>
              </a:rPr>
              <a:t>.</a:t>
            </a:r>
            <a:r>
              <a:rPr sz="1800" spc="-90" dirty="0">
                <a:solidFill>
                  <a:srgbClr val="0D0D0D"/>
                </a:solidFill>
                <a:latin typeface="Calibri"/>
                <a:cs typeface="Calibri"/>
              </a:rPr>
              <a:t>8)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9107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По</a:t>
            </a:r>
            <a:r>
              <a:rPr sz="3200" spc="-35" dirty="0"/>
              <a:t> </a:t>
            </a:r>
            <a:r>
              <a:rPr sz="3200" spc="-5" dirty="0"/>
              <a:t>каким критериям</a:t>
            </a:r>
            <a:r>
              <a:rPr sz="3200" spc="-50" dirty="0"/>
              <a:t> </a:t>
            </a:r>
            <a:r>
              <a:rPr sz="3200" spc="-10" dirty="0"/>
              <a:t>следует</a:t>
            </a:r>
            <a:r>
              <a:rPr sz="3200" spc="-25" dirty="0"/>
              <a:t> </a:t>
            </a:r>
            <a:r>
              <a:rPr sz="3200" dirty="0"/>
              <a:t>оценивать</a:t>
            </a:r>
            <a:endParaRPr sz="3200"/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8241665" algn="l"/>
              </a:tabLst>
            </a:pPr>
            <a:r>
              <a:rPr sz="3200" u="dash" spc="-85" dirty="0">
                <a:uFill>
                  <a:solidFill>
                    <a:srgbClr val="7597D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dash" dirty="0">
                <a:uFill>
                  <a:solidFill>
                    <a:srgbClr val="7597D9"/>
                  </a:solidFill>
                </a:uFill>
              </a:rPr>
              <a:t>итоговый</a:t>
            </a:r>
            <a:r>
              <a:rPr sz="3200" u="dash" spc="-50" dirty="0">
                <a:uFill>
                  <a:solidFill>
                    <a:srgbClr val="7597D9"/>
                  </a:solidFill>
                </a:uFill>
              </a:rPr>
              <a:t> </a:t>
            </a:r>
            <a:r>
              <a:rPr sz="3200" u="dash" dirty="0">
                <a:uFill>
                  <a:solidFill>
                    <a:srgbClr val="7597D9"/>
                  </a:solidFill>
                </a:uFill>
              </a:rPr>
              <a:t>проект?	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3672" y="1168908"/>
            <a:ext cx="8351520" cy="5080000"/>
            <a:chOff x="423672" y="1168908"/>
            <a:chExt cx="8351520" cy="5080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865" y="1197861"/>
              <a:ext cx="8327132" cy="50505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1168908"/>
              <a:ext cx="8351520" cy="47945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200" y="1219200"/>
              <a:ext cx="8229600" cy="4953000"/>
            </a:xfrm>
            <a:custGeom>
              <a:avLst/>
              <a:gdLst/>
              <a:ahLst/>
              <a:cxnLst/>
              <a:rect l="l" t="t" r="r" b="b"/>
              <a:pathLst>
                <a:path w="8229600" h="4953000">
                  <a:moveTo>
                    <a:pt x="8229600" y="0"/>
                  </a:moveTo>
                  <a:lnTo>
                    <a:pt x="0" y="0"/>
                  </a:lnTo>
                  <a:lnTo>
                    <a:pt x="0" y="4953000"/>
                  </a:lnTo>
                  <a:lnTo>
                    <a:pt x="8229600" y="49530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1219200"/>
              <a:ext cx="8229600" cy="4953000"/>
            </a:xfrm>
            <a:custGeom>
              <a:avLst/>
              <a:gdLst/>
              <a:ahLst/>
              <a:cxnLst/>
              <a:rect l="l" t="t" r="r" b="b"/>
              <a:pathLst>
                <a:path w="8229600" h="4953000">
                  <a:moveTo>
                    <a:pt x="0" y="4953000"/>
                  </a:moveTo>
                  <a:lnTo>
                    <a:pt x="8229600" y="49530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9530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940" y="1237234"/>
            <a:ext cx="7979409" cy="464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699135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75000"/>
              <a:buFont typeface="Microsoft Sans Serif"/>
              <a:buChar char=""/>
              <a:tabLst>
                <a:tab pos="286385" algn="l"/>
                <a:tab pos="287020" algn="l"/>
              </a:tabLst>
            </a:pPr>
            <a:r>
              <a:rPr sz="1800" b="1" spc="-5" dirty="0">
                <a:solidFill>
                  <a:srgbClr val="234583"/>
                </a:solidFill>
                <a:latin typeface="Calibri"/>
                <a:cs typeface="Calibri"/>
              </a:rPr>
              <a:t>Сформированность </a:t>
            </a:r>
            <a:r>
              <a:rPr sz="1800" b="1" spc="-10" dirty="0">
                <a:solidFill>
                  <a:srgbClr val="234583"/>
                </a:solidFill>
                <a:latin typeface="Calibri"/>
                <a:cs typeface="Calibri"/>
              </a:rPr>
              <a:t>предметных </a:t>
            </a:r>
            <a:r>
              <a:rPr sz="1800" b="1" dirty="0">
                <a:solidFill>
                  <a:srgbClr val="234583"/>
                </a:solidFill>
                <a:latin typeface="Calibri"/>
                <a:cs typeface="Calibri"/>
              </a:rPr>
              <a:t>знаний и </a:t>
            </a:r>
            <a:r>
              <a:rPr sz="1800" b="1" spc="-5" dirty="0">
                <a:solidFill>
                  <a:srgbClr val="234583"/>
                </a:solidFill>
                <a:latin typeface="Calibri"/>
                <a:cs typeface="Calibri"/>
              </a:rPr>
              <a:t>способов действий: </a:t>
            </a:r>
            <a:r>
              <a:rPr sz="1800" spc="-10" dirty="0">
                <a:latin typeface="Calibri"/>
                <a:cs typeface="Calibri"/>
              </a:rPr>
              <a:t>умение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раскрыть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содержание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работы,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грамотно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обоснованно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использовать</a:t>
            </a:r>
            <a:endParaRPr sz="18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имеющиеся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знания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способы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действий</a:t>
            </a:r>
            <a:r>
              <a:rPr sz="1800" dirty="0">
                <a:latin typeface="Calibri"/>
                <a:cs typeface="Calibri"/>
              </a:rPr>
              <a:t> 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соответствии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рассматриваемой</a:t>
            </a:r>
            <a:endParaRPr sz="18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проблемой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темой;</a:t>
            </a:r>
            <a:endParaRPr sz="1800">
              <a:latin typeface="Calibri"/>
              <a:cs typeface="Calibri"/>
            </a:endParaRPr>
          </a:p>
          <a:p>
            <a:pPr marL="286385" marR="263525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5000"/>
              <a:buFont typeface="Microsoft Sans Serif"/>
              <a:buChar char=""/>
              <a:tabLst>
                <a:tab pos="286385" algn="l"/>
                <a:tab pos="287020" algn="l"/>
              </a:tabLst>
            </a:pPr>
            <a:r>
              <a:rPr sz="1800" b="1" spc="-5" dirty="0">
                <a:solidFill>
                  <a:srgbClr val="234583"/>
                </a:solidFill>
                <a:latin typeface="Calibri"/>
                <a:cs typeface="Calibri"/>
              </a:rPr>
              <a:t>Сформированность</a:t>
            </a:r>
            <a:r>
              <a:rPr sz="1800" b="1" spc="-20" dirty="0">
                <a:solidFill>
                  <a:srgbClr val="23458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34583"/>
                </a:solidFill>
                <a:latin typeface="Calibri"/>
                <a:cs typeface="Calibri"/>
              </a:rPr>
              <a:t>познавательных </a:t>
            </a:r>
            <a:r>
              <a:rPr sz="1800" b="1" spc="-35" dirty="0">
                <a:solidFill>
                  <a:srgbClr val="234583"/>
                </a:solidFill>
                <a:latin typeface="Calibri"/>
                <a:cs typeface="Calibri"/>
              </a:rPr>
              <a:t>УУД:</a:t>
            </a:r>
            <a:r>
              <a:rPr sz="1800" b="1" spc="40" dirty="0">
                <a:solidFill>
                  <a:srgbClr val="23458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способность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самостоятельному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приобретению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знаний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решению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проблем,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умение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поставить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проблему, </a:t>
            </a:r>
            <a:r>
              <a:rPr sz="1800" spc="-10" dirty="0">
                <a:latin typeface="Calibri"/>
                <a:cs typeface="Calibri"/>
              </a:rPr>
              <a:t> сформулировать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основной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вопрос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исследования,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выбрать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адекватные</a:t>
            </a:r>
            <a:endParaRPr sz="18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способы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решения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проблемы,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сформулировать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выводы</a:t>
            </a:r>
            <a:r>
              <a:rPr sz="1800" dirty="0">
                <a:latin typeface="Calibri"/>
                <a:cs typeface="Calibri"/>
              </a:rPr>
              <a:t> 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т.п.;</a:t>
            </a:r>
            <a:endParaRPr sz="18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5000"/>
              <a:buFont typeface="Microsoft Sans Serif"/>
              <a:buChar char=""/>
              <a:tabLst>
                <a:tab pos="286385" algn="l"/>
                <a:tab pos="287020" algn="l"/>
              </a:tabLst>
            </a:pPr>
            <a:r>
              <a:rPr sz="1800" b="1" spc="-5" dirty="0">
                <a:solidFill>
                  <a:srgbClr val="234583"/>
                </a:solidFill>
                <a:latin typeface="Calibri"/>
                <a:cs typeface="Calibri"/>
              </a:rPr>
              <a:t>Сформированность</a:t>
            </a:r>
            <a:r>
              <a:rPr sz="1800" b="1" spc="-30" dirty="0">
                <a:solidFill>
                  <a:srgbClr val="23458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34583"/>
                </a:solidFill>
                <a:latin typeface="Calibri"/>
                <a:cs typeface="Calibri"/>
              </a:rPr>
              <a:t>регулятивных</a:t>
            </a:r>
            <a:r>
              <a:rPr sz="1800" b="1" spc="-20" dirty="0">
                <a:solidFill>
                  <a:srgbClr val="23458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34583"/>
                </a:solidFill>
                <a:latin typeface="Calibri"/>
                <a:cs typeface="Calibri"/>
              </a:rPr>
              <a:t>действий: </a:t>
            </a:r>
            <a:r>
              <a:rPr sz="1800" spc="-10" dirty="0">
                <a:latin typeface="Calibri"/>
                <a:cs typeface="Calibri"/>
              </a:rPr>
              <a:t>умение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самостоятельно</a:t>
            </a:r>
            <a:endParaRPr sz="1800">
              <a:latin typeface="Calibri"/>
              <a:cs typeface="Calibri"/>
            </a:endParaRPr>
          </a:p>
          <a:p>
            <a:pPr marL="286385" marR="9271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планировать свою </a:t>
            </a:r>
            <a:r>
              <a:rPr sz="1800" spc="-5" dirty="0">
                <a:latin typeface="Calibri"/>
                <a:cs typeface="Calibri"/>
              </a:rPr>
              <a:t>познавательную деятельность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управлять </a:t>
            </a:r>
            <a:r>
              <a:rPr sz="1800" dirty="0">
                <a:latin typeface="Calibri"/>
                <a:cs typeface="Calibri"/>
              </a:rPr>
              <a:t>ею во </a:t>
            </a:r>
            <a:r>
              <a:rPr sz="1800" spc="-5" dirty="0">
                <a:latin typeface="Calibri"/>
                <a:cs typeface="Calibri"/>
              </a:rPr>
              <a:t>времени;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использовать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ресурсные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возможности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достижения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целей; </a:t>
            </a:r>
            <a:r>
              <a:rPr sz="1800" spc="-5" dirty="0">
                <a:latin typeface="Calibri"/>
                <a:cs typeface="Calibri"/>
              </a:rPr>
              <a:t>выбирать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конструктивные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стратегии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процессе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выполнения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работы;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осуществлять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контроль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коррекцию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своей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деятельности;</a:t>
            </a:r>
            <a:endParaRPr sz="1800">
              <a:latin typeface="Calibri"/>
              <a:cs typeface="Calibri"/>
            </a:endParaRPr>
          </a:p>
          <a:p>
            <a:pPr marL="286385" marR="5080" indent="-274320">
              <a:lnSpc>
                <a:spcPct val="100299"/>
              </a:lnSpc>
              <a:spcBef>
                <a:spcPts val="595"/>
              </a:spcBef>
              <a:buClr>
                <a:srgbClr val="FD8537"/>
              </a:buClr>
              <a:buSzPct val="75000"/>
              <a:buFont typeface="Microsoft Sans Serif"/>
              <a:buChar char=""/>
              <a:tabLst>
                <a:tab pos="286385" algn="l"/>
                <a:tab pos="287020" algn="l"/>
              </a:tabLst>
            </a:pPr>
            <a:r>
              <a:rPr sz="1800" b="1" spc="-5" dirty="0">
                <a:solidFill>
                  <a:srgbClr val="234583"/>
                </a:solidFill>
                <a:latin typeface="Calibri"/>
                <a:cs typeface="Calibri"/>
              </a:rPr>
              <a:t>Сформированность</a:t>
            </a:r>
            <a:r>
              <a:rPr sz="1800" b="1" spc="-25" dirty="0">
                <a:solidFill>
                  <a:srgbClr val="23458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34583"/>
                </a:solidFill>
                <a:latin typeface="Calibri"/>
                <a:cs typeface="Calibri"/>
              </a:rPr>
              <a:t>коммуникативных</a:t>
            </a:r>
            <a:r>
              <a:rPr sz="1800" b="1" dirty="0">
                <a:solidFill>
                  <a:srgbClr val="23458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34583"/>
                </a:solidFill>
                <a:latin typeface="Calibri"/>
                <a:cs typeface="Calibri"/>
              </a:rPr>
              <a:t>действий:</a:t>
            </a:r>
            <a:r>
              <a:rPr sz="1800" b="1" spc="-15" dirty="0">
                <a:solidFill>
                  <a:srgbClr val="23458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умение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грамотно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оформить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выполненную</a:t>
            </a:r>
            <a:r>
              <a:rPr sz="1800" spc="-15" dirty="0">
                <a:latin typeface="Calibri"/>
                <a:cs typeface="Calibri"/>
              </a:rPr>
              <a:t> работу,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ясно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изложить</a:t>
            </a:r>
            <a:r>
              <a:rPr sz="1800" dirty="0">
                <a:latin typeface="Calibri"/>
                <a:cs typeface="Calibri"/>
              </a:rPr>
              <a:t> 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представить</a:t>
            </a:r>
            <a:r>
              <a:rPr sz="1800" dirty="0">
                <a:latin typeface="Calibri"/>
                <a:cs typeface="Calibri"/>
              </a:rPr>
              <a:t> ее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результаты, 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аргументированно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ответить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 вопросы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(ПООП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СОО,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I</a:t>
            </a:r>
            <a:r>
              <a:rPr sz="1800" spc="-15" dirty="0">
                <a:latin typeface="Calibri"/>
                <a:cs typeface="Calibri"/>
              </a:rPr>
              <a:t>.3).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8600" y="609574"/>
            <a:ext cx="814158" cy="55260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35" dirty="0"/>
              <a:t>15</a:t>
            </a:fld>
            <a:endParaRPr spc="-3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0160"/>
            <a:ext cx="709104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Какими </a:t>
            </a:r>
            <a:r>
              <a:rPr spc="-10" dirty="0"/>
              <a:t>должны</a:t>
            </a:r>
            <a:r>
              <a:rPr spc="45" dirty="0"/>
              <a:t> </a:t>
            </a:r>
            <a:r>
              <a:rPr spc="-5" dirty="0"/>
              <a:t>быть</a:t>
            </a:r>
            <a:r>
              <a:rPr spc="-15" dirty="0"/>
              <a:t> </a:t>
            </a:r>
            <a:r>
              <a:rPr spc="-5" dirty="0"/>
              <a:t>материально-технические </a:t>
            </a:r>
            <a:r>
              <a:rPr spc="-535" dirty="0"/>
              <a:t> </a:t>
            </a:r>
            <a:r>
              <a:rPr spc="-10" dirty="0"/>
              <a:t>условия</a:t>
            </a:r>
            <a:r>
              <a:rPr spc="-5" dirty="0"/>
              <a:t> </a:t>
            </a:r>
            <a:r>
              <a:rPr spc="-10" dirty="0"/>
              <a:t>реализации</a:t>
            </a:r>
            <a:r>
              <a:rPr spc="40" dirty="0"/>
              <a:t> </a:t>
            </a:r>
            <a:r>
              <a:rPr spc="-10" dirty="0"/>
              <a:t>проектной</a:t>
            </a:r>
            <a:r>
              <a:rPr spc="30" dirty="0"/>
              <a:t> </a:t>
            </a:r>
            <a:r>
              <a:rPr spc="-5" dirty="0"/>
              <a:t>и</a:t>
            </a:r>
            <a:r>
              <a:rPr spc="-10" dirty="0"/>
              <a:t> </a:t>
            </a:r>
            <a:r>
              <a:rPr spc="-5" dirty="0"/>
              <a:t>учебно-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исследовательской</a:t>
            </a:r>
            <a:r>
              <a:rPr spc="60" dirty="0"/>
              <a:t> </a:t>
            </a:r>
            <a:r>
              <a:rPr spc="-10" dirty="0"/>
              <a:t>деятельности</a:t>
            </a:r>
            <a:r>
              <a:rPr spc="50" dirty="0"/>
              <a:t> </a:t>
            </a:r>
            <a:r>
              <a:rPr spc="-10" dirty="0"/>
              <a:t>обучающихся?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7" y="6408547"/>
            <a:ext cx="180340" cy="20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5"/>
              </a:lnSpc>
            </a:pPr>
            <a:r>
              <a:rPr sz="1400" spc="-30" dirty="0">
                <a:solidFill>
                  <a:srgbClr val="565F6C"/>
                </a:solidFill>
                <a:latin typeface="Trebuchet MS"/>
                <a:cs typeface="Trebuchet MS"/>
              </a:rPr>
              <a:t>31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0811" y="1178052"/>
            <a:ext cx="8519160" cy="5617845"/>
            <a:chOff x="400811" y="1178052"/>
            <a:chExt cx="8519160" cy="56178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19" y="4617718"/>
              <a:ext cx="8421624" cy="21777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811" y="4616194"/>
              <a:ext cx="8519160" cy="21183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7199" y="4648199"/>
              <a:ext cx="8305800" cy="2062480"/>
            </a:xfrm>
            <a:custGeom>
              <a:avLst/>
              <a:gdLst/>
              <a:ahLst/>
              <a:cxnLst/>
              <a:rect l="l" t="t" r="r" b="b"/>
              <a:pathLst>
                <a:path w="8305800" h="2062479">
                  <a:moveTo>
                    <a:pt x="8305800" y="0"/>
                  </a:moveTo>
                  <a:lnTo>
                    <a:pt x="0" y="0"/>
                  </a:lnTo>
                  <a:lnTo>
                    <a:pt x="0" y="2062099"/>
                  </a:lnTo>
                  <a:lnTo>
                    <a:pt x="8305800" y="2062099"/>
                  </a:lnTo>
                  <a:lnTo>
                    <a:pt x="8305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199" y="4648199"/>
              <a:ext cx="8305800" cy="2062480"/>
            </a:xfrm>
            <a:custGeom>
              <a:avLst/>
              <a:gdLst/>
              <a:ahLst/>
              <a:cxnLst/>
              <a:rect l="l" t="t" r="r" b="b"/>
              <a:pathLst>
                <a:path w="8305800" h="2062479">
                  <a:moveTo>
                    <a:pt x="0" y="2062099"/>
                  </a:moveTo>
                  <a:lnTo>
                    <a:pt x="8305800" y="2062099"/>
                  </a:lnTo>
                  <a:lnTo>
                    <a:pt x="8305800" y="0"/>
                  </a:lnTo>
                  <a:lnTo>
                    <a:pt x="0" y="0"/>
                  </a:lnTo>
                  <a:lnTo>
                    <a:pt x="0" y="206209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19" y="3550919"/>
              <a:ext cx="8421624" cy="11932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811" y="3544824"/>
              <a:ext cx="8519160" cy="11430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7199" y="3581400"/>
              <a:ext cx="8305800" cy="1077595"/>
            </a:xfrm>
            <a:custGeom>
              <a:avLst/>
              <a:gdLst/>
              <a:ahLst/>
              <a:cxnLst/>
              <a:rect l="l" t="t" r="r" b="b"/>
              <a:pathLst>
                <a:path w="8305800" h="1077595">
                  <a:moveTo>
                    <a:pt x="8305800" y="0"/>
                  </a:moveTo>
                  <a:lnTo>
                    <a:pt x="0" y="0"/>
                  </a:lnTo>
                  <a:lnTo>
                    <a:pt x="0" y="1077214"/>
                  </a:lnTo>
                  <a:lnTo>
                    <a:pt x="8305800" y="1077214"/>
                  </a:lnTo>
                  <a:lnTo>
                    <a:pt x="8305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199" y="3581400"/>
              <a:ext cx="8305800" cy="1077595"/>
            </a:xfrm>
            <a:custGeom>
              <a:avLst/>
              <a:gdLst/>
              <a:ahLst/>
              <a:cxnLst/>
              <a:rect l="l" t="t" r="r" b="b"/>
              <a:pathLst>
                <a:path w="8305800" h="1077595">
                  <a:moveTo>
                    <a:pt x="0" y="1077214"/>
                  </a:moveTo>
                  <a:lnTo>
                    <a:pt x="8305800" y="1077214"/>
                  </a:lnTo>
                  <a:lnTo>
                    <a:pt x="8305800" y="0"/>
                  </a:lnTo>
                  <a:lnTo>
                    <a:pt x="0" y="0"/>
                  </a:lnTo>
                  <a:lnTo>
                    <a:pt x="0" y="107721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719" y="2484119"/>
              <a:ext cx="8421624" cy="11932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0811" y="2473452"/>
              <a:ext cx="8461248" cy="11430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57199" y="2514600"/>
              <a:ext cx="8305800" cy="1077595"/>
            </a:xfrm>
            <a:custGeom>
              <a:avLst/>
              <a:gdLst/>
              <a:ahLst/>
              <a:cxnLst/>
              <a:rect l="l" t="t" r="r" b="b"/>
              <a:pathLst>
                <a:path w="8305800" h="1077595">
                  <a:moveTo>
                    <a:pt x="8305800" y="0"/>
                  </a:moveTo>
                  <a:lnTo>
                    <a:pt x="0" y="0"/>
                  </a:lnTo>
                  <a:lnTo>
                    <a:pt x="0" y="1077214"/>
                  </a:lnTo>
                  <a:lnTo>
                    <a:pt x="8305800" y="1077214"/>
                  </a:lnTo>
                  <a:lnTo>
                    <a:pt x="8305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199" y="2514600"/>
              <a:ext cx="8305800" cy="1077595"/>
            </a:xfrm>
            <a:custGeom>
              <a:avLst/>
              <a:gdLst/>
              <a:ahLst/>
              <a:cxnLst/>
              <a:rect l="l" t="t" r="r" b="b"/>
              <a:pathLst>
                <a:path w="8305800" h="1077595">
                  <a:moveTo>
                    <a:pt x="0" y="1077214"/>
                  </a:moveTo>
                  <a:lnTo>
                    <a:pt x="8305800" y="1077214"/>
                  </a:lnTo>
                  <a:lnTo>
                    <a:pt x="8305800" y="0"/>
                  </a:lnTo>
                  <a:lnTo>
                    <a:pt x="0" y="0"/>
                  </a:lnTo>
                  <a:lnTo>
                    <a:pt x="0" y="107721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6719" y="1188720"/>
              <a:ext cx="6897624" cy="14386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0811" y="1178052"/>
              <a:ext cx="6982968" cy="138683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57199" y="1219200"/>
              <a:ext cx="6781800" cy="1323975"/>
            </a:xfrm>
            <a:custGeom>
              <a:avLst/>
              <a:gdLst/>
              <a:ahLst/>
              <a:cxnLst/>
              <a:rect l="l" t="t" r="r" b="b"/>
              <a:pathLst>
                <a:path w="6781800" h="1323975">
                  <a:moveTo>
                    <a:pt x="6781800" y="0"/>
                  </a:moveTo>
                  <a:lnTo>
                    <a:pt x="0" y="0"/>
                  </a:lnTo>
                  <a:lnTo>
                    <a:pt x="0" y="1323466"/>
                  </a:lnTo>
                  <a:lnTo>
                    <a:pt x="6781800" y="1323466"/>
                  </a:lnTo>
                  <a:lnTo>
                    <a:pt x="6781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199" y="1219200"/>
              <a:ext cx="6781800" cy="1323975"/>
            </a:xfrm>
            <a:custGeom>
              <a:avLst/>
              <a:gdLst/>
              <a:ahLst/>
              <a:cxnLst/>
              <a:rect l="l" t="t" r="r" b="b"/>
              <a:pathLst>
                <a:path w="6781800" h="1323975">
                  <a:moveTo>
                    <a:pt x="0" y="1323466"/>
                  </a:moveTo>
                  <a:lnTo>
                    <a:pt x="6781800" y="1323466"/>
                  </a:lnTo>
                  <a:lnTo>
                    <a:pt x="6781800" y="0"/>
                  </a:lnTo>
                  <a:lnTo>
                    <a:pt x="0" y="0"/>
                  </a:lnTo>
                  <a:lnTo>
                    <a:pt x="0" y="132346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35940" y="1240281"/>
            <a:ext cx="8148955" cy="5415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4368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Организация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образовательного </a:t>
            </a:r>
            <a:r>
              <a:rPr sz="1600" b="1" spc="-5" dirty="0">
                <a:latin typeface="Calibri"/>
                <a:cs typeface="Calibri"/>
              </a:rPr>
              <a:t>пространства</a:t>
            </a:r>
            <a:r>
              <a:rPr sz="1600" b="1" spc="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разнообразие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материалов,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оборудования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инвентаря (в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здании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spc="-10" dirty="0">
                <a:latin typeface="Calibri"/>
                <a:cs typeface="Calibri"/>
              </a:rPr>
              <a:t> участке)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должны</a:t>
            </a:r>
            <a:r>
              <a:rPr sz="1600" spc="-5" dirty="0">
                <a:latin typeface="Calibri"/>
                <a:cs typeface="Calibri"/>
              </a:rPr>
              <a:t> обеспечивать:</a:t>
            </a:r>
            <a:endParaRPr sz="1600">
              <a:latin typeface="Calibri"/>
              <a:cs typeface="Calibri"/>
            </a:endParaRPr>
          </a:p>
          <a:p>
            <a:pPr marL="12700" marR="174942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игровую</a:t>
            </a:r>
            <a:r>
              <a:rPr sz="1600" b="1" spc="-5" dirty="0">
                <a:latin typeface="Calibri"/>
                <a:cs typeface="Calibri"/>
              </a:rPr>
              <a:t>, познавательную,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исследовательскую </a:t>
            </a:r>
            <a:r>
              <a:rPr sz="1600" b="1" spc="-5" dirty="0">
                <a:latin typeface="Calibri"/>
                <a:cs typeface="Calibri"/>
              </a:rPr>
              <a:t>и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творческую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активность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всех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воспитанников,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экспериментирование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доступными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детям </a:t>
            </a:r>
            <a:r>
              <a:rPr sz="1600" spc="-10" dirty="0">
                <a:latin typeface="Calibri"/>
                <a:cs typeface="Calibri"/>
              </a:rPr>
              <a:t> материалами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(в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том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числе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песком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водой)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(ФГОС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ДО,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3.3.4).</a:t>
            </a:r>
            <a:endParaRPr sz="1600">
              <a:latin typeface="Calibri"/>
              <a:cs typeface="Calibri"/>
            </a:endParaRPr>
          </a:p>
          <a:p>
            <a:pPr marL="12700" marR="66040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latin typeface="Calibri"/>
                <a:cs typeface="Calibri"/>
              </a:rPr>
              <a:t>Для </a:t>
            </a:r>
            <a:r>
              <a:rPr sz="1600" spc="-10" dirty="0">
                <a:latin typeface="Calibri"/>
                <a:cs typeface="Calibri"/>
              </a:rPr>
              <a:t>участников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образовательного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процесса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должны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создаваться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условия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обеспечивающие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возможность: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spc="200" dirty="0">
                <a:latin typeface="Trebuchet MS"/>
                <a:cs typeface="Trebuchet MS"/>
              </a:rPr>
              <a:t>&lt;…&gt;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Calibri"/>
                <a:cs typeface="Calibri"/>
              </a:rPr>
              <a:t>организации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интеллектуальных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творческих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соревнований,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научно-технического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творчества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проектно-исследовательской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деятельности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(</a:t>
            </a:r>
            <a:r>
              <a:rPr sz="1600" spc="-30" dirty="0">
                <a:latin typeface="Calibri"/>
                <a:cs typeface="Calibri"/>
              </a:rPr>
              <a:t>ФГОС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НОО,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п.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22).</a:t>
            </a:r>
            <a:endParaRPr sz="1600">
              <a:latin typeface="Calibri"/>
              <a:cs typeface="Calibri"/>
            </a:endParaRPr>
          </a:p>
          <a:p>
            <a:pPr marL="12700" marR="8255">
              <a:lnSpc>
                <a:spcPct val="100600"/>
              </a:lnSpc>
              <a:spcBef>
                <a:spcPts val="740"/>
              </a:spcBef>
              <a:tabLst>
                <a:tab pos="1661795" algn="l"/>
                <a:tab pos="2898140" algn="l"/>
                <a:tab pos="3700779" algn="l"/>
                <a:tab pos="4827270" algn="l"/>
                <a:tab pos="6175375" algn="l"/>
                <a:tab pos="6627495" algn="l"/>
              </a:tabLst>
            </a:pP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Обр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азоват</a:t>
            </a:r>
            <a:r>
              <a:rPr sz="1600" spc="-40" dirty="0">
                <a:solidFill>
                  <a:srgbClr val="2C2F36"/>
                </a:solidFill>
                <a:latin typeface="Calibri"/>
                <a:cs typeface="Calibri"/>
              </a:rPr>
              <a:t>е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ль</a:t>
            </a:r>
            <a:r>
              <a:rPr sz="1600" spc="-15" dirty="0">
                <a:solidFill>
                  <a:srgbClr val="2C2F36"/>
                </a:solidFill>
                <a:latin typeface="Calibri"/>
                <a:cs typeface="Calibri"/>
              </a:rPr>
              <a:t>н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ая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организаци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я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	</a:t>
            </a:r>
            <a:r>
              <a:rPr sz="1600" spc="-35" dirty="0">
                <a:solidFill>
                  <a:srgbClr val="2C2F36"/>
                </a:solidFill>
                <a:latin typeface="Calibri"/>
                <a:cs typeface="Calibri"/>
              </a:rPr>
              <a:t>до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л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жна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обе</a:t>
            </a:r>
            <a:r>
              <a:rPr sz="1600" spc="-15" dirty="0">
                <a:solidFill>
                  <a:srgbClr val="2C2F36"/>
                </a:solidFill>
                <a:latin typeface="Calibri"/>
                <a:cs typeface="Calibri"/>
              </a:rPr>
              <a:t>с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п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е</a:t>
            </a:r>
            <a:r>
              <a:rPr sz="1600" spc="-15" dirty="0">
                <a:solidFill>
                  <a:srgbClr val="2C2F36"/>
                </a:solidFill>
                <a:latin typeface="Calibri"/>
                <a:cs typeface="Calibri"/>
              </a:rPr>
              <a:t>ч</a:t>
            </a:r>
            <a:r>
              <a:rPr sz="1600" spc="5" dirty="0">
                <a:solidFill>
                  <a:srgbClr val="2C2F36"/>
                </a:solidFill>
                <a:latin typeface="Calibri"/>
                <a:cs typeface="Calibri"/>
              </a:rPr>
              <a:t>и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ть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	не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о</a:t>
            </a:r>
            <a:r>
              <a:rPr sz="1600" spc="-30" dirty="0">
                <a:solidFill>
                  <a:srgbClr val="2C2F36"/>
                </a:solidFill>
                <a:latin typeface="Calibri"/>
                <a:cs typeface="Calibri"/>
              </a:rPr>
              <a:t>б</a:t>
            </a:r>
            <a:r>
              <a:rPr sz="1600" spc="-25" dirty="0">
                <a:solidFill>
                  <a:srgbClr val="2C2F36"/>
                </a:solidFill>
                <a:latin typeface="Calibri"/>
                <a:cs typeface="Calibri"/>
              </a:rPr>
              <a:t>х</a:t>
            </a:r>
            <a:r>
              <a:rPr sz="1600" spc="-55" dirty="0">
                <a:solidFill>
                  <a:srgbClr val="2C2F36"/>
                </a:solidFill>
                <a:latin typeface="Calibri"/>
                <a:cs typeface="Calibri"/>
              </a:rPr>
              <a:t>о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д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и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м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ые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дл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я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обр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а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з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ов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а</a:t>
            </a:r>
            <a:r>
              <a:rPr sz="1600" spc="-25" dirty="0">
                <a:solidFill>
                  <a:srgbClr val="2C2F36"/>
                </a:solidFill>
                <a:latin typeface="Calibri"/>
                <a:cs typeface="Calibri"/>
              </a:rPr>
              <a:t>т</a:t>
            </a:r>
            <a:r>
              <a:rPr sz="1600" spc="-35" dirty="0">
                <a:solidFill>
                  <a:srgbClr val="2C2F36"/>
                </a:solidFill>
                <a:latin typeface="Calibri"/>
                <a:cs typeface="Calibri"/>
              </a:rPr>
              <a:t>е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ль</a:t>
            </a:r>
            <a:r>
              <a:rPr sz="1600" spc="-15" dirty="0">
                <a:solidFill>
                  <a:srgbClr val="2C2F36"/>
                </a:solidFill>
                <a:latin typeface="Calibri"/>
                <a:cs typeface="Calibri"/>
              </a:rPr>
              <a:t>н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о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й  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деятельности</a:t>
            </a:r>
            <a:r>
              <a:rPr sz="1600" spc="2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условия: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200" dirty="0">
                <a:solidFill>
                  <a:srgbClr val="2C2F36"/>
                </a:solidFill>
                <a:latin typeface="Trebuchet MS"/>
                <a:cs typeface="Trebuchet MS"/>
              </a:rPr>
              <a:t>&lt;…&gt;</a:t>
            </a:r>
            <a:r>
              <a:rPr sz="1600" spc="385" dirty="0">
                <a:solidFill>
                  <a:srgbClr val="2C2F36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2C2F36"/>
                </a:solidFill>
                <a:latin typeface="Calibri"/>
                <a:cs typeface="Calibri"/>
              </a:rPr>
              <a:t>помещения</a:t>
            </a:r>
            <a:r>
              <a:rPr sz="1600" b="1" spc="17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C2F36"/>
                </a:solidFill>
                <a:latin typeface="Calibri"/>
                <a:cs typeface="Calibri"/>
              </a:rPr>
              <a:t>для</a:t>
            </a:r>
            <a:r>
              <a:rPr sz="1600" b="1" spc="16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C2F36"/>
                </a:solidFill>
                <a:latin typeface="Calibri"/>
                <a:cs typeface="Calibri"/>
              </a:rPr>
              <a:t>занятий</a:t>
            </a:r>
            <a:r>
              <a:rPr sz="1600" b="1" spc="17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C2F36"/>
                </a:solidFill>
                <a:latin typeface="Calibri"/>
                <a:cs typeface="Calibri"/>
              </a:rPr>
              <a:t>учебно-исследовательской</a:t>
            </a:r>
            <a:r>
              <a:rPr sz="1600" b="1" spc="165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C2F36"/>
                </a:solidFill>
                <a:latin typeface="Calibri"/>
                <a:cs typeface="Calibri"/>
              </a:rPr>
              <a:t>и</a:t>
            </a:r>
            <a:r>
              <a:rPr sz="1600" b="1" spc="15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C2F36"/>
                </a:solidFill>
                <a:latin typeface="Calibri"/>
                <a:cs typeface="Calibri"/>
              </a:rPr>
              <a:t>проектной</a:t>
            </a:r>
            <a:r>
              <a:rPr sz="1600" b="1" spc="16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C2F36"/>
                </a:solidFill>
                <a:latin typeface="Calibri"/>
                <a:cs typeface="Calibri"/>
              </a:rPr>
              <a:t>деятельностью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, </a:t>
            </a:r>
            <a:r>
              <a:rPr sz="1600" spc="-35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C2F36"/>
                </a:solidFill>
                <a:latin typeface="Calibri"/>
                <a:cs typeface="Calibri"/>
              </a:rPr>
              <a:t>моделированием</a:t>
            </a:r>
            <a:r>
              <a:rPr sz="1600" spc="3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техническим</a:t>
            </a:r>
            <a:r>
              <a:rPr sz="1600" spc="2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творчеством</a:t>
            </a:r>
            <a:r>
              <a:rPr sz="1600" spc="125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2C2F36"/>
                </a:solidFill>
                <a:latin typeface="Trebuchet MS"/>
                <a:cs typeface="Trebuchet MS"/>
              </a:rPr>
              <a:t>(</a:t>
            </a:r>
            <a:r>
              <a:rPr sz="1600" spc="-30" dirty="0">
                <a:solidFill>
                  <a:srgbClr val="2C2F36"/>
                </a:solidFill>
                <a:latin typeface="Calibri"/>
                <a:cs typeface="Calibri"/>
              </a:rPr>
              <a:t>ФГОС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C2F36"/>
                </a:solidFill>
                <a:latin typeface="Calibri"/>
                <a:cs typeface="Calibri"/>
              </a:rPr>
              <a:t>ООО,</a:t>
            </a:r>
            <a:r>
              <a:rPr sz="1600" spc="3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п.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24;</a:t>
            </a:r>
            <a:r>
              <a:rPr sz="1600" spc="2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C2F36"/>
                </a:solidFill>
                <a:latin typeface="Calibri"/>
                <a:cs typeface="Calibri"/>
              </a:rPr>
              <a:t>ФГОС</a:t>
            </a:r>
            <a:r>
              <a:rPr sz="1600" spc="1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C2F36"/>
                </a:solidFill>
                <a:latin typeface="Calibri"/>
                <a:cs typeface="Calibri"/>
              </a:rPr>
              <a:t>СОО,</a:t>
            </a:r>
            <a:r>
              <a:rPr sz="1600" spc="5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п.24).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600" b="1" spc="-10" dirty="0">
                <a:solidFill>
                  <a:srgbClr val="2C2F36"/>
                </a:solidFill>
                <a:latin typeface="Calibri"/>
                <a:cs typeface="Calibri"/>
              </a:rPr>
              <a:t>Материально-техническое</a:t>
            </a:r>
            <a:r>
              <a:rPr sz="1600" b="1" spc="375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C2F36"/>
                </a:solidFill>
                <a:latin typeface="Calibri"/>
                <a:cs typeface="Calibri"/>
              </a:rPr>
              <a:t>оснащение</a:t>
            </a:r>
            <a:r>
              <a:rPr sz="1600" b="1" spc="375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C2F36"/>
                </a:solidFill>
                <a:latin typeface="Calibri"/>
                <a:cs typeface="Calibri"/>
              </a:rPr>
              <a:t>образовательного</a:t>
            </a:r>
            <a:r>
              <a:rPr sz="1600" b="1" spc="375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C2F36"/>
                </a:solidFill>
                <a:latin typeface="Calibri"/>
                <a:cs typeface="Calibri"/>
              </a:rPr>
              <a:t>процесса</a:t>
            </a:r>
            <a:r>
              <a:rPr sz="1600" b="1" spc="385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C2F36"/>
                </a:solidFill>
                <a:latin typeface="Calibri"/>
                <a:cs typeface="Calibri"/>
              </a:rPr>
              <a:t>должно</a:t>
            </a:r>
            <a:r>
              <a:rPr sz="1600" b="1" spc="38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C2F36"/>
                </a:solidFill>
                <a:latin typeface="Calibri"/>
                <a:cs typeface="Calibri"/>
              </a:rPr>
              <a:t>обеспечивать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2C2F36"/>
                </a:solidFill>
                <a:latin typeface="Calibri"/>
                <a:cs typeface="Calibri"/>
              </a:rPr>
              <a:t>возможность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99900"/>
              </a:lnSpc>
              <a:spcBef>
                <a:spcPts val="10"/>
              </a:spcBef>
            </a:pPr>
            <a:r>
              <a:rPr sz="1600" spc="200" dirty="0">
                <a:solidFill>
                  <a:srgbClr val="2C2F36"/>
                </a:solidFill>
                <a:latin typeface="Trebuchet MS"/>
                <a:cs typeface="Trebuchet MS"/>
              </a:rPr>
              <a:t>&lt;…&gt; </a:t>
            </a:r>
            <a:r>
              <a:rPr sz="1600" b="1" spc="-5" dirty="0">
                <a:solidFill>
                  <a:srgbClr val="2C2F36"/>
                </a:solidFill>
                <a:latin typeface="Calibri"/>
                <a:cs typeface="Calibri"/>
              </a:rPr>
              <a:t>включения</a:t>
            </a:r>
            <a:r>
              <a:rPr sz="1600" b="1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C2F36"/>
                </a:solidFill>
                <a:latin typeface="Calibri"/>
                <a:cs typeface="Calibri"/>
              </a:rPr>
              <a:t>обучающихся</a:t>
            </a:r>
            <a:r>
              <a:rPr sz="1600" b="1" spc="-5" dirty="0">
                <a:solidFill>
                  <a:srgbClr val="2C2F36"/>
                </a:solidFill>
                <a:latin typeface="Calibri"/>
                <a:cs typeface="Calibri"/>
              </a:rPr>
              <a:t> в</a:t>
            </a:r>
            <a:r>
              <a:rPr sz="1600" b="1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C2F36"/>
                </a:solidFill>
                <a:latin typeface="Calibri"/>
                <a:cs typeface="Calibri"/>
              </a:rPr>
              <a:t>проектную</a:t>
            </a:r>
            <a:r>
              <a:rPr sz="1600" b="1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C2F36"/>
                </a:solidFill>
                <a:latin typeface="Calibri"/>
                <a:cs typeface="Calibri"/>
              </a:rPr>
              <a:t>и</a:t>
            </a:r>
            <a:r>
              <a:rPr sz="1600" b="1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C2F36"/>
                </a:solidFill>
                <a:latin typeface="Calibri"/>
                <a:cs typeface="Calibri"/>
              </a:rPr>
              <a:t>учебно-исследовательскую</a:t>
            </a:r>
            <a:r>
              <a:rPr sz="1600" b="1" spc="-5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C2F36"/>
                </a:solidFill>
                <a:latin typeface="Calibri"/>
                <a:cs typeface="Calibri"/>
              </a:rPr>
              <a:t>деятельность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,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проведения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C2F36"/>
                </a:solidFill>
                <a:latin typeface="Calibri"/>
                <a:cs typeface="Calibri"/>
              </a:rPr>
              <a:t>наблюдений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экспериментов,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в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том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числе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с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использованием: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C2F36"/>
                </a:solidFill>
                <a:latin typeface="Calibri"/>
                <a:cs typeface="Calibri"/>
              </a:rPr>
              <a:t>учебного </a:t>
            </a:r>
            <a:r>
              <a:rPr sz="1600" b="1" spc="-355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C2F36"/>
                </a:solidFill>
                <a:latin typeface="Calibri"/>
                <a:cs typeface="Calibri"/>
              </a:rPr>
              <a:t>лабораторного</a:t>
            </a:r>
            <a:r>
              <a:rPr sz="1600" b="1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C2F36"/>
                </a:solidFill>
                <a:latin typeface="Calibri"/>
                <a:cs typeface="Calibri"/>
              </a:rPr>
              <a:t>оборудования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,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 цифрового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(электронного)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 и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традиционного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 измерения; 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виртуальных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лабораторий,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 вещественных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виртуально-наглядных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C2F36"/>
                </a:solidFill>
                <a:latin typeface="Calibri"/>
                <a:cs typeface="Calibri"/>
              </a:rPr>
              <a:t>моделей</a:t>
            </a:r>
            <a:r>
              <a:rPr sz="1600" spc="-15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C2F36"/>
                </a:solidFill>
                <a:latin typeface="Calibri"/>
                <a:cs typeface="Calibri"/>
              </a:rPr>
              <a:t>коллекций 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 основных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 математических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естественно-научных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объектов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явлений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2C2F36"/>
                </a:solidFill>
                <a:latin typeface="Trebuchet MS"/>
                <a:cs typeface="Trebuchet MS"/>
              </a:rPr>
              <a:t>(</a:t>
            </a:r>
            <a:r>
              <a:rPr sz="1600" spc="-30" dirty="0">
                <a:solidFill>
                  <a:srgbClr val="2C2F36"/>
                </a:solidFill>
                <a:latin typeface="Calibri"/>
                <a:cs typeface="Calibri"/>
              </a:rPr>
              <a:t>ФГОС</a:t>
            </a:r>
            <a:r>
              <a:rPr sz="1600" spc="-25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ООО,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 п.</a:t>
            </a:r>
            <a:r>
              <a:rPr sz="1600" spc="35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24; </a:t>
            </a:r>
            <a:r>
              <a:rPr sz="1600" spc="-35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C2F36"/>
                </a:solidFill>
                <a:latin typeface="Calibri"/>
                <a:cs typeface="Calibri"/>
              </a:rPr>
              <a:t>ФГОС </a:t>
            </a:r>
            <a:r>
              <a:rPr sz="1600" spc="-15" dirty="0">
                <a:solidFill>
                  <a:srgbClr val="2C2F36"/>
                </a:solidFill>
                <a:latin typeface="Calibri"/>
                <a:cs typeface="Calibri"/>
              </a:rPr>
              <a:t>СОО,</a:t>
            </a:r>
            <a:r>
              <a:rPr sz="1600" spc="15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F36"/>
                </a:solidFill>
                <a:latin typeface="Calibri"/>
                <a:cs typeface="Calibri"/>
              </a:rPr>
              <a:t>п.</a:t>
            </a:r>
            <a:r>
              <a:rPr sz="1600" dirty="0">
                <a:solidFill>
                  <a:srgbClr val="2C2F3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F36"/>
                </a:solidFill>
                <a:latin typeface="Calibri"/>
                <a:cs typeface="Calibri"/>
              </a:rPr>
              <a:t>24).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86600" y="1145286"/>
            <a:ext cx="1676400" cy="144551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34721" y="354639"/>
            <a:ext cx="806030" cy="4606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400811" y="1175003"/>
            <a:ext cx="8362315" cy="1443355"/>
            <a:chOff x="400811" y="1175003"/>
            <a:chExt cx="8362315" cy="14433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865" y="1197854"/>
              <a:ext cx="8327132" cy="14203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811" y="1175003"/>
              <a:ext cx="8065008" cy="138988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0"/>
            <a:ext cx="7340600" cy="12204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04139" marR="8255">
              <a:lnSpc>
                <a:spcPts val="3030"/>
              </a:lnSpc>
              <a:spcBef>
                <a:spcPts val="470"/>
              </a:spcBef>
            </a:pPr>
            <a:r>
              <a:rPr sz="2800" spc="-5" dirty="0"/>
              <a:t>В чем </a:t>
            </a:r>
            <a:r>
              <a:rPr sz="2800" dirty="0"/>
              <a:t>заключается </a:t>
            </a:r>
            <a:r>
              <a:rPr sz="2800" spc="-5" dirty="0"/>
              <a:t>роль учителя в процессе </a:t>
            </a:r>
            <a:r>
              <a:rPr sz="2800" dirty="0"/>
              <a:t> </a:t>
            </a:r>
            <a:r>
              <a:rPr sz="2800" spc="-5" dirty="0"/>
              <a:t>реализации</a:t>
            </a:r>
            <a:r>
              <a:rPr sz="2800" spc="-10" dirty="0"/>
              <a:t> </a:t>
            </a:r>
            <a:r>
              <a:rPr sz="2800" spc="-5" dirty="0"/>
              <a:t>проектной</a:t>
            </a:r>
            <a:r>
              <a:rPr sz="2800" spc="5" dirty="0"/>
              <a:t> </a:t>
            </a:r>
            <a:r>
              <a:rPr sz="2800" spc="-5" dirty="0"/>
              <a:t>и исследовательской</a:t>
            </a:r>
            <a:endParaRPr sz="2800"/>
          </a:p>
          <a:p>
            <a:pPr marL="12700">
              <a:lnSpc>
                <a:spcPts val="2975"/>
              </a:lnSpc>
              <a:tabLst>
                <a:tab pos="7327265" algn="l"/>
              </a:tabLst>
            </a:pPr>
            <a:r>
              <a:rPr sz="2800" u="dash" spc="15" dirty="0">
                <a:uFill>
                  <a:solidFill>
                    <a:srgbClr val="7597D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dash" spc="-10" dirty="0">
                <a:uFill>
                  <a:solidFill>
                    <a:srgbClr val="7597D9"/>
                  </a:solidFill>
                </a:uFill>
              </a:rPr>
              <a:t>деятельности</a:t>
            </a:r>
            <a:r>
              <a:rPr sz="2800" u="dash" spc="-15" dirty="0">
                <a:uFill>
                  <a:solidFill>
                    <a:srgbClr val="7597D9"/>
                  </a:solidFill>
                </a:uFill>
              </a:rPr>
              <a:t> </a:t>
            </a:r>
            <a:r>
              <a:rPr sz="2800" u="dash" spc="-10" dirty="0">
                <a:uFill>
                  <a:solidFill>
                    <a:srgbClr val="7597D9"/>
                  </a:solidFill>
                </a:uFill>
              </a:rPr>
              <a:t>обучающихся?	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200" y="1219200"/>
            <a:ext cx="8229600" cy="1261243"/>
          </a:xfrm>
          <a:prstGeom prst="rect">
            <a:avLst/>
          </a:prstGeom>
          <a:solidFill>
            <a:srgbClr val="FFFFFF"/>
          </a:solidFill>
          <a:ln w="9525">
            <a:solidFill>
              <a:srgbClr val="7E7E7E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 algn="just">
              <a:lnSpc>
                <a:spcPts val="1910"/>
              </a:lnSpc>
              <a:spcBef>
                <a:spcPts val="295"/>
              </a:spcBef>
            </a:pP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</a:t>
            </a:r>
            <a:r>
              <a:rPr sz="1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sz="1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</a:t>
            </a:r>
            <a:r>
              <a:rPr sz="16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z="16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обеспечена</a:t>
            </a:r>
            <a:r>
              <a:rPr sz="1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тьюторским</a:t>
            </a:r>
            <a:r>
              <a:rPr sz="16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(кураторским)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ts val="1910"/>
              </a:lnSpc>
            </a:pPr>
            <a:r>
              <a:rPr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сопровождением.</a:t>
            </a:r>
            <a:r>
              <a:rPr sz="1600" b="1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функцию</a:t>
            </a:r>
            <a:r>
              <a:rPr sz="16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</a:t>
            </a:r>
            <a:r>
              <a:rPr sz="1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(куратора)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входит:</a:t>
            </a:r>
            <a:r>
              <a:rPr sz="16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  <a:r>
              <a:rPr sz="16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marR="457200" algn="just">
              <a:lnSpc>
                <a:spcPct val="100000"/>
              </a:lnSpc>
              <a:spcBef>
                <a:spcPts val="25"/>
              </a:spcBef>
            </a:pP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</a:t>
            </a:r>
            <a:r>
              <a:rPr sz="16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</a:t>
            </a:r>
            <a:r>
              <a:rPr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идеи</a:t>
            </a:r>
            <a:r>
              <a:rPr sz="16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sz="1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</a:t>
            </a:r>
            <a:r>
              <a:rPr sz="1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защите</a:t>
            </a:r>
            <a:r>
              <a:rPr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реализации, </a:t>
            </a:r>
            <a:r>
              <a:rPr sz="1600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посредничество</a:t>
            </a:r>
            <a:r>
              <a:rPr sz="1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sz="16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</a:t>
            </a:r>
            <a:r>
              <a:rPr sz="16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экспертной</a:t>
            </a:r>
            <a:r>
              <a:rPr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</a:t>
            </a:r>
            <a:r>
              <a:rPr sz="16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ts val="1900"/>
              </a:lnSpc>
            </a:pP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необходимости),</a:t>
            </a:r>
            <a:r>
              <a:rPr sz="16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другая</a:t>
            </a:r>
            <a:r>
              <a:rPr sz="1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sz="1600"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(ПООП</a:t>
            </a:r>
            <a:r>
              <a:rPr sz="16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СОО,</a:t>
            </a:r>
            <a:r>
              <a:rPr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II.1.8).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2609215"/>
            <a:ext cx="7813675" cy="3581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0185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</a:t>
            </a:r>
            <a:r>
              <a:rPr sz="1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6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базовой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стимулирующей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частей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&lt;…&gt;</a:t>
            </a:r>
            <a:r>
              <a:rPr sz="16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r>
              <a:rPr sz="1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стимулирующей</a:t>
            </a:r>
            <a:r>
              <a:rPr sz="1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sz="1600" b="1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z="16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</a:t>
            </a:r>
            <a:r>
              <a:rPr sz="1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11809">
              <a:lnSpc>
                <a:spcPct val="100000"/>
              </a:lnSpc>
            </a:pP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Размеры,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осуществления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стимулирующих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 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локальными нормативными актами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организации.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локальных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актах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стимулирующих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выплатах</a:t>
            </a: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sz="1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</a:t>
            </a:r>
            <a:r>
              <a:rPr sz="1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sz="16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sz="1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(ПООП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ООО,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III.2.3).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8585">
              <a:lnSpc>
                <a:spcPct val="100000"/>
              </a:lnSpc>
              <a:spcBef>
                <a:spcPts val="820"/>
              </a:spcBef>
            </a:pPr>
            <a:r>
              <a:rPr sz="1600" b="1" dirty="0">
                <a:solidFill>
                  <a:srgbClr val="234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1600" b="1" spc="-10" dirty="0">
                <a:solidFill>
                  <a:srgbClr val="234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</a:t>
            </a:r>
            <a:r>
              <a:rPr sz="1600" b="1" spc="-5" dirty="0">
                <a:solidFill>
                  <a:srgbClr val="234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sz="1600" b="1" spc="-10" dirty="0">
                <a:solidFill>
                  <a:srgbClr val="234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sz="1600" b="1" spc="-5" dirty="0">
                <a:solidFill>
                  <a:srgbClr val="234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могут </a:t>
            </a:r>
            <a:r>
              <a:rPr sz="1600" b="1" spc="-440" dirty="0">
                <a:solidFill>
                  <a:srgbClr val="234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234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учитываться: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49605">
              <a:lnSpc>
                <a:spcPts val="1900"/>
              </a:lnSpc>
              <a:spcBef>
                <a:spcPts val="140"/>
              </a:spcBef>
              <a:buSzPct val="93750"/>
              <a:buChar char="•"/>
              <a:tabLst>
                <a:tab pos="84455" algn="l"/>
              </a:tabLst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</a:t>
            </a:r>
            <a:r>
              <a:rPr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sz="16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r>
              <a:rPr sz="16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</a:t>
            </a:r>
            <a:r>
              <a:rPr sz="1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sz="1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sz="16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внеурочных)</a:t>
            </a:r>
            <a:r>
              <a:rPr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учениками</a:t>
            </a:r>
            <a:r>
              <a:rPr sz="16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sz="1600" spc="-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родителями;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820" indent="-71755">
              <a:lnSpc>
                <a:spcPts val="1850"/>
              </a:lnSpc>
              <a:buSzPct val="93750"/>
              <a:buFont typeface="Microsoft Sans Serif"/>
              <a:buChar char="•"/>
              <a:tabLst>
                <a:tab pos="84455" algn="l"/>
              </a:tabLst>
            </a:pPr>
            <a:r>
              <a:rPr sz="16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&lt;…&gt;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45" indent="-81280">
              <a:lnSpc>
                <a:spcPts val="2150"/>
              </a:lnSpc>
              <a:buSzPct val="94444"/>
              <a:buFont typeface="Microsoft Sans Serif"/>
              <a:buChar char="•"/>
              <a:tabLst>
                <a:tab pos="93980" algn="l"/>
              </a:tabLst>
            </a:pPr>
            <a:r>
              <a:rPr sz="16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</a:t>
            </a:r>
            <a:r>
              <a:rPr sz="16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</a:t>
            </a:r>
            <a:r>
              <a:rPr sz="16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</a:t>
            </a:r>
            <a:r>
              <a:rPr sz="16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sz="1600" b="1" spc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(ПООП</a:t>
            </a:r>
            <a:r>
              <a:rPr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СОО,</a:t>
            </a:r>
            <a:r>
              <a:rPr sz="1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III.3.1).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34721" y="583239"/>
            <a:ext cx="806030" cy="46066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D6D1D5-D426-C18A-803E-F9E127239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493034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21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47A1C4-2232-9223-1458-2861C7B29A50}"/>
              </a:ext>
            </a:extLst>
          </p:cNvPr>
          <p:cNvSpPr txBox="1"/>
          <p:nvPr/>
        </p:nvSpPr>
        <p:spPr>
          <a:xfrm>
            <a:off x="685800" y="457200"/>
            <a:ext cx="8077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Типичными ошибками в работах учащихся являются: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неудачный выбор темы исследования или проекта;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некорректное название работы;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неправильная формулировка цели и задач исследования или проекта;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некорректная интерпретация результатов;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неграмотная формулировка выводов;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отсутствие ссылок на литературные источники в тексте работы и оформление списка литературы не по ГОСТу.</a:t>
            </a:r>
          </a:p>
        </p:txBody>
      </p:sp>
    </p:spTree>
    <p:extLst>
      <p:ext uri="{BB962C8B-B14F-4D97-AF65-F5344CB8AC3E}">
        <p14:creationId xmlns:p14="http://schemas.microsoft.com/office/powerpoint/2010/main" val="209429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7597D9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5476" y="4416552"/>
            <a:ext cx="1170431" cy="108813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78891" y="1229867"/>
            <a:ext cx="7749540" cy="5024755"/>
            <a:chOff x="278891" y="1229867"/>
            <a:chExt cx="7749540" cy="50247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5475" y="2180843"/>
              <a:ext cx="2889504" cy="11567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5143" y="1783079"/>
              <a:ext cx="621792" cy="10515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891" y="2487167"/>
              <a:ext cx="2729484" cy="25054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36191" y="1229867"/>
              <a:ext cx="3003804" cy="6720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07991" y="1577339"/>
              <a:ext cx="3520440" cy="7498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0068" y="5463539"/>
              <a:ext cx="2683763" cy="79095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308730" y="5590438"/>
            <a:ext cx="1734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Предметные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5279" y="1219200"/>
            <a:ext cx="8808720" cy="5033010"/>
            <a:chOff x="335279" y="1219200"/>
            <a:chExt cx="8808720" cy="5033010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3484" y="3031235"/>
              <a:ext cx="2247900" cy="6065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5279" y="3457955"/>
              <a:ext cx="2462784" cy="6065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1441" y="3268598"/>
              <a:ext cx="1629422" cy="3058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9025" y="3676650"/>
              <a:ext cx="1939798" cy="32448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0599" y="1219200"/>
              <a:ext cx="987183" cy="14478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19554" y="4724349"/>
              <a:ext cx="1617218" cy="152755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038600" y="2286000"/>
              <a:ext cx="5105400" cy="3139440"/>
            </a:xfrm>
            <a:custGeom>
              <a:avLst/>
              <a:gdLst/>
              <a:ahLst/>
              <a:cxnLst/>
              <a:rect l="l" t="t" r="r" b="b"/>
              <a:pathLst>
                <a:path w="5105400" h="3139440">
                  <a:moveTo>
                    <a:pt x="5105400" y="0"/>
                  </a:moveTo>
                  <a:lnTo>
                    <a:pt x="0" y="0"/>
                  </a:lnTo>
                  <a:lnTo>
                    <a:pt x="0" y="3139313"/>
                  </a:lnTo>
                  <a:lnTo>
                    <a:pt x="5105400" y="3139313"/>
                  </a:lnTo>
                  <a:lnTo>
                    <a:pt x="5105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59740" y="176275"/>
            <a:ext cx="64052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Какие</a:t>
            </a:r>
            <a:r>
              <a:rPr sz="2800" spc="-10" dirty="0"/>
              <a:t> требования</a:t>
            </a:r>
            <a:r>
              <a:rPr sz="2800" spc="5" dirty="0"/>
              <a:t> </a:t>
            </a:r>
            <a:r>
              <a:rPr sz="2800" spc="-10" dirty="0"/>
              <a:t>устанавливает</a:t>
            </a:r>
            <a:r>
              <a:rPr sz="2800" spc="20" dirty="0"/>
              <a:t> </a:t>
            </a:r>
            <a:r>
              <a:rPr sz="2800" spc="-20" dirty="0"/>
              <a:t>ФГОС </a:t>
            </a:r>
            <a:r>
              <a:rPr sz="2800" spc="-605" dirty="0"/>
              <a:t> </a:t>
            </a:r>
            <a:r>
              <a:rPr sz="2800" spc="-5" dirty="0"/>
              <a:t>к</a:t>
            </a:r>
            <a:r>
              <a:rPr sz="2800" spc="-25" dirty="0"/>
              <a:t> результатам</a:t>
            </a:r>
            <a:r>
              <a:rPr sz="2800" spc="15" dirty="0"/>
              <a:t> </a:t>
            </a:r>
            <a:r>
              <a:rPr sz="2800" spc="-5" dirty="0"/>
              <a:t>образования?</a:t>
            </a:r>
            <a:endParaRPr sz="2800" dirty="0"/>
          </a:p>
        </p:txBody>
      </p:sp>
      <p:sp>
        <p:nvSpPr>
          <p:cNvPr id="22" name="object 22"/>
          <p:cNvSpPr txBox="1"/>
          <p:nvPr/>
        </p:nvSpPr>
        <p:spPr>
          <a:xfrm>
            <a:off x="2217801" y="1316482"/>
            <a:ext cx="6682740" cy="4031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8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Личностные</a:t>
            </a:r>
            <a:endParaRPr sz="2400" dirty="0">
              <a:latin typeface="Calibri"/>
              <a:cs typeface="Calibri"/>
            </a:endParaRPr>
          </a:p>
          <a:p>
            <a:pPr marL="2868930">
              <a:lnSpc>
                <a:spcPts val="2880"/>
              </a:lnSpc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Метапредметные</a:t>
            </a:r>
            <a:endParaRPr sz="2400" dirty="0">
              <a:latin typeface="Calibri"/>
              <a:cs typeface="Calibri"/>
            </a:endParaRPr>
          </a:p>
          <a:p>
            <a:pPr marL="1912620" marR="806450">
              <a:lnSpc>
                <a:spcPct val="100000"/>
              </a:lnSpc>
              <a:spcBef>
                <a:spcPts val="2020"/>
              </a:spcBef>
            </a:pPr>
            <a:r>
              <a:rPr sz="1800" b="1" spc="-5" dirty="0">
                <a:latin typeface="Calibri"/>
                <a:cs typeface="Calibri"/>
              </a:rPr>
              <a:t>Метапредметные </a:t>
            </a:r>
            <a:r>
              <a:rPr sz="1800" b="1" spc="-20" dirty="0">
                <a:latin typeface="Calibri"/>
                <a:cs typeface="Calibri"/>
              </a:rPr>
              <a:t>результаты </a:t>
            </a:r>
            <a:r>
              <a:rPr sz="1800" spc="-5" dirty="0">
                <a:latin typeface="Calibri"/>
                <a:cs typeface="Calibri"/>
              </a:rPr>
              <a:t>включают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освоенные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обучающимися</a:t>
            </a:r>
            <a:endParaRPr sz="1800" dirty="0">
              <a:latin typeface="Calibri"/>
              <a:cs typeface="Calibri"/>
            </a:endParaRPr>
          </a:p>
          <a:p>
            <a:pPr marL="2550160" indent="-180975">
              <a:lnSpc>
                <a:spcPct val="100000"/>
              </a:lnSpc>
              <a:buSzPct val="94444"/>
              <a:buFont typeface="Wingdings"/>
              <a:buChar char=""/>
              <a:tabLst>
                <a:tab pos="2550795" algn="l"/>
              </a:tabLst>
            </a:pPr>
            <a:r>
              <a:rPr sz="1800" b="1" spc="-10" dirty="0">
                <a:latin typeface="Calibri"/>
                <a:cs typeface="Calibri"/>
              </a:rPr>
              <a:t>межпредметные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понятия </a:t>
            </a:r>
            <a:r>
              <a:rPr sz="1800" spc="-10" dirty="0">
                <a:latin typeface="Calibri"/>
                <a:cs typeface="Calibri"/>
              </a:rPr>
              <a:t>(система,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факт,</a:t>
            </a:r>
            <a:endParaRPr sz="1800" dirty="0">
              <a:latin typeface="Calibri"/>
              <a:cs typeface="Calibri"/>
            </a:endParaRPr>
          </a:p>
          <a:p>
            <a:pPr marL="236982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закономерность,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феномен,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анализ, синтез)</a:t>
            </a:r>
            <a:r>
              <a:rPr sz="1800" b="1" spc="-5" dirty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2600325" indent="-231140">
              <a:lnSpc>
                <a:spcPct val="100000"/>
              </a:lnSpc>
              <a:buSzPct val="94444"/>
              <a:buFont typeface="Wingdings"/>
              <a:buChar char=""/>
              <a:tabLst>
                <a:tab pos="2600960" algn="l"/>
              </a:tabLst>
            </a:pPr>
            <a:r>
              <a:rPr sz="1800" b="1" spc="-5" dirty="0">
                <a:latin typeface="Calibri"/>
                <a:cs typeface="Calibri"/>
              </a:rPr>
              <a:t>универсальные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учебные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действия </a:t>
            </a:r>
            <a:r>
              <a:rPr sz="1800" spc="-30" dirty="0">
                <a:latin typeface="Calibri"/>
                <a:cs typeface="Calibri"/>
              </a:rPr>
              <a:t>(</a:t>
            </a:r>
            <a:r>
              <a:rPr sz="1800" b="1" spc="-30" dirty="0">
                <a:latin typeface="Calibri"/>
                <a:cs typeface="Calibri"/>
              </a:rPr>
              <a:t>УУД</a:t>
            </a:r>
            <a:r>
              <a:rPr sz="1800" spc="-30" dirty="0">
                <a:latin typeface="Calibri"/>
                <a:cs typeface="Calibri"/>
              </a:rPr>
              <a:t>):</a:t>
            </a:r>
            <a:endParaRPr sz="1800" dirty="0">
              <a:latin typeface="Calibri"/>
              <a:cs typeface="Calibri"/>
            </a:endParaRPr>
          </a:p>
          <a:p>
            <a:pPr marL="2907665" lvl="1" indent="-81280">
              <a:lnSpc>
                <a:spcPct val="100000"/>
              </a:lnSpc>
              <a:buSzPct val="94444"/>
              <a:buFont typeface="Microsoft Sans Serif"/>
              <a:buChar char="•"/>
              <a:tabLst>
                <a:tab pos="2908300" algn="l"/>
              </a:tabLst>
            </a:pPr>
            <a:r>
              <a:rPr sz="1800" spc="-10" dirty="0">
                <a:latin typeface="Calibri"/>
                <a:cs typeface="Calibri"/>
              </a:rPr>
              <a:t>регулятивные,</a:t>
            </a:r>
            <a:endParaRPr sz="1800" dirty="0">
              <a:latin typeface="Calibri"/>
              <a:cs typeface="Calibri"/>
            </a:endParaRPr>
          </a:p>
          <a:p>
            <a:pPr marL="2907665" lvl="1" indent="-81280">
              <a:lnSpc>
                <a:spcPct val="100000"/>
              </a:lnSpc>
              <a:buSzPct val="94444"/>
              <a:buFont typeface="Microsoft Sans Serif"/>
              <a:buChar char="•"/>
              <a:tabLst>
                <a:tab pos="2908300" algn="l"/>
              </a:tabLst>
            </a:pPr>
            <a:r>
              <a:rPr sz="1800" spc="-5" dirty="0">
                <a:latin typeface="Calibri"/>
                <a:cs typeface="Calibri"/>
              </a:rPr>
              <a:t>познавательные,</a:t>
            </a:r>
            <a:endParaRPr sz="1800" dirty="0">
              <a:latin typeface="Calibri"/>
              <a:cs typeface="Calibri"/>
            </a:endParaRPr>
          </a:p>
          <a:p>
            <a:pPr marL="2907665" lvl="1" indent="-81280">
              <a:lnSpc>
                <a:spcPct val="100000"/>
              </a:lnSpc>
              <a:buSzPct val="94444"/>
              <a:buFont typeface="Microsoft Sans Serif"/>
              <a:buChar char="•"/>
              <a:tabLst>
                <a:tab pos="2908300" algn="l"/>
              </a:tabLst>
            </a:pPr>
            <a:r>
              <a:rPr sz="1800" spc="-10" dirty="0">
                <a:latin typeface="Calibri"/>
                <a:cs typeface="Calibri"/>
              </a:rPr>
              <a:t>коммуникативные</a:t>
            </a:r>
            <a:endParaRPr sz="1800" dirty="0">
              <a:latin typeface="Calibri"/>
              <a:cs typeface="Calibri"/>
            </a:endParaRPr>
          </a:p>
          <a:p>
            <a:pPr marL="2369820" marR="701040">
              <a:lnSpc>
                <a:spcPct val="99700"/>
              </a:lnSpc>
              <a:spcBef>
                <a:spcPts val="20"/>
              </a:spcBef>
              <a:buSzPct val="94444"/>
              <a:buFont typeface="Wingdings"/>
              <a:buChar char=""/>
              <a:tabLst>
                <a:tab pos="2550795" algn="l"/>
              </a:tabLst>
            </a:pPr>
            <a:r>
              <a:rPr sz="1800" spc="229" dirty="0">
                <a:latin typeface="Trebuchet MS"/>
                <a:cs typeface="Trebuchet MS"/>
              </a:rPr>
              <a:t>&lt;…&gt;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владение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навыками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учебно- </a:t>
            </a:r>
            <a:r>
              <a:rPr sz="1800" b="1" spc="-3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исследовательской,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проектной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и 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социальной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деятельности.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546571" y="371497"/>
            <a:ext cx="1001683" cy="570771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7348728" y="1024127"/>
            <a:ext cx="1795780" cy="1655445"/>
            <a:chOff x="7348728" y="1024127"/>
            <a:chExt cx="1795780" cy="1655445"/>
          </a:xfrm>
        </p:grpSpPr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48728" y="1024127"/>
              <a:ext cx="1795272" cy="16550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43800" y="1219199"/>
              <a:ext cx="1239062" cy="106680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404228" y="5659323"/>
            <a:ext cx="17500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(ФГОС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ООО,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п.</a:t>
            </a:r>
            <a:r>
              <a:rPr sz="1800" spc="-15" dirty="0">
                <a:latin typeface="Trebuchet MS"/>
                <a:cs typeface="Trebuchet MS"/>
              </a:rPr>
              <a:t>II</a:t>
            </a:r>
            <a:r>
              <a:rPr sz="1800" spc="-15" dirty="0">
                <a:latin typeface="Calibri"/>
                <a:cs typeface="Calibri"/>
              </a:rPr>
              <a:t>.8,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ФГОС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СОО, </a:t>
            </a:r>
            <a:r>
              <a:rPr sz="1800" dirty="0">
                <a:latin typeface="Calibri"/>
                <a:cs typeface="Calibri"/>
              </a:rPr>
              <a:t>п.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II</a:t>
            </a:r>
            <a:r>
              <a:rPr sz="1800" spc="-25" dirty="0">
                <a:latin typeface="Calibri"/>
                <a:cs typeface="Calibri"/>
              </a:rPr>
              <a:t>.6)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5987" y="6395847"/>
            <a:ext cx="165735" cy="23241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400" spc="-35" dirty="0">
                <a:solidFill>
                  <a:srgbClr val="565F6C"/>
                </a:solidFill>
                <a:latin typeface="Trebuchet MS"/>
                <a:cs typeface="Trebuchet MS"/>
              </a:rPr>
              <a:t>2</a:t>
            </a:fld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25150-EEBE-868C-9A18-DD36EC5E3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304800"/>
            <a:ext cx="8255000" cy="384721"/>
          </a:xfrm>
        </p:spPr>
        <p:txBody>
          <a:bodyPr/>
          <a:lstStyle/>
          <a:p>
            <a:r>
              <a:rPr lang="ru-RU" dirty="0"/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 ПОСОБИЯ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6DC7C1-F3E9-1B55-BA03-9F538D0FF8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4500" y="1346851"/>
            <a:ext cx="1905000" cy="27331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D31D0C-634D-2587-9FF1-CF96A3D9D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889" y="3010792"/>
            <a:ext cx="2473923" cy="3276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6B08E2-B73D-0046-99DA-AA99F7822C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42" r="19143"/>
          <a:stretch/>
        </p:blipFill>
        <p:spPr>
          <a:xfrm>
            <a:off x="1792753" y="3095978"/>
            <a:ext cx="2133600" cy="34572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5A00D5-D82D-6355-397B-3D1FD6D06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49" y="1676400"/>
            <a:ext cx="2286000" cy="297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76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7597D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6401" y="2042286"/>
            <a:ext cx="74244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" dirty="0">
                <a:solidFill>
                  <a:srgbClr val="3668C4"/>
                </a:solidFill>
                <a:latin typeface="Calibri"/>
                <a:cs typeface="Calibri"/>
              </a:rPr>
              <a:t>Спасибо</a:t>
            </a:r>
            <a:r>
              <a:rPr sz="6000" b="1" spc="-55" dirty="0">
                <a:solidFill>
                  <a:srgbClr val="3668C4"/>
                </a:solidFill>
                <a:latin typeface="Calibri"/>
                <a:cs typeface="Calibri"/>
              </a:rPr>
              <a:t> </a:t>
            </a:r>
            <a:r>
              <a:rPr sz="6000" b="1" dirty="0">
                <a:solidFill>
                  <a:srgbClr val="3668C4"/>
                </a:solidFill>
                <a:latin typeface="Calibri"/>
                <a:cs typeface="Calibri"/>
              </a:rPr>
              <a:t>за</a:t>
            </a:r>
            <a:r>
              <a:rPr sz="6000" b="1" spc="-45" dirty="0">
                <a:solidFill>
                  <a:srgbClr val="3668C4"/>
                </a:solidFill>
                <a:latin typeface="Calibri"/>
                <a:cs typeface="Calibri"/>
              </a:rPr>
              <a:t> </a:t>
            </a:r>
            <a:r>
              <a:rPr sz="6000" b="1" dirty="0">
                <a:solidFill>
                  <a:srgbClr val="3668C4"/>
                </a:solidFill>
                <a:latin typeface="Calibri"/>
                <a:cs typeface="Calibri"/>
              </a:rPr>
              <a:t>внимание!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0" y="6353175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9525">
            <a:solidFill>
              <a:srgbClr val="7597D9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74751"/>
            <a:ext cx="337502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0905" algn="l"/>
              </a:tabLst>
            </a:pPr>
            <a:r>
              <a:rPr sz="2900" spc="-15" dirty="0"/>
              <a:t>Требования	</a:t>
            </a:r>
            <a:r>
              <a:rPr sz="2900" spc="-20" dirty="0"/>
              <a:t>ФГОС…</a:t>
            </a:r>
            <a:endParaRPr sz="2900" dirty="0"/>
          </a:p>
        </p:txBody>
      </p:sp>
      <p:sp>
        <p:nvSpPr>
          <p:cNvPr id="4" name="object 4"/>
          <p:cNvSpPr txBox="1"/>
          <p:nvPr/>
        </p:nvSpPr>
        <p:spPr>
          <a:xfrm>
            <a:off x="704087" y="6408547"/>
            <a:ext cx="89535" cy="20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5"/>
              </a:lnSpc>
            </a:pPr>
            <a:r>
              <a:rPr sz="1400" spc="-35" dirty="0">
                <a:solidFill>
                  <a:srgbClr val="565F6C"/>
                </a:solidFill>
                <a:latin typeface="Trebuchet MS"/>
                <a:cs typeface="Trebuchet MS"/>
              </a:rPr>
              <a:t>5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1459" y="736091"/>
            <a:ext cx="7804784" cy="1779905"/>
            <a:chOff x="251459" y="736091"/>
            <a:chExt cx="7804784" cy="17799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736091"/>
              <a:ext cx="7804404" cy="7132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80999" y="1348130"/>
              <a:ext cx="7620000" cy="1167765"/>
            </a:xfrm>
            <a:custGeom>
              <a:avLst/>
              <a:gdLst/>
              <a:ahLst/>
              <a:cxnLst/>
              <a:rect l="l" t="t" r="r" b="b"/>
              <a:pathLst>
                <a:path w="7620000" h="1167764">
                  <a:moveTo>
                    <a:pt x="7620000" y="0"/>
                  </a:moveTo>
                  <a:lnTo>
                    <a:pt x="0" y="0"/>
                  </a:lnTo>
                  <a:lnTo>
                    <a:pt x="0" y="1167485"/>
                  </a:lnTo>
                  <a:lnTo>
                    <a:pt x="7620000" y="1167485"/>
                  </a:lnTo>
                  <a:lnTo>
                    <a:pt x="7620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4500" y="823340"/>
            <a:ext cx="825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1665" algn="l"/>
              </a:tabLst>
            </a:pPr>
            <a:r>
              <a:rPr sz="2400" u="dash" spc="-254" dirty="0">
                <a:solidFill>
                  <a:srgbClr val="FFFFFF"/>
                </a:solidFill>
                <a:uFill>
                  <a:solidFill>
                    <a:srgbClr val="7597D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dash" dirty="0">
                <a:solidFill>
                  <a:srgbClr val="FFFFFF"/>
                </a:solidFill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Начальная</a:t>
            </a:r>
            <a:r>
              <a:rPr sz="2400" b="1" u="dash" spc="-65" dirty="0">
                <a:solidFill>
                  <a:srgbClr val="FFFFFF"/>
                </a:solidFill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dash" spc="-15" dirty="0">
                <a:solidFill>
                  <a:srgbClr val="FFFFFF"/>
                </a:solidFill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школа	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000" y="1348130"/>
            <a:ext cx="7620000" cy="1167765"/>
          </a:xfrm>
          <a:prstGeom prst="rect">
            <a:avLst/>
          </a:prstGeom>
          <a:ln w="9525">
            <a:solidFill>
              <a:srgbClr val="7E7E7E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414020" marR="116839" indent="-172720">
              <a:lnSpc>
                <a:spcPct val="91500"/>
              </a:lnSpc>
              <a:spcBef>
                <a:spcPts val="55"/>
              </a:spcBef>
              <a:buChar char="•"/>
              <a:tabLst>
                <a:tab pos="414655" algn="l"/>
              </a:tabLst>
            </a:pPr>
            <a:r>
              <a:rPr sz="1600" spc="-5" dirty="0">
                <a:latin typeface="Calibri"/>
                <a:cs typeface="Calibri"/>
              </a:rPr>
              <a:t>«В</a:t>
            </a:r>
            <a:r>
              <a:rPr sz="1600" spc="-10" dirty="0">
                <a:latin typeface="Calibri"/>
                <a:cs typeface="Calibri"/>
              </a:rPr>
              <a:t> процессе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… </a:t>
            </a:r>
            <a:r>
              <a:rPr sz="1600" spc="-10" dirty="0">
                <a:latin typeface="Calibri"/>
                <a:cs typeface="Calibri"/>
              </a:rPr>
              <a:t>освоения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основной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образовательной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программы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начального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общего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образования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должны</a:t>
            </a:r>
            <a:r>
              <a:rPr sz="1600" b="1" i="1" spc="2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использоваться</a:t>
            </a:r>
            <a:r>
              <a:rPr sz="1600" b="1" i="1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разнообразные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методы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формы,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взаимно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дополняющие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друг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друга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(стандартизированные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письменные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устные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работы,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проекты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практические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работы,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творческие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работы,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самоанализ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414020">
              <a:lnSpc>
                <a:spcPts val="1764"/>
              </a:lnSpc>
            </a:pPr>
            <a:r>
              <a:rPr sz="1600" spc="-10" dirty="0">
                <a:latin typeface="Calibri"/>
                <a:cs typeface="Calibri"/>
              </a:rPr>
              <a:t>самооценка,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наблюдения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др.)»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(ФГОС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НОО,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19.9)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2496311"/>
            <a:ext cx="7808976" cy="73609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90219" y="2594228"/>
            <a:ext cx="2225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Основная</a:t>
            </a:r>
            <a:r>
              <a:rPr sz="24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школа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000" y="3135757"/>
            <a:ext cx="7620000" cy="1605280"/>
          </a:xfrm>
          <a:custGeom>
            <a:avLst/>
            <a:gdLst/>
            <a:ahLst/>
            <a:cxnLst/>
            <a:rect l="l" t="t" r="r" b="b"/>
            <a:pathLst>
              <a:path w="7620000" h="1605279">
                <a:moveTo>
                  <a:pt x="7620000" y="0"/>
                </a:moveTo>
                <a:lnTo>
                  <a:pt x="0" y="0"/>
                </a:lnTo>
                <a:lnTo>
                  <a:pt x="0" y="1605280"/>
                </a:lnTo>
                <a:lnTo>
                  <a:pt x="7620000" y="1605280"/>
                </a:lnTo>
                <a:lnTo>
                  <a:pt x="7620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81000" y="3135757"/>
            <a:ext cx="7620000" cy="1605280"/>
          </a:xfrm>
          <a:prstGeom prst="rect">
            <a:avLst/>
          </a:prstGeom>
          <a:ln w="9525">
            <a:solidFill>
              <a:srgbClr val="7E7E7E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414020" marR="873125" indent="-172720">
              <a:lnSpc>
                <a:spcPts val="1750"/>
              </a:lnSpc>
              <a:spcBef>
                <a:spcPts val="95"/>
              </a:spcBef>
              <a:buFont typeface="Calibri"/>
              <a:buChar char="•"/>
              <a:tabLst>
                <a:tab pos="414655" algn="l"/>
              </a:tabLst>
            </a:pPr>
            <a:r>
              <a:rPr sz="1600" b="1" spc="-5" dirty="0">
                <a:latin typeface="Calibri"/>
                <a:cs typeface="Calibri"/>
              </a:rPr>
              <a:t>«Программа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развития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универсальных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учебных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действий</a:t>
            </a:r>
            <a:r>
              <a:rPr sz="1600" b="1" spc="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должна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быть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направлена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на: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45" dirty="0">
                <a:latin typeface="Trebuchet MS"/>
                <a:cs typeface="Trebuchet MS"/>
              </a:rPr>
              <a:t>&lt;</a:t>
            </a:r>
            <a:r>
              <a:rPr sz="1600" spc="45" dirty="0">
                <a:latin typeface="Calibri"/>
                <a:cs typeface="Calibri"/>
              </a:rPr>
              <a:t>…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90" dirty="0">
                <a:latin typeface="Trebuchet MS"/>
                <a:cs typeface="Trebuchet MS"/>
              </a:rPr>
              <a:t>&gt;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Calibri"/>
                <a:cs typeface="Calibri"/>
              </a:rPr>
              <a:t>формирование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обучающихся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основ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культуры</a:t>
            </a:r>
            <a:endParaRPr sz="1600" dirty="0">
              <a:latin typeface="Calibri"/>
              <a:cs typeface="Calibri"/>
            </a:endParaRPr>
          </a:p>
          <a:p>
            <a:pPr marL="414020" marR="805180">
              <a:lnSpc>
                <a:spcPts val="1750"/>
              </a:lnSpc>
              <a:spcBef>
                <a:spcPts val="20"/>
              </a:spcBef>
            </a:pPr>
            <a:r>
              <a:rPr sz="1600" b="1" i="1" spc="-10" dirty="0">
                <a:latin typeface="Calibri"/>
                <a:cs typeface="Calibri"/>
              </a:rPr>
              <a:t>исследовательской</a:t>
            </a:r>
            <a:r>
              <a:rPr sz="1600" b="1" i="1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проектной</a:t>
            </a:r>
            <a:r>
              <a:rPr sz="1600" b="1" i="1" spc="3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деятельности</a:t>
            </a:r>
            <a:r>
              <a:rPr sz="1600" b="1" i="1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навыков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разработки,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реализации 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общественной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презентации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обучающимися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результатов</a:t>
            </a:r>
            <a:endParaRPr sz="1600" dirty="0">
              <a:latin typeface="Calibri"/>
              <a:cs typeface="Calibri"/>
            </a:endParaRPr>
          </a:p>
          <a:p>
            <a:pPr marL="414020">
              <a:lnSpc>
                <a:spcPts val="1655"/>
              </a:lnSpc>
            </a:pPr>
            <a:r>
              <a:rPr sz="1600" spc="-10" dirty="0">
                <a:latin typeface="Calibri"/>
                <a:cs typeface="Calibri"/>
              </a:rPr>
              <a:t>исследования,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предметного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или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межпредметного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учебного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проекта</a:t>
            </a:r>
            <a:r>
              <a:rPr sz="1600" spc="-10" dirty="0">
                <a:latin typeface="Calibri"/>
                <a:cs typeface="Calibri"/>
              </a:rPr>
              <a:t>,</a:t>
            </a:r>
            <a:endParaRPr sz="1600" dirty="0">
              <a:latin typeface="Calibri"/>
              <a:cs typeface="Calibri"/>
            </a:endParaRPr>
          </a:p>
          <a:p>
            <a:pPr marL="414020" marR="531495">
              <a:lnSpc>
                <a:spcPts val="1750"/>
              </a:lnSpc>
              <a:spcBef>
                <a:spcPts val="114"/>
              </a:spcBef>
            </a:pPr>
            <a:r>
              <a:rPr sz="1600" spc="-5" dirty="0">
                <a:latin typeface="Calibri"/>
                <a:cs typeface="Calibri"/>
              </a:rPr>
              <a:t>направленного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решение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научной,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личностно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(или)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социально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значимой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проблемы» </a:t>
            </a:r>
            <a:r>
              <a:rPr sz="1600" spc="-20" dirty="0">
                <a:latin typeface="Calibri"/>
                <a:cs typeface="Calibri"/>
              </a:rPr>
              <a:t>(ФГОС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ООО,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18.2.1)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459" y="4713732"/>
            <a:ext cx="7804404" cy="70408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88086" y="4799203"/>
            <a:ext cx="2071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Старшая</a:t>
            </a:r>
            <a:r>
              <a:rPr sz="2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школа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6237" y="5314365"/>
            <a:ext cx="7629525" cy="1396365"/>
            <a:chOff x="376237" y="5314365"/>
            <a:chExt cx="7629525" cy="1396365"/>
          </a:xfrm>
        </p:grpSpPr>
        <p:sp>
          <p:nvSpPr>
            <p:cNvPr id="17" name="object 17"/>
            <p:cNvSpPr/>
            <p:nvPr/>
          </p:nvSpPr>
          <p:spPr>
            <a:xfrm>
              <a:off x="381000" y="5319128"/>
              <a:ext cx="7620000" cy="1386840"/>
            </a:xfrm>
            <a:custGeom>
              <a:avLst/>
              <a:gdLst/>
              <a:ahLst/>
              <a:cxnLst/>
              <a:rect l="l" t="t" r="r" b="b"/>
              <a:pathLst>
                <a:path w="7620000" h="1386840">
                  <a:moveTo>
                    <a:pt x="7620000" y="0"/>
                  </a:moveTo>
                  <a:lnTo>
                    <a:pt x="0" y="0"/>
                  </a:lnTo>
                  <a:lnTo>
                    <a:pt x="0" y="1386332"/>
                  </a:lnTo>
                  <a:lnTo>
                    <a:pt x="7620000" y="1386332"/>
                  </a:lnTo>
                  <a:lnTo>
                    <a:pt x="7620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81000" y="5319128"/>
              <a:ext cx="7620000" cy="1386840"/>
            </a:xfrm>
            <a:custGeom>
              <a:avLst/>
              <a:gdLst/>
              <a:ahLst/>
              <a:cxnLst/>
              <a:rect l="l" t="t" r="r" b="b"/>
              <a:pathLst>
                <a:path w="7620000" h="1386840">
                  <a:moveTo>
                    <a:pt x="0" y="1386332"/>
                  </a:moveTo>
                  <a:lnTo>
                    <a:pt x="7620000" y="1386332"/>
                  </a:lnTo>
                  <a:lnTo>
                    <a:pt x="7620000" y="0"/>
                  </a:lnTo>
                  <a:lnTo>
                    <a:pt x="0" y="0"/>
                  </a:lnTo>
                  <a:lnTo>
                    <a:pt x="0" y="138633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81000" y="5319128"/>
            <a:ext cx="7620000" cy="1386840"/>
          </a:xfrm>
          <a:prstGeom prst="rect">
            <a:avLst/>
          </a:prstGeom>
          <a:ln w="9525">
            <a:solidFill>
              <a:srgbClr val="7E7E7E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414020" marR="294005" indent="-172720">
              <a:lnSpc>
                <a:spcPct val="91500"/>
              </a:lnSpc>
              <a:spcBef>
                <a:spcPts val="65"/>
              </a:spcBef>
              <a:buChar char="•"/>
              <a:tabLst>
                <a:tab pos="414655" algn="l"/>
              </a:tabLst>
            </a:pPr>
            <a:r>
              <a:rPr sz="1600" spc="-5" dirty="0">
                <a:latin typeface="Calibri"/>
                <a:cs typeface="Calibri"/>
              </a:rPr>
              <a:t>«</a:t>
            </a:r>
            <a:r>
              <a:rPr sz="1600" b="1" spc="-5" dirty="0">
                <a:latin typeface="Calibri"/>
                <a:cs typeface="Calibri"/>
              </a:rPr>
              <a:t>Программа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развития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универсальных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учебных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действий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на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ступени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среднего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(полного)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общего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образования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… </a:t>
            </a:r>
            <a:r>
              <a:rPr sz="1600" b="1" spc="-10" dirty="0">
                <a:latin typeface="Calibri"/>
                <a:cs typeface="Calibri"/>
              </a:rPr>
              <a:t>должна</a:t>
            </a:r>
            <a:r>
              <a:rPr sz="1600" b="1" spc="-5" dirty="0">
                <a:latin typeface="Calibri"/>
                <a:cs typeface="Calibri"/>
              </a:rPr>
              <a:t> быть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направлена</a:t>
            </a:r>
            <a:r>
              <a:rPr sz="1600" b="1" dirty="0">
                <a:latin typeface="Calibri"/>
                <a:cs typeface="Calibri"/>
              </a:rPr>
              <a:t> на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spc="200" dirty="0">
                <a:latin typeface="Trebuchet MS"/>
                <a:cs typeface="Trebuchet MS"/>
              </a:rPr>
              <a:t>&lt;…&gt; </a:t>
            </a:r>
            <a:r>
              <a:rPr sz="1600" spc="204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Calibri"/>
                <a:cs typeface="Calibri"/>
              </a:rPr>
              <a:t>формирование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обучающихся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системных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представлений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опыта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применения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методов,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технологий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форм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организации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проектной</a:t>
            </a:r>
            <a:r>
              <a:rPr sz="1600" b="1" i="1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b="1" i="1" spc="-5" dirty="0">
                <a:latin typeface="Calibri"/>
                <a:cs typeface="Calibri"/>
              </a:rPr>
              <a:t>учебно-</a:t>
            </a:r>
            <a:endParaRPr sz="1600" dirty="0">
              <a:latin typeface="Calibri"/>
              <a:cs typeface="Calibri"/>
            </a:endParaRPr>
          </a:p>
          <a:p>
            <a:pPr marL="414020" marR="119380">
              <a:lnSpc>
                <a:spcPts val="1750"/>
              </a:lnSpc>
              <a:spcBef>
                <a:spcPts val="45"/>
              </a:spcBef>
            </a:pPr>
            <a:r>
              <a:rPr sz="1600" b="1" i="1" spc="-10" dirty="0">
                <a:latin typeface="Calibri"/>
                <a:cs typeface="Calibri"/>
              </a:rPr>
              <a:t>исследовательской</a:t>
            </a:r>
            <a:r>
              <a:rPr sz="1600" b="1" i="1" spc="1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деятельности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для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достижения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практико-ориентированных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результатов </a:t>
            </a:r>
            <a:r>
              <a:rPr sz="1600" spc="-5" dirty="0">
                <a:latin typeface="Calibri"/>
                <a:cs typeface="Calibri"/>
              </a:rPr>
              <a:t>образования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(</a:t>
            </a:r>
            <a:r>
              <a:rPr sz="1600" spc="-30" dirty="0">
                <a:latin typeface="Calibri"/>
                <a:cs typeface="Calibri"/>
              </a:rPr>
              <a:t>ФГОС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СОО,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18.2.1)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239000" y="152387"/>
            <a:ext cx="1905000" cy="6706234"/>
            <a:chOff x="7239000" y="152387"/>
            <a:chExt cx="1905000" cy="6706234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3527" y="795527"/>
              <a:ext cx="1490472" cy="22524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48600" y="990599"/>
              <a:ext cx="1092987" cy="16652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4928" y="2700528"/>
              <a:ext cx="1664207" cy="22280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20000" y="2895600"/>
              <a:ext cx="1076502" cy="16400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53527" y="4757926"/>
              <a:ext cx="1490472" cy="21000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48600" y="4952974"/>
              <a:ext cx="1092987" cy="166522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39000" y="152387"/>
              <a:ext cx="990600" cy="6715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7597D9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672" rIns="0" bIns="0" rtlCol="0">
            <a:spAutoFit/>
          </a:bodyPr>
          <a:lstStyle/>
          <a:p>
            <a:pPr marL="104139" marR="5080">
              <a:lnSpc>
                <a:spcPct val="100000"/>
              </a:lnSpc>
              <a:spcBef>
                <a:spcPts val="100"/>
              </a:spcBef>
            </a:pPr>
            <a:r>
              <a:rPr sz="2900" dirty="0"/>
              <a:t>Что</a:t>
            </a:r>
            <a:r>
              <a:rPr sz="2900" spc="-40" dirty="0"/>
              <a:t> </a:t>
            </a:r>
            <a:r>
              <a:rPr sz="2900" spc="-5" dirty="0"/>
              <a:t>такое</a:t>
            </a:r>
            <a:r>
              <a:rPr sz="2900" spc="-35" dirty="0"/>
              <a:t> </a:t>
            </a:r>
            <a:r>
              <a:rPr sz="2900" dirty="0"/>
              <a:t>«проектная»</a:t>
            </a:r>
            <a:r>
              <a:rPr sz="2900" spc="-35" dirty="0"/>
              <a:t> </a:t>
            </a:r>
            <a:r>
              <a:rPr sz="2900" dirty="0"/>
              <a:t>и</a:t>
            </a:r>
            <a:r>
              <a:rPr sz="2900" spc="-10" dirty="0"/>
              <a:t> </a:t>
            </a:r>
            <a:r>
              <a:rPr sz="2900" dirty="0"/>
              <a:t>«исследовательская </a:t>
            </a:r>
            <a:r>
              <a:rPr sz="2900" spc="-625" dirty="0"/>
              <a:t> </a:t>
            </a:r>
            <a:r>
              <a:rPr sz="2900" spc="-5" dirty="0"/>
              <a:t>деятельность»</a:t>
            </a:r>
            <a:r>
              <a:rPr sz="2900" spc="-50" dirty="0"/>
              <a:t> </a:t>
            </a:r>
            <a:r>
              <a:rPr sz="2900" spc="-5" dirty="0"/>
              <a:t>учащихся?</a:t>
            </a:r>
            <a:endParaRPr sz="2900" dirty="0"/>
          </a:p>
        </p:txBody>
      </p:sp>
      <p:sp>
        <p:nvSpPr>
          <p:cNvPr id="11" name="object 11"/>
          <p:cNvSpPr txBox="1"/>
          <p:nvPr/>
        </p:nvSpPr>
        <p:spPr>
          <a:xfrm>
            <a:off x="688340" y="1307338"/>
            <a:ext cx="6855460" cy="4937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985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34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</a:t>
            </a:r>
            <a:r>
              <a:rPr sz="2000" b="1" spc="-30" dirty="0">
                <a:solidFill>
                  <a:srgbClr val="234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234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2000" b="1" spc="-35" dirty="0">
                <a:solidFill>
                  <a:srgbClr val="234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234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sz="2000" b="1" spc="10" dirty="0">
                <a:solidFill>
                  <a:srgbClr val="234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2000" b="1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</a:t>
            </a:r>
          </a:p>
          <a:p>
            <a:pPr marL="133985" algn="just">
              <a:lnSpc>
                <a:spcPct val="100000"/>
              </a:lnSpc>
              <a:spcBef>
                <a:spcPts val="35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учебно-познавательная,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985" marR="5080" algn="just">
              <a:lnSpc>
                <a:spcPct val="100000"/>
              </a:lnSpc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имеющая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общую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цель,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согласованные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методы,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sz="2000" spc="-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направленная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общего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985" algn="just">
              <a:lnSpc>
                <a:spcPct val="100000"/>
              </a:lnSpc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985" algn="just">
              <a:lnSpc>
                <a:spcPct val="100000"/>
              </a:lnSpc>
            </a:pPr>
            <a:r>
              <a:rPr sz="2000" b="1" spc="-15" dirty="0">
                <a:solidFill>
                  <a:srgbClr val="234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</a:t>
            </a:r>
            <a:r>
              <a:rPr sz="2000" b="1" spc="-35" dirty="0">
                <a:solidFill>
                  <a:srgbClr val="234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234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2000" b="1" spc="-20" dirty="0">
                <a:solidFill>
                  <a:srgbClr val="234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234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sz="2000" b="1" spc="15" dirty="0">
                <a:solidFill>
                  <a:srgbClr val="234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985" marR="737235" algn="just">
              <a:lnSpc>
                <a:spcPct val="100000"/>
              </a:lnSpc>
              <a:spcBef>
                <a:spcPts val="35"/>
              </a:spcBef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связанная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творческой,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заранее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неизвестным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предполагающая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этапов,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характерных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985" algn="just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научной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сфере.</a:t>
            </a:r>
          </a:p>
          <a:p>
            <a:pPr algn="just">
              <a:lnSpc>
                <a:spcPct val="100000"/>
              </a:lnSpc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lang="ru-RU" sz="2000" u="sng" spc="-12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1400" y="4383887"/>
            <a:ext cx="1323721" cy="19773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061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4762">
            <a:solidFill>
              <a:srgbClr val="7597D9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06171"/>
            <a:ext cx="7833359" cy="91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00" dirty="0"/>
              <a:t>Какими</a:t>
            </a:r>
            <a:r>
              <a:rPr sz="2900" spc="-45" dirty="0"/>
              <a:t> </a:t>
            </a:r>
            <a:r>
              <a:rPr sz="2900" dirty="0"/>
              <a:t>общими</a:t>
            </a:r>
            <a:r>
              <a:rPr sz="2900" spc="-15" dirty="0"/>
              <a:t> </a:t>
            </a:r>
            <a:r>
              <a:rPr sz="2900" spc="-10" dirty="0"/>
              <a:t>чертами</a:t>
            </a:r>
            <a:r>
              <a:rPr sz="2900" spc="-30" dirty="0"/>
              <a:t> </a:t>
            </a:r>
            <a:r>
              <a:rPr sz="2900" spc="-5" dirty="0"/>
              <a:t>обладают</a:t>
            </a:r>
            <a:r>
              <a:rPr sz="2900" spc="-20" dirty="0"/>
              <a:t> </a:t>
            </a:r>
            <a:r>
              <a:rPr sz="2900" dirty="0"/>
              <a:t>проектная </a:t>
            </a:r>
            <a:r>
              <a:rPr sz="2900" spc="-625" dirty="0"/>
              <a:t> </a:t>
            </a:r>
            <a:r>
              <a:rPr sz="2900" dirty="0"/>
              <a:t>и</a:t>
            </a:r>
            <a:r>
              <a:rPr sz="2900" spc="-20" dirty="0"/>
              <a:t> </a:t>
            </a:r>
            <a:r>
              <a:rPr sz="2900" dirty="0"/>
              <a:t>исследовательская</a:t>
            </a:r>
            <a:r>
              <a:rPr sz="2900" spc="-65" dirty="0"/>
              <a:t> </a:t>
            </a:r>
            <a:r>
              <a:rPr sz="2900" spc="-5" dirty="0"/>
              <a:t>деятельность?</a:t>
            </a:r>
            <a:endParaRPr sz="2900" dirty="0"/>
          </a:p>
        </p:txBody>
      </p:sp>
      <p:sp>
        <p:nvSpPr>
          <p:cNvPr id="4" name="object 4"/>
          <p:cNvSpPr txBox="1"/>
          <p:nvPr/>
        </p:nvSpPr>
        <p:spPr>
          <a:xfrm>
            <a:off x="704087" y="6408547"/>
            <a:ext cx="89535" cy="20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5"/>
              </a:lnSpc>
            </a:pPr>
            <a:r>
              <a:rPr sz="1400" spc="-35" dirty="0">
                <a:solidFill>
                  <a:srgbClr val="565F6C"/>
                </a:solidFill>
                <a:latin typeface="Trebuchet MS"/>
                <a:cs typeface="Trebuchet MS"/>
              </a:rPr>
              <a:t>7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5175" y="1092708"/>
            <a:ext cx="8476615" cy="5537200"/>
            <a:chOff x="265175" y="1092708"/>
            <a:chExt cx="8476615" cy="5537200"/>
          </a:xfrm>
        </p:grpSpPr>
        <p:sp>
          <p:nvSpPr>
            <p:cNvPr id="6" name="object 6"/>
            <p:cNvSpPr/>
            <p:nvPr/>
          </p:nvSpPr>
          <p:spPr>
            <a:xfrm>
              <a:off x="380999" y="1143000"/>
              <a:ext cx="8305800" cy="5486400"/>
            </a:xfrm>
            <a:custGeom>
              <a:avLst/>
              <a:gdLst/>
              <a:ahLst/>
              <a:cxnLst/>
              <a:rect l="l" t="t" r="r" b="b"/>
              <a:pathLst>
                <a:path w="8305800" h="5486400">
                  <a:moveTo>
                    <a:pt x="8305800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8305800" y="5486400"/>
                  </a:lnTo>
                  <a:lnTo>
                    <a:pt x="8305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175" y="1092708"/>
              <a:ext cx="8476488" cy="5440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0999" y="1530388"/>
              <a:ext cx="8305800" cy="558165"/>
            </a:xfrm>
            <a:custGeom>
              <a:avLst/>
              <a:gdLst/>
              <a:ahLst/>
              <a:cxnLst/>
              <a:rect l="l" t="t" r="r" b="b"/>
              <a:pathLst>
                <a:path w="8305800" h="558164">
                  <a:moveTo>
                    <a:pt x="8305800" y="0"/>
                  </a:moveTo>
                  <a:lnTo>
                    <a:pt x="0" y="0"/>
                  </a:lnTo>
                  <a:lnTo>
                    <a:pt x="0" y="557745"/>
                  </a:lnTo>
                  <a:lnTo>
                    <a:pt x="8305800" y="557745"/>
                  </a:lnTo>
                  <a:lnTo>
                    <a:pt x="8305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80999" y="1530388"/>
              <a:ext cx="8305800" cy="558165"/>
            </a:xfrm>
            <a:custGeom>
              <a:avLst/>
              <a:gdLst/>
              <a:ahLst/>
              <a:cxnLst/>
              <a:rect l="l" t="t" r="r" b="b"/>
              <a:pathLst>
                <a:path w="8305800" h="558164">
                  <a:moveTo>
                    <a:pt x="0" y="557745"/>
                  </a:moveTo>
                  <a:lnTo>
                    <a:pt x="8305800" y="557745"/>
                  </a:lnTo>
                  <a:lnTo>
                    <a:pt x="8305800" y="0"/>
                  </a:lnTo>
                  <a:lnTo>
                    <a:pt x="0" y="0"/>
                  </a:lnTo>
                  <a:lnTo>
                    <a:pt x="0" y="55774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747" y="1796795"/>
              <a:ext cx="8471916" cy="60807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56082" y="1083893"/>
            <a:ext cx="6459831" cy="1096454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Цели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задачи</a:t>
            </a:r>
            <a:endParaRPr sz="1800" dirty="0">
              <a:latin typeface="Calibri"/>
              <a:cs typeface="Calibri"/>
            </a:endParaRPr>
          </a:p>
          <a:p>
            <a:pPr marL="360680" indent="-172720">
              <a:lnSpc>
                <a:spcPct val="100000"/>
              </a:lnSpc>
              <a:spcBef>
                <a:spcPts val="540"/>
              </a:spcBef>
              <a:buChar char="•"/>
              <a:tabLst>
                <a:tab pos="361315" algn="l"/>
              </a:tabLst>
            </a:pPr>
            <a:r>
              <a:rPr sz="1600" b="1" spc="-10" dirty="0">
                <a:latin typeface="Calibri"/>
                <a:cs typeface="Calibri"/>
              </a:rPr>
              <a:t>имеют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конкретную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практическую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ценность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107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Структура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000" y="2273045"/>
            <a:ext cx="8305800" cy="1944370"/>
          </a:xfrm>
          <a:custGeom>
            <a:avLst/>
            <a:gdLst/>
            <a:ahLst/>
            <a:cxnLst/>
            <a:rect l="l" t="t" r="r" b="b"/>
            <a:pathLst>
              <a:path w="8305800" h="1944370">
                <a:moveTo>
                  <a:pt x="8305800" y="0"/>
                </a:moveTo>
                <a:lnTo>
                  <a:pt x="0" y="0"/>
                </a:lnTo>
                <a:lnTo>
                  <a:pt x="0" y="1944370"/>
                </a:lnTo>
                <a:lnTo>
                  <a:pt x="8305800" y="1944370"/>
                </a:lnTo>
                <a:lnTo>
                  <a:pt x="8305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81000" y="2273045"/>
            <a:ext cx="8305800" cy="1944370"/>
          </a:xfrm>
          <a:prstGeom prst="rect">
            <a:avLst/>
          </a:prstGeom>
          <a:ln w="9525">
            <a:solidFill>
              <a:srgbClr val="7E7E7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5609" indent="-172720">
              <a:lnSpc>
                <a:spcPts val="1730"/>
              </a:lnSpc>
              <a:buChar char="•"/>
              <a:tabLst>
                <a:tab pos="436245" algn="l"/>
              </a:tabLst>
            </a:pPr>
            <a:r>
              <a:rPr sz="1600" spc="-5" dirty="0">
                <a:latin typeface="Calibri"/>
                <a:cs typeface="Calibri"/>
              </a:rPr>
              <a:t>анализ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актуальности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проекта или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проводимого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исследования;</a:t>
            </a:r>
            <a:endParaRPr sz="1600" dirty="0">
              <a:latin typeface="Calibri"/>
              <a:cs typeface="Calibri"/>
            </a:endParaRPr>
          </a:p>
          <a:p>
            <a:pPr marL="435609" indent="-172720">
              <a:lnSpc>
                <a:spcPts val="1760"/>
              </a:lnSpc>
              <a:buChar char="•"/>
              <a:tabLst>
                <a:tab pos="436245" algn="l"/>
              </a:tabLst>
            </a:pPr>
            <a:r>
              <a:rPr sz="1600" spc="-10" dirty="0">
                <a:latin typeface="Calibri"/>
                <a:cs typeface="Calibri"/>
              </a:rPr>
              <a:t>целеполагание,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формулировка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задач,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которые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следует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решить;</a:t>
            </a:r>
            <a:endParaRPr sz="1600" dirty="0">
              <a:latin typeface="Calibri"/>
              <a:cs typeface="Calibri"/>
            </a:endParaRPr>
          </a:p>
          <a:p>
            <a:pPr marL="435609" indent="-172720">
              <a:lnSpc>
                <a:spcPts val="1760"/>
              </a:lnSpc>
              <a:buChar char="•"/>
              <a:tabLst>
                <a:tab pos="436245" algn="l"/>
              </a:tabLst>
            </a:pPr>
            <a:r>
              <a:rPr sz="1600" spc="-5" dirty="0">
                <a:latin typeface="Calibri"/>
                <a:cs typeface="Calibri"/>
              </a:rPr>
              <a:t>выбор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средств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методов,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адекватных поставленным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целям;</a:t>
            </a:r>
            <a:endParaRPr sz="1600" dirty="0">
              <a:latin typeface="Calibri"/>
              <a:cs typeface="Calibri"/>
            </a:endParaRPr>
          </a:p>
          <a:p>
            <a:pPr marL="435609" indent="-172720">
              <a:lnSpc>
                <a:spcPts val="1760"/>
              </a:lnSpc>
              <a:buChar char="•"/>
              <a:tabLst>
                <a:tab pos="436245" algn="l"/>
              </a:tabLst>
            </a:pPr>
            <a:r>
              <a:rPr sz="1600" spc="-5" dirty="0">
                <a:latin typeface="Calibri"/>
                <a:cs typeface="Calibri"/>
              </a:rPr>
              <a:t>планирование;</a:t>
            </a:r>
            <a:endParaRPr sz="1600" dirty="0">
              <a:latin typeface="Calibri"/>
              <a:cs typeface="Calibri"/>
            </a:endParaRPr>
          </a:p>
          <a:p>
            <a:pPr marL="435609" indent="-172720">
              <a:lnSpc>
                <a:spcPts val="1760"/>
              </a:lnSpc>
              <a:buChar char="•"/>
              <a:tabLst>
                <a:tab pos="436245" algn="l"/>
              </a:tabLst>
            </a:pPr>
            <a:r>
              <a:rPr sz="1600" spc="-10" dirty="0">
                <a:latin typeface="Calibri"/>
                <a:cs typeface="Calibri"/>
              </a:rPr>
              <a:t>проведение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проектных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работ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или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исследования;</a:t>
            </a:r>
            <a:endParaRPr sz="1600" dirty="0">
              <a:latin typeface="Calibri"/>
              <a:cs typeface="Calibri"/>
            </a:endParaRPr>
          </a:p>
          <a:p>
            <a:pPr marL="435609" marR="947419" indent="-172720">
              <a:lnSpc>
                <a:spcPts val="1750"/>
              </a:lnSpc>
              <a:spcBef>
                <a:spcPts val="114"/>
              </a:spcBef>
              <a:buChar char="•"/>
              <a:tabLst>
                <a:tab pos="436245" algn="l"/>
              </a:tabLst>
            </a:pPr>
            <a:r>
              <a:rPr sz="1600" spc="-10" dirty="0">
                <a:latin typeface="Calibri"/>
                <a:cs typeface="Calibri"/>
              </a:rPr>
              <a:t>оформление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результатов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работ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соответствии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замыслом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проекта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или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целями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исследования;</a:t>
            </a:r>
            <a:endParaRPr sz="1600" dirty="0">
              <a:latin typeface="Calibri"/>
              <a:cs typeface="Calibri"/>
            </a:endParaRPr>
          </a:p>
          <a:p>
            <a:pPr marL="435609" indent="-172720">
              <a:lnSpc>
                <a:spcPts val="1735"/>
              </a:lnSpc>
              <a:buChar char="•"/>
              <a:tabLst>
                <a:tab pos="436245" algn="l"/>
              </a:tabLst>
            </a:pPr>
            <a:r>
              <a:rPr sz="1600" spc="-5" dirty="0">
                <a:latin typeface="Calibri"/>
                <a:cs typeface="Calibri"/>
              </a:rPr>
              <a:t>презентация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результатов.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9747" y="4247388"/>
            <a:ext cx="8472170" cy="1582420"/>
            <a:chOff x="269747" y="4247388"/>
            <a:chExt cx="8472170" cy="158242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463" y="4247388"/>
              <a:ext cx="8458200" cy="9235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747" y="5234940"/>
              <a:ext cx="8471916" cy="59436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60044" y="4367276"/>
            <a:ext cx="7082155" cy="125222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8575" marR="5080">
              <a:lnSpc>
                <a:spcPts val="1970"/>
              </a:lnSpc>
              <a:spcBef>
                <a:spcPts val="32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Компетенция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сфере исследования, творческая активность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высокая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мотивация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учащихся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Итоги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1000" y="5715000"/>
            <a:ext cx="8305800" cy="713105"/>
          </a:xfrm>
          <a:custGeom>
            <a:avLst/>
            <a:gdLst/>
            <a:ahLst/>
            <a:cxnLst/>
            <a:rect l="l" t="t" r="r" b="b"/>
            <a:pathLst>
              <a:path w="8305800" h="713104">
                <a:moveTo>
                  <a:pt x="8305800" y="0"/>
                </a:moveTo>
                <a:lnTo>
                  <a:pt x="0" y="0"/>
                </a:lnTo>
                <a:lnTo>
                  <a:pt x="0" y="712597"/>
                </a:lnTo>
                <a:lnTo>
                  <a:pt x="8305800" y="712597"/>
                </a:lnTo>
                <a:lnTo>
                  <a:pt x="8305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81000" y="5715000"/>
            <a:ext cx="8305800" cy="713105"/>
          </a:xfrm>
          <a:prstGeom prst="rect">
            <a:avLst/>
          </a:prstGeom>
          <a:ln w="9525">
            <a:solidFill>
              <a:srgbClr val="7E7E7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5609" indent="-172720">
              <a:lnSpc>
                <a:spcPts val="1739"/>
              </a:lnSpc>
              <a:buChar char="•"/>
              <a:tabLst>
                <a:tab pos="436245" algn="l"/>
              </a:tabLst>
            </a:pPr>
            <a:r>
              <a:rPr sz="1600" spc="-10" dirty="0">
                <a:latin typeface="Calibri"/>
                <a:cs typeface="Calibri"/>
              </a:rPr>
              <a:t>Интеллектуальное,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личностное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развитие,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рост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компетенции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выбранной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для</a:t>
            </a:r>
            <a:endParaRPr sz="1600" dirty="0">
              <a:latin typeface="Calibri"/>
              <a:cs typeface="Calibri"/>
            </a:endParaRPr>
          </a:p>
          <a:p>
            <a:pPr marL="435609" marR="282575">
              <a:lnSpc>
                <a:spcPts val="1760"/>
              </a:lnSpc>
              <a:spcBef>
                <a:spcPts val="105"/>
              </a:spcBef>
            </a:pPr>
            <a:r>
              <a:rPr sz="1600" spc="-10" dirty="0">
                <a:latin typeface="Calibri"/>
                <a:cs typeface="Calibri"/>
              </a:rPr>
              <a:t>исследования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или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проекта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сфере,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формирование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умения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сотрудничать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коллективе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самостоятельно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работать,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уяснение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сущности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творческой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исследовательской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работы.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348728" y="1100327"/>
            <a:ext cx="1771014" cy="2446020"/>
            <a:chOff x="7348728" y="1100327"/>
            <a:chExt cx="1771014" cy="244602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48728" y="1100327"/>
              <a:ext cx="1770887" cy="24460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3800" y="1295399"/>
              <a:ext cx="1182166" cy="18583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191" y="1138237"/>
            <a:ext cx="8293608" cy="87801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4144" y="1235709"/>
            <a:ext cx="75869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Включение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обучающихся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учебно-исследовательскую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и проектную </a:t>
            </a:r>
            <a:r>
              <a:rPr sz="2000" b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деятельность</a:t>
            </a:r>
            <a:r>
              <a:rPr sz="2000" b="1" spc="4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один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из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путей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формирования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5" dirty="0">
                <a:solidFill>
                  <a:srgbClr val="C00000"/>
                </a:solidFill>
                <a:latin typeface="Calibri"/>
                <a:cs typeface="Calibri"/>
              </a:rPr>
              <a:t>УУД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80" y="2048255"/>
            <a:ext cx="2921508" cy="151333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22452" y="2304110"/>
            <a:ext cx="2103755" cy="84201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217804">
              <a:lnSpc>
                <a:spcPts val="3070"/>
              </a:lnSpc>
              <a:spcBef>
                <a:spcPts val="440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Проектная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ея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льность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78123" y="2025395"/>
            <a:ext cx="5363210" cy="868680"/>
            <a:chOff x="3278123" y="2025395"/>
            <a:chExt cx="5363210" cy="8686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8123" y="2418587"/>
              <a:ext cx="1152144" cy="3657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66259" y="2025395"/>
              <a:ext cx="4274820" cy="86867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626990" y="2105025"/>
            <a:ext cx="3761740" cy="611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Продукт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как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материализованный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результат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30355" y="2743200"/>
            <a:ext cx="8133715" cy="2601595"/>
            <a:chOff x="530355" y="2743200"/>
            <a:chExt cx="8133715" cy="260159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3551" y="2743200"/>
              <a:ext cx="1161288" cy="7863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66260" y="2958084"/>
              <a:ext cx="4247388" cy="11475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3551" y="2747772"/>
              <a:ext cx="1161288" cy="20345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66260" y="4215383"/>
              <a:ext cx="4297680" cy="112928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0355" y="3657600"/>
              <a:ext cx="2615305" cy="1486506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59740" y="0"/>
            <a:ext cx="7842884" cy="12204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sz="2800" spc="-10" dirty="0"/>
              <a:t>Каковы</a:t>
            </a:r>
            <a:r>
              <a:rPr sz="2800" spc="-15" dirty="0"/>
              <a:t> </a:t>
            </a:r>
            <a:r>
              <a:rPr sz="2800" spc="-5" dirty="0"/>
              <a:t>особенности</a:t>
            </a:r>
            <a:r>
              <a:rPr sz="2800" spc="10" dirty="0"/>
              <a:t> </a:t>
            </a:r>
            <a:r>
              <a:rPr sz="2800" spc="-5" dirty="0"/>
              <a:t>учебно-исследовательской </a:t>
            </a:r>
            <a:r>
              <a:rPr sz="2800" spc="-600" dirty="0"/>
              <a:t> </a:t>
            </a:r>
            <a:r>
              <a:rPr sz="2800" spc="-5" dirty="0"/>
              <a:t>и</a:t>
            </a:r>
            <a:r>
              <a:rPr sz="2800" spc="-15" dirty="0"/>
              <a:t> </a:t>
            </a:r>
            <a:r>
              <a:rPr sz="2800" spc="-5" dirty="0"/>
              <a:t>проектной </a:t>
            </a:r>
            <a:r>
              <a:rPr sz="2800" spc="-10" dirty="0"/>
              <a:t>деятельности</a:t>
            </a:r>
            <a:r>
              <a:rPr sz="2800" spc="25" dirty="0"/>
              <a:t> </a:t>
            </a:r>
            <a:r>
              <a:rPr sz="2800" spc="-10" dirty="0"/>
              <a:t>обучающихся</a:t>
            </a:r>
            <a:endParaRPr sz="2800" dirty="0"/>
          </a:p>
          <a:p>
            <a:pPr marL="12700">
              <a:lnSpc>
                <a:spcPts val="2975"/>
              </a:lnSpc>
            </a:pPr>
            <a:r>
              <a:rPr sz="2800" spc="-5" dirty="0"/>
              <a:t>в</a:t>
            </a:r>
            <a:r>
              <a:rPr sz="2800" spc="-30" dirty="0"/>
              <a:t> </a:t>
            </a:r>
            <a:r>
              <a:rPr sz="2800" b="1" spc="-10" dirty="0">
                <a:latin typeface="Cambria"/>
                <a:cs typeface="Cambria"/>
              </a:rPr>
              <a:t>основной</a:t>
            </a:r>
            <a:r>
              <a:rPr sz="2800" b="1" spc="15" dirty="0">
                <a:latin typeface="Cambria"/>
                <a:cs typeface="Cambria"/>
              </a:rPr>
              <a:t> </a:t>
            </a:r>
            <a:r>
              <a:rPr sz="2800" b="1" spc="-15" dirty="0">
                <a:latin typeface="Cambria"/>
                <a:cs typeface="Cambria"/>
              </a:rPr>
              <a:t>школе</a:t>
            </a:r>
            <a:r>
              <a:rPr sz="2800" spc="-15" dirty="0"/>
              <a:t>?</a:t>
            </a:r>
            <a:endParaRPr sz="2800" dirty="0">
              <a:latin typeface="Cambria"/>
              <a:cs typeface="Cambr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0916" y="761999"/>
            <a:ext cx="8197850" cy="5662117"/>
            <a:chOff x="470916" y="560527"/>
            <a:chExt cx="8197850" cy="5863590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96199" y="560527"/>
              <a:ext cx="914946" cy="61993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0916" y="5353812"/>
              <a:ext cx="8197596" cy="106984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20344" y="3039237"/>
            <a:ext cx="7698105" cy="3239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50004" algn="ctr">
              <a:lnSpc>
                <a:spcPts val="2305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Процесс</a:t>
            </a:r>
            <a:endParaRPr sz="2000" dirty="0">
              <a:latin typeface="Calibri"/>
              <a:cs typeface="Calibri"/>
            </a:endParaRPr>
          </a:p>
          <a:p>
            <a:pPr marL="3851275" algn="ctr">
              <a:lnSpc>
                <a:spcPts val="2205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как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работа</a:t>
            </a:r>
            <a:endParaRPr sz="2000" dirty="0">
              <a:latin typeface="Calibri"/>
              <a:cs typeface="Calibri"/>
            </a:endParaRPr>
          </a:p>
          <a:p>
            <a:pPr marL="3853179" algn="ctr">
              <a:lnSpc>
                <a:spcPts val="23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выполнению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проекта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 dirty="0">
              <a:latin typeface="Calibri"/>
              <a:cs typeface="Calibri"/>
            </a:endParaRPr>
          </a:p>
          <a:p>
            <a:pPr marL="3876040" algn="ctr">
              <a:lnSpc>
                <a:spcPts val="2305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Защита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проекта</a:t>
            </a:r>
            <a:endParaRPr sz="2000" dirty="0">
              <a:latin typeface="Calibri"/>
              <a:cs typeface="Calibri"/>
            </a:endParaRPr>
          </a:p>
          <a:p>
            <a:pPr marL="3888104" marR="5080" algn="ctr">
              <a:lnSpc>
                <a:spcPts val="2200"/>
              </a:lnSpc>
              <a:spcBef>
                <a:spcPts val="14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как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иллюстрация образовательных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достижений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школьника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 dirty="0">
              <a:latin typeface="Calibri"/>
              <a:cs typeface="Calibri"/>
            </a:endParaRPr>
          </a:p>
          <a:p>
            <a:pPr marL="12700" marR="3479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Ценность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34583"/>
                </a:solidFill>
                <a:latin typeface="Calibri"/>
                <a:cs typeface="Calibri"/>
              </a:rPr>
              <a:t>учебно-исследовательской</a:t>
            </a:r>
            <a:r>
              <a:rPr sz="1800" b="1" spc="15" dirty="0">
                <a:solidFill>
                  <a:srgbClr val="23458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34583"/>
                </a:solidFill>
                <a:latin typeface="Calibri"/>
                <a:cs typeface="Calibri"/>
              </a:rPr>
              <a:t>работы</a:t>
            </a:r>
            <a:r>
              <a:rPr sz="1800" b="1" spc="-15" dirty="0">
                <a:solidFill>
                  <a:srgbClr val="23458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определяется возможностью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обучающихся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посмотреть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различные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проблемы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позиции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ученых,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занимающихся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научным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исследованием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(ПООП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ООО,</a:t>
            </a:r>
            <a:r>
              <a:rPr sz="1800" dirty="0">
                <a:latin typeface="Calibri"/>
                <a:cs typeface="Calibri"/>
              </a:rPr>
              <a:t> п. </a:t>
            </a:r>
            <a:r>
              <a:rPr sz="1800" spc="-5" dirty="0">
                <a:latin typeface="Calibri"/>
                <a:cs typeface="Calibri"/>
              </a:rPr>
              <a:t>2.1.5).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7597D9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91387" y="6383223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565F6C"/>
                </a:solidFill>
                <a:latin typeface="Trebuchet MS"/>
                <a:cs typeface="Trebuchet MS"/>
              </a:rPr>
              <a:t>13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7491" y="1074419"/>
            <a:ext cx="7160259" cy="4718685"/>
            <a:chOff x="507491" y="1074419"/>
            <a:chExt cx="7160259" cy="47186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4868" y="3017519"/>
              <a:ext cx="292607" cy="27066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5724" y="3008375"/>
              <a:ext cx="310896" cy="20253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5724" y="3008375"/>
              <a:ext cx="310896" cy="12664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5724" y="3008375"/>
              <a:ext cx="237744" cy="5806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7700" y="1956816"/>
              <a:ext cx="3209543" cy="3291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48556" y="1947672"/>
              <a:ext cx="1202436" cy="3474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1275" y="1947672"/>
              <a:ext cx="1133855" cy="3291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4147" y="1947672"/>
              <a:ext cx="3305555" cy="3383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0591" y="1074419"/>
              <a:ext cx="4151376" cy="9875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635" y="3012947"/>
              <a:ext cx="210312" cy="23088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7491" y="3003803"/>
              <a:ext cx="228600" cy="14630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7491" y="3003803"/>
              <a:ext cx="228600" cy="5989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00884" y="3003803"/>
              <a:ext cx="333756" cy="27889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91740" y="2994659"/>
              <a:ext cx="352044" cy="17602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91740" y="2994659"/>
              <a:ext cx="352044" cy="7132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92039" y="3017519"/>
              <a:ext cx="320039" cy="14401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82895" y="3008375"/>
              <a:ext cx="338327" cy="59893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811526" y="1214754"/>
            <a:ext cx="3321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60" dirty="0">
                <a:solidFill>
                  <a:srgbClr val="FFFFFF"/>
                </a:solidFill>
                <a:latin typeface="Calibri"/>
                <a:cs typeface="Calibri"/>
              </a:rPr>
              <a:t>Типы</a:t>
            </a:r>
            <a:r>
              <a:rPr sz="4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проектов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65175" y="2240279"/>
            <a:ext cx="1929383" cy="87782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74675" y="2314194"/>
            <a:ext cx="146367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93675" marR="5080" indent="-181610">
              <a:lnSpc>
                <a:spcPts val="2210"/>
              </a:lnSpc>
              <a:spcBef>
                <a:spcPts val="33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20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учебному </a:t>
            </a:r>
            <a:r>
              <a:rPr sz="2000" b="1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предмету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58368" y="3296411"/>
            <a:ext cx="1851660" cy="66751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836777" y="3449192"/>
            <a:ext cx="14528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Монопредметные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53795" y="4142232"/>
            <a:ext cx="1819656" cy="69494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862685" y="4309998"/>
            <a:ext cx="13817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Межпредметные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53795" y="5010911"/>
            <a:ext cx="1842516" cy="681228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929741" y="5073141"/>
            <a:ext cx="1294765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48895" marR="5080" indent="-36830">
              <a:lnSpc>
                <a:spcPts val="1540"/>
              </a:lnSpc>
              <a:spcBef>
                <a:spcPts val="27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епр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ые 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(внешкольные)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157983" y="2249423"/>
            <a:ext cx="2478023" cy="864108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2347341" y="2338196"/>
            <a:ext cx="2047875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ts val="2065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продолжительности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766060" y="3291840"/>
            <a:ext cx="1618488" cy="873252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2959989" y="3450082"/>
            <a:ext cx="1228090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70485" marR="5080" indent="-58419">
              <a:lnSpc>
                <a:spcPts val="1540"/>
              </a:lnSpc>
              <a:spcBef>
                <a:spcPts val="27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Крат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оср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чные 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(одна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неделя)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766060" y="4338828"/>
            <a:ext cx="1668780" cy="873252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2943225" y="4400803"/>
            <a:ext cx="1261745" cy="6299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ts val="1540"/>
              </a:lnSpc>
              <a:spcBef>
                <a:spcPts val="27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Ср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днесрочные 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(несколько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недель)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766060" y="5385815"/>
            <a:ext cx="1613915" cy="873252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2995041" y="5449316"/>
            <a:ext cx="1156335" cy="6299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065" marR="5080" algn="ctr">
              <a:lnSpc>
                <a:spcPts val="1540"/>
              </a:lnSpc>
              <a:spcBef>
                <a:spcPts val="27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осро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чные 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(несколько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месяцев)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40" name="object 4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658867" y="2244851"/>
            <a:ext cx="1943099" cy="882396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4999482" y="2319655"/>
            <a:ext cx="126746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30810">
              <a:lnSpc>
                <a:spcPts val="2210"/>
              </a:lnSpc>
              <a:spcBef>
                <a:spcPts val="33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По числу 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участни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ов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138928" y="3291840"/>
            <a:ext cx="1613916" cy="672084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5400547" y="3413582"/>
            <a:ext cx="11010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Групповые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088635" y="4142232"/>
            <a:ext cx="1792223" cy="694944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5251450" y="4309998"/>
            <a:ext cx="13989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Индивидуальные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46" name="object 4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620256" y="2244851"/>
            <a:ext cx="2130552" cy="882396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6828790" y="2319655"/>
            <a:ext cx="166243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670560">
              <a:lnSpc>
                <a:spcPts val="2210"/>
              </a:lnSpc>
              <a:spcBef>
                <a:spcPts val="33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пра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лениям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8" name="object 4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072883" y="3332988"/>
            <a:ext cx="1920239" cy="553212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7231760" y="3429380"/>
            <a:ext cx="15341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оват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ские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50" name="object 5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7136892" y="4009644"/>
            <a:ext cx="1778507" cy="566927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7327138" y="4079875"/>
            <a:ext cx="1301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Прикладные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2" name="object 5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150607" y="4745735"/>
            <a:ext cx="1778507" cy="598932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7340854" y="4847970"/>
            <a:ext cx="1273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Социальные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762000" y="1295438"/>
            <a:ext cx="8011795" cy="4676140"/>
            <a:chOff x="762000" y="1295438"/>
            <a:chExt cx="8011795" cy="4676140"/>
          </a:xfrm>
        </p:grpSpPr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173467" y="5472683"/>
              <a:ext cx="1600200" cy="49834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2000" y="1295438"/>
              <a:ext cx="1143000" cy="774915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6099428" y="5392820"/>
            <a:ext cx="2325370" cy="86995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444625">
              <a:lnSpc>
                <a:spcPct val="100000"/>
              </a:lnSpc>
              <a:spcBef>
                <a:spcPts val="126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Игр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вые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1800" spc="-5" dirty="0">
                <a:latin typeface="Calibri"/>
                <a:cs typeface="Calibri"/>
              </a:rPr>
              <a:t>(ПООП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ООО,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2.1.5)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459740" y="455117"/>
            <a:ext cx="74898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Как</a:t>
            </a:r>
            <a:r>
              <a:rPr sz="3200" spc="-45" dirty="0"/>
              <a:t> </a:t>
            </a:r>
            <a:r>
              <a:rPr sz="3200" spc="-5" dirty="0"/>
              <a:t>можно</a:t>
            </a:r>
            <a:r>
              <a:rPr sz="3200" spc="-25" dirty="0"/>
              <a:t> </a:t>
            </a:r>
            <a:r>
              <a:rPr sz="3200" dirty="0"/>
              <a:t>классифицировать</a:t>
            </a:r>
            <a:r>
              <a:rPr sz="3200" spc="-35" dirty="0"/>
              <a:t> </a:t>
            </a:r>
            <a:r>
              <a:rPr sz="3200" dirty="0"/>
              <a:t>проекты?</a:t>
            </a:r>
          </a:p>
        </p:txBody>
      </p:sp>
      <p:grpSp>
        <p:nvGrpSpPr>
          <p:cNvPr id="59" name="object 59"/>
          <p:cNvGrpSpPr/>
          <p:nvPr/>
        </p:nvGrpSpPr>
        <p:grpSpPr>
          <a:xfrm>
            <a:off x="4910328" y="4681728"/>
            <a:ext cx="1481455" cy="1990725"/>
            <a:chOff x="4910328" y="4681728"/>
            <a:chExt cx="1481455" cy="1990725"/>
          </a:xfrm>
        </p:grpSpPr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10328" y="4681728"/>
              <a:ext cx="1481327" cy="199034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107432" y="4878895"/>
              <a:ext cx="890714" cy="13996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756" y="772668"/>
            <a:ext cx="8467344" cy="9784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4087" y="6408547"/>
            <a:ext cx="180340" cy="20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5"/>
              </a:lnSpc>
            </a:pPr>
            <a:r>
              <a:rPr sz="1400" spc="-30" dirty="0">
                <a:solidFill>
                  <a:srgbClr val="565F6C"/>
                </a:solidFill>
                <a:latin typeface="Trebuchet MS"/>
                <a:cs typeface="Trebuchet MS"/>
              </a:rPr>
              <a:t>14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3191" y="1623060"/>
            <a:ext cx="8348980" cy="5084445"/>
            <a:chOff x="393191" y="1623060"/>
            <a:chExt cx="8348980" cy="50844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1" y="1623060"/>
              <a:ext cx="8348472" cy="5349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199" y="2053336"/>
              <a:ext cx="8229600" cy="2183130"/>
            </a:xfrm>
            <a:custGeom>
              <a:avLst/>
              <a:gdLst/>
              <a:ahLst/>
              <a:cxnLst/>
              <a:rect l="l" t="t" r="r" b="b"/>
              <a:pathLst>
                <a:path w="8229600" h="2183129">
                  <a:moveTo>
                    <a:pt x="0" y="2182876"/>
                  </a:moveTo>
                  <a:lnTo>
                    <a:pt x="8229600" y="2182876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218287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191" y="4192524"/>
              <a:ext cx="8348472" cy="5486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7199" y="4637595"/>
              <a:ext cx="8229600" cy="2065020"/>
            </a:xfrm>
            <a:custGeom>
              <a:avLst/>
              <a:gdLst/>
              <a:ahLst/>
              <a:cxnLst/>
              <a:rect l="l" t="t" r="r" b="b"/>
              <a:pathLst>
                <a:path w="8229600" h="2065020">
                  <a:moveTo>
                    <a:pt x="8229600" y="0"/>
                  </a:moveTo>
                  <a:lnTo>
                    <a:pt x="0" y="0"/>
                  </a:lnTo>
                  <a:lnTo>
                    <a:pt x="0" y="2064766"/>
                  </a:lnTo>
                  <a:lnTo>
                    <a:pt x="8229600" y="2064766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199" y="4637595"/>
              <a:ext cx="8229600" cy="2065020"/>
            </a:xfrm>
            <a:custGeom>
              <a:avLst/>
              <a:gdLst/>
              <a:ahLst/>
              <a:cxnLst/>
              <a:rect l="l" t="t" r="r" b="b"/>
              <a:pathLst>
                <a:path w="8229600" h="2065020">
                  <a:moveTo>
                    <a:pt x="0" y="2064766"/>
                  </a:moveTo>
                  <a:lnTo>
                    <a:pt x="8229600" y="2064766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206476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4500" y="930909"/>
            <a:ext cx="8255000" cy="57099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  <a:tabLst>
                <a:tab pos="2976245" algn="l"/>
                <a:tab pos="8241665" algn="l"/>
              </a:tabLst>
            </a:pPr>
            <a:r>
              <a:rPr sz="2000" u="dash" dirty="0">
                <a:solidFill>
                  <a:srgbClr val="C00000"/>
                </a:solidFill>
                <a:uFill>
                  <a:solidFill>
                    <a:srgbClr val="7597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b="1" u="dash" dirty="0">
                <a:solidFill>
                  <a:srgbClr val="C00000"/>
                </a:solidFill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Формы</a:t>
            </a:r>
            <a:r>
              <a:rPr sz="2000" b="1" u="dash" spc="-80" dirty="0">
                <a:solidFill>
                  <a:srgbClr val="C00000"/>
                </a:solidFill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dash" spc="-5" dirty="0">
                <a:solidFill>
                  <a:srgbClr val="C00000"/>
                </a:solidFill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организации </a:t>
            </a:r>
            <a:r>
              <a:rPr sz="2000" b="1" u="dash" dirty="0">
                <a:solidFill>
                  <a:srgbClr val="C00000"/>
                </a:solidFill>
                <a:uFill>
                  <a:solidFill>
                    <a:srgbClr val="7597D9"/>
                  </a:solidFill>
                </a:uFill>
                <a:latin typeface="Calibri"/>
                <a:cs typeface="Calibri"/>
              </a:rPr>
              <a:t>	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учебно-исследовательской</a:t>
            </a:r>
            <a:r>
              <a:rPr sz="20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деятельности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(ПООП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ООО,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п.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2.1.5)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7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урочных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занятиях</a:t>
            </a:r>
            <a:endParaRPr sz="1800" dirty="0">
              <a:latin typeface="Calibri"/>
              <a:cs typeface="Calibri"/>
            </a:endParaRPr>
          </a:p>
          <a:p>
            <a:pPr marL="446405" indent="-173355">
              <a:lnSpc>
                <a:spcPts val="2065"/>
              </a:lnSpc>
              <a:spcBef>
                <a:spcPts val="480"/>
              </a:spcBef>
              <a:buChar char="•"/>
              <a:tabLst>
                <a:tab pos="447040" algn="l"/>
              </a:tabLst>
            </a:pPr>
            <a:r>
              <a:rPr sz="1800" spc="-5" dirty="0">
                <a:latin typeface="Calibri"/>
                <a:cs typeface="Calibri"/>
              </a:rPr>
              <a:t>урок-исследование,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урок-лаборатория,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урок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творческий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отчет,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урок</a:t>
            </a:r>
          </a:p>
          <a:p>
            <a:pPr marL="446405">
              <a:lnSpc>
                <a:spcPts val="1975"/>
              </a:lnSpc>
            </a:pPr>
            <a:r>
              <a:rPr sz="1800" spc="-10" dirty="0">
                <a:latin typeface="Calibri"/>
                <a:cs typeface="Calibri"/>
              </a:rPr>
              <a:t>изобретательства,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урок </a:t>
            </a:r>
            <a:r>
              <a:rPr sz="1800" spc="-20" dirty="0">
                <a:latin typeface="Calibri"/>
                <a:cs typeface="Calibri"/>
              </a:rPr>
              <a:t>«Удивительное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рядом»,</a:t>
            </a:r>
            <a:r>
              <a:rPr sz="1800" dirty="0">
                <a:latin typeface="Calibri"/>
                <a:cs typeface="Calibri"/>
              </a:rPr>
              <a:t> урок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рассказ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ученых,</a:t>
            </a:r>
            <a:endParaRPr sz="1800" dirty="0">
              <a:latin typeface="Calibri"/>
              <a:cs typeface="Calibri"/>
            </a:endParaRPr>
          </a:p>
          <a:p>
            <a:pPr marL="446405" marR="209550">
              <a:lnSpc>
                <a:spcPts val="1980"/>
              </a:lnSpc>
              <a:spcBef>
                <a:spcPts val="125"/>
              </a:spcBef>
            </a:pPr>
            <a:r>
              <a:rPr sz="1800" dirty="0">
                <a:latin typeface="Calibri"/>
                <a:cs typeface="Calibri"/>
              </a:rPr>
              <a:t>урок – </a:t>
            </a:r>
            <a:r>
              <a:rPr sz="1800" spc="-5" dirty="0">
                <a:latin typeface="Calibri"/>
                <a:cs typeface="Calibri"/>
              </a:rPr>
              <a:t>защита </a:t>
            </a:r>
            <a:r>
              <a:rPr sz="1800" spc="-10" dirty="0">
                <a:latin typeface="Calibri"/>
                <a:cs typeface="Calibri"/>
              </a:rPr>
              <a:t>исследовательских </a:t>
            </a:r>
            <a:r>
              <a:rPr sz="1800" spc="-5" dirty="0">
                <a:latin typeface="Calibri"/>
                <a:cs typeface="Calibri"/>
              </a:rPr>
              <a:t>проектов, урок-экспертиза, </a:t>
            </a:r>
            <a:r>
              <a:rPr sz="1800" dirty="0">
                <a:latin typeface="Calibri"/>
                <a:cs typeface="Calibri"/>
              </a:rPr>
              <a:t>урок </a:t>
            </a:r>
            <a:r>
              <a:rPr sz="1800" spc="-5" dirty="0">
                <a:latin typeface="Calibri"/>
                <a:cs typeface="Calibri"/>
              </a:rPr>
              <a:t>«Патент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открытие»;</a:t>
            </a:r>
            <a:endParaRPr sz="1800" dirty="0">
              <a:latin typeface="Calibri"/>
              <a:cs typeface="Calibri"/>
            </a:endParaRPr>
          </a:p>
          <a:p>
            <a:pPr marL="446405" marR="427355" indent="-172720">
              <a:lnSpc>
                <a:spcPct val="91400"/>
              </a:lnSpc>
              <a:spcBef>
                <a:spcPts val="415"/>
              </a:spcBef>
              <a:buChar char="•"/>
              <a:tabLst>
                <a:tab pos="447040" algn="l"/>
              </a:tabLst>
            </a:pPr>
            <a:r>
              <a:rPr sz="1800" dirty="0">
                <a:latin typeface="Calibri"/>
                <a:cs typeface="Calibri"/>
              </a:rPr>
              <a:t>учебный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эксперимент,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позволяющий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освоить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элементы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исследовательской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деятельности (планирование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проведение эксперимента, </a:t>
            </a:r>
            <a:r>
              <a:rPr sz="1800" spc="-10" dirty="0">
                <a:latin typeface="Calibri"/>
                <a:cs typeface="Calibri"/>
              </a:rPr>
              <a:t>обработка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анализ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его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результатов);</a:t>
            </a:r>
            <a:endParaRPr sz="1800" dirty="0">
              <a:latin typeface="Calibri"/>
              <a:cs typeface="Calibri"/>
            </a:endParaRPr>
          </a:p>
          <a:p>
            <a:pPr marL="446405" indent="-173355">
              <a:lnSpc>
                <a:spcPct val="100000"/>
              </a:lnSpc>
              <a:spcBef>
                <a:spcPts val="265"/>
              </a:spcBef>
              <a:buChar char="•"/>
              <a:tabLst>
                <a:tab pos="447040" algn="l"/>
              </a:tabLst>
            </a:pPr>
            <a:r>
              <a:rPr sz="1800" spc="-5" dirty="0">
                <a:latin typeface="Calibri"/>
                <a:cs typeface="Calibri"/>
              </a:rPr>
              <a:t>домашнее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задание </a:t>
            </a:r>
            <a:r>
              <a:rPr sz="1800" spc="-10" dirty="0">
                <a:latin typeface="Calibri"/>
                <a:cs typeface="Calibri"/>
              </a:rPr>
              <a:t>исследовательского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характера.</a:t>
            </a:r>
            <a:endParaRPr sz="1800" dirty="0">
              <a:latin typeface="Calibri"/>
              <a:cs typeface="Calibri"/>
            </a:endParaRPr>
          </a:p>
          <a:p>
            <a:pPr marL="2900680">
              <a:lnSpc>
                <a:spcPct val="100000"/>
              </a:lnSpc>
              <a:spcBef>
                <a:spcPts val="71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внеурочных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занятиях</a:t>
            </a:r>
            <a:endParaRPr sz="1800" dirty="0">
              <a:latin typeface="Calibri"/>
              <a:cs typeface="Calibri"/>
            </a:endParaRPr>
          </a:p>
          <a:p>
            <a:pPr marL="446405" indent="-173355">
              <a:lnSpc>
                <a:spcPct val="100000"/>
              </a:lnSpc>
              <a:spcBef>
                <a:spcPts val="590"/>
              </a:spcBef>
              <a:buChar char="•"/>
              <a:tabLst>
                <a:tab pos="447040" algn="l"/>
              </a:tabLst>
            </a:pPr>
            <a:r>
              <a:rPr sz="1800" spc="-10" dirty="0">
                <a:latin typeface="Calibri"/>
                <a:cs typeface="Calibri"/>
              </a:rPr>
              <a:t>исследовательская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практика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обучающихся;</a:t>
            </a:r>
            <a:endParaRPr sz="1800" dirty="0">
              <a:latin typeface="Calibri"/>
              <a:cs typeface="Calibri"/>
            </a:endParaRPr>
          </a:p>
          <a:p>
            <a:pPr marL="446405" marR="735965" indent="-172720">
              <a:lnSpc>
                <a:spcPts val="1980"/>
              </a:lnSpc>
              <a:spcBef>
                <a:spcPts val="465"/>
              </a:spcBef>
              <a:buChar char="•"/>
              <a:tabLst>
                <a:tab pos="447040" algn="l"/>
              </a:tabLst>
            </a:pPr>
            <a:r>
              <a:rPr sz="1800" spc="-10" dirty="0">
                <a:latin typeface="Calibri"/>
                <a:cs typeface="Calibri"/>
              </a:rPr>
              <a:t>образовательные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экспедиции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20" dirty="0">
                <a:latin typeface="Calibri"/>
                <a:cs typeface="Calibri"/>
              </a:rPr>
              <a:t>походы,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поездки,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экскурсии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 четко </a:t>
            </a:r>
            <a:r>
              <a:rPr sz="1800" spc="-5" dirty="0">
                <a:latin typeface="Calibri"/>
                <a:cs typeface="Calibri"/>
              </a:rPr>
              <a:t> обозначенными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образовательными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целями,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программой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деятельности,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продуманными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формами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контроля</a:t>
            </a:r>
            <a:endParaRPr sz="1800" dirty="0">
              <a:latin typeface="Calibri"/>
              <a:cs typeface="Calibri"/>
            </a:endParaRPr>
          </a:p>
          <a:p>
            <a:pPr marL="446405" indent="-173355">
              <a:lnSpc>
                <a:spcPct val="100000"/>
              </a:lnSpc>
              <a:spcBef>
                <a:spcPts val="219"/>
              </a:spcBef>
              <a:buChar char="•"/>
              <a:tabLst>
                <a:tab pos="447040" algn="l"/>
              </a:tabLst>
            </a:pPr>
            <a:r>
              <a:rPr sz="1800" spc="-15" dirty="0">
                <a:latin typeface="Calibri"/>
                <a:cs typeface="Calibri"/>
              </a:rPr>
              <a:t>факультативные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занятия;</a:t>
            </a:r>
            <a:endParaRPr sz="1800" dirty="0">
              <a:latin typeface="Calibri"/>
              <a:cs typeface="Calibri"/>
            </a:endParaRPr>
          </a:p>
          <a:p>
            <a:pPr marL="446405" indent="-173355">
              <a:lnSpc>
                <a:spcPct val="100000"/>
              </a:lnSpc>
              <a:spcBef>
                <a:spcPts val="265"/>
              </a:spcBef>
              <a:buChar char="•"/>
              <a:tabLst>
                <a:tab pos="447040" algn="l"/>
              </a:tabLst>
            </a:pPr>
            <a:r>
              <a:rPr sz="1800" spc="-5" dirty="0">
                <a:latin typeface="Calibri"/>
                <a:cs typeface="Calibri"/>
              </a:rPr>
              <a:t>ученическое</a:t>
            </a:r>
            <a:r>
              <a:rPr sz="1800" spc="-10" dirty="0">
                <a:latin typeface="Calibri"/>
                <a:cs typeface="Calibri"/>
              </a:rPr>
              <a:t> научно-исследовательское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общество;</a:t>
            </a:r>
            <a:endParaRPr sz="1800" dirty="0">
              <a:latin typeface="Calibri"/>
              <a:cs typeface="Calibri"/>
            </a:endParaRPr>
          </a:p>
          <a:p>
            <a:pPr marL="446405" indent="-173355">
              <a:lnSpc>
                <a:spcPct val="100000"/>
              </a:lnSpc>
              <a:spcBef>
                <a:spcPts val="250"/>
              </a:spcBef>
              <a:buChar char="•"/>
              <a:tabLst>
                <a:tab pos="447040" algn="l"/>
              </a:tabLst>
            </a:pPr>
            <a:r>
              <a:rPr sz="1800" spc="-5" dirty="0">
                <a:latin typeface="Calibri"/>
                <a:cs typeface="Calibri"/>
              </a:rPr>
              <a:t>участие</a:t>
            </a:r>
            <a:r>
              <a:rPr sz="1800" spc="-10" dirty="0">
                <a:latin typeface="Calibri"/>
                <a:cs typeface="Calibri"/>
              </a:rPr>
              <a:t> обучающихся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олимпиадах,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конкурсах,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конференциях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25" dirty="0">
                <a:latin typeface="Calibri"/>
                <a:cs typeface="Calibri"/>
              </a:rPr>
              <a:t>т.п.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5940" y="0"/>
            <a:ext cx="68992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В</a:t>
            </a:r>
            <a:r>
              <a:rPr sz="2800" spc="-10" dirty="0"/>
              <a:t> каких</a:t>
            </a:r>
            <a:r>
              <a:rPr sz="2800" spc="-20" dirty="0"/>
              <a:t> </a:t>
            </a:r>
            <a:r>
              <a:rPr sz="2800" spc="-5" dirty="0"/>
              <a:t>формах</a:t>
            </a:r>
            <a:r>
              <a:rPr sz="2800" spc="-10" dirty="0"/>
              <a:t> можно</a:t>
            </a:r>
            <a:r>
              <a:rPr sz="2800" spc="10" dirty="0"/>
              <a:t> </a:t>
            </a:r>
            <a:r>
              <a:rPr sz="2800" spc="-10" dirty="0"/>
              <a:t>реализовать</a:t>
            </a:r>
            <a:endParaRPr sz="2800" dirty="0"/>
          </a:p>
          <a:p>
            <a:pPr marL="12700">
              <a:lnSpc>
                <a:spcPct val="100000"/>
              </a:lnSpc>
            </a:pPr>
            <a:r>
              <a:rPr sz="2800" spc="-5" dirty="0"/>
              <a:t>учебно-исследовательскую</a:t>
            </a:r>
            <a:r>
              <a:rPr sz="2800" spc="40" dirty="0"/>
              <a:t> </a:t>
            </a:r>
            <a:r>
              <a:rPr sz="2800" spc="-10" dirty="0"/>
              <a:t>деятельность?</a:t>
            </a:r>
            <a:endParaRPr sz="2800" dirty="0"/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00" y="5257850"/>
            <a:ext cx="1263548" cy="13023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91387" y="6383223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565F6C"/>
                </a:solidFill>
                <a:latin typeface="Trebuchet MS"/>
                <a:cs typeface="Trebuchet MS"/>
              </a:rPr>
              <a:t>15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481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Как</a:t>
            </a:r>
            <a:r>
              <a:rPr sz="2800" spc="-10" dirty="0"/>
              <a:t> </a:t>
            </a:r>
            <a:r>
              <a:rPr sz="2800" spc="-5" dirty="0"/>
              <a:t>представить </a:t>
            </a:r>
            <a:r>
              <a:rPr sz="2800" spc="-30" dirty="0"/>
              <a:t>результаты</a:t>
            </a:r>
            <a:r>
              <a:rPr sz="2800" spc="25" dirty="0"/>
              <a:t> </a:t>
            </a:r>
            <a:r>
              <a:rPr sz="2800" spc="-5" dirty="0"/>
              <a:t>проектной</a:t>
            </a:r>
            <a:endParaRPr sz="2800" dirty="0"/>
          </a:p>
          <a:p>
            <a:pPr marL="12700">
              <a:lnSpc>
                <a:spcPct val="100000"/>
              </a:lnSpc>
              <a:tabLst>
                <a:tab pos="8241665" algn="l"/>
              </a:tabLst>
            </a:pPr>
            <a:r>
              <a:rPr sz="2800" u="dash" spc="15" dirty="0">
                <a:uFill>
                  <a:solidFill>
                    <a:srgbClr val="7597D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dash" spc="-5" dirty="0">
                <a:uFill>
                  <a:solidFill>
                    <a:srgbClr val="7597D9"/>
                  </a:solidFill>
                </a:uFill>
              </a:rPr>
              <a:t>и</a:t>
            </a:r>
            <a:r>
              <a:rPr sz="2800" u="dash" spc="-20" dirty="0">
                <a:uFill>
                  <a:solidFill>
                    <a:srgbClr val="7597D9"/>
                  </a:solidFill>
                </a:uFill>
              </a:rPr>
              <a:t> </a:t>
            </a:r>
            <a:r>
              <a:rPr sz="2800" u="dash" spc="-5" dirty="0">
                <a:uFill>
                  <a:solidFill>
                    <a:srgbClr val="7597D9"/>
                  </a:solidFill>
                </a:uFill>
              </a:rPr>
              <a:t>учебно-исследовательской</a:t>
            </a:r>
            <a:r>
              <a:rPr sz="2800" u="dash" spc="10" dirty="0">
                <a:uFill>
                  <a:solidFill>
                    <a:srgbClr val="7597D9"/>
                  </a:solidFill>
                </a:uFill>
              </a:rPr>
              <a:t> </a:t>
            </a:r>
            <a:r>
              <a:rPr sz="2800" u="dash" spc="-10" dirty="0">
                <a:uFill>
                  <a:solidFill>
                    <a:srgbClr val="7597D9"/>
                  </a:solidFill>
                </a:uFill>
              </a:rPr>
              <a:t>деятельности?	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3756" y="1284732"/>
            <a:ext cx="8422005" cy="3484245"/>
            <a:chOff x="333756" y="1284732"/>
            <a:chExt cx="8422005" cy="34842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" y="1284732"/>
              <a:ext cx="8316467" cy="7498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200" y="1970659"/>
              <a:ext cx="8229600" cy="1970405"/>
            </a:xfrm>
            <a:custGeom>
              <a:avLst/>
              <a:gdLst/>
              <a:ahLst/>
              <a:cxnLst/>
              <a:rect l="l" t="t" r="r" b="b"/>
              <a:pathLst>
                <a:path w="8229600" h="1970404">
                  <a:moveTo>
                    <a:pt x="0" y="1970151"/>
                  </a:moveTo>
                  <a:lnTo>
                    <a:pt x="8229600" y="1970151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97015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756" y="3808476"/>
              <a:ext cx="8421624" cy="96011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68248" y="1389379"/>
            <a:ext cx="7364095" cy="3231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Представление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результатов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проектной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деятельности:</a:t>
            </a:r>
            <a:endParaRPr sz="2400" dirty="0">
              <a:latin typeface="Calibri"/>
              <a:cs typeface="Calibri"/>
            </a:endParaRPr>
          </a:p>
          <a:p>
            <a:pPr marL="378460" marR="207645" indent="-228600">
              <a:lnSpc>
                <a:spcPct val="91800"/>
              </a:lnSpc>
              <a:spcBef>
                <a:spcPts val="1650"/>
              </a:spcBef>
              <a:buChar char="•"/>
              <a:tabLst>
                <a:tab pos="379095" algn="l"/>
              </a:tabLst>
            </a:pPr>
            <a:r>
              <a:rPr sz="2000" dirty="0">
                <a:latin typeface="Calibri"/>
                <a:cs typeface="Calibri"/>
              </a:rPr>
              <a:t>письменная </a:t>
            </a:r>
            <a:r>
              <a:rPr sz="2000" spc="-5" dirty="0">
                <a:latin typeface="Calibri"/>
                <a:cs typeface="Calibri"/>
              </a:rPr>
              <a:t>работа (эссе, </a:t>
            </a:r>
            <a:r>
              <a:rPr sz="2000" spc="-15" dirty="0">
                <a:latin typeface="Calibri"/>
                <a:cs typeface="Calibri"/>
              </a:rPr>
              <a:t>реферат, </a:t>
            </a:r>
            <a:r>
              <a:rPr sz="2000" spc="-5" dirty="0">
                <a:latin typeface="Calibri"/>
                <a:cs typeface="Calibri"/>
              </a:rPr>
              <a:t>аналитические материалы,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обзорные материалы, </a:t>
            </a:r>
            <a:r>
              <a:rPr sz="2000" spc="-10" dirty="0">
                <a:latin typeface="Calibri"/>
                <a:cs typeface="Calibri"/>
              </a:rPr>
              <a:t>отчёты </a:t>
            </a:r>
            <a:r>
              <a:rPr sz="2000" dirty="0">
                <a:latin typeface="Calibri"/>
                <a:cs typeface="Calibri"/>
              </a:rPr>
              <a:t>о </a:t>
            </a:r>
            <a:r>
              <a:rPr sz="2000" spc="-5" dirty="0">
                <a:latin typeface="Calibri"/>
                <a:cs typeface="Calibri"/>
              </a:rPr>
              <a:t>проведённых </a:t>
            </a:r>
            <a:r>
              <a:rPr sz="2000" spc="-10" dirty="0">
                <a:latin typeface="Calibri"/>
                <a:cs typeface="Calibri"/>
              </a:rPr>
              <a:t>исследованиях, </a:t>
            </a:r>
            <a:r>
              <a:rPr sz="2000" spc="-5" dirty="0">
                <a:latin typeface="Calibri"/>
                <a:cs typeface="Calibri"/>
              </a:rPr>
              <a:t> стендовый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доклад</a:t>
            </a:r>
            <a:r>
              <a:rPr sz="2000" dirty="0">
                <a:latin typeface="Calibri"/>
                <a:cs typeface="Calibri"/>
              </a:rPr>
              <a:t> 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др.);</a:t>
            </a:r>
            <a:endParaRPr sz="2000" dirty="0">
              <a:latin typeface="Calibri"/>
              <a:cs typeface="Calibri"/>
            </a:endParaRPr>
          </a:p>
          <a:p>
            <a:pPr marL="378460" indent="-229235">
              <a:lnSpc>
                <a:spcPct val="100000"/>
              </a:lnSpc>
              <a:spcBef>
                <a:spcPts val="275"/>
              </a:spcBef>
              <a:buChar char="•"/>
              <a:tabLst>
                <a:tab pos="379095" algn="l"/>
              </a:tabLst>
            </a:pPr>
            <a:r>
              <a:rPr sz="2000" spc="-5" dirty="0">
                <a:latin typeface="Calibri"/>
                <a:cs typeface="Calibri"/>
              </a:rPr>
              <a:t>материальный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объект,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макет,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конструкторское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изделие;</a:t>
            </a:r>
            <a:endParaRPr sz="2000" dirty="0">
              <a:latin typeface="Calibri"/>
              <a:cs typeface="Calibri"/>
            </a:endParaRPr>
          </a:p>
          <a:p>
            <a:pPr marL="378460" marR="287020" indent="-228600">
              <a:lnSpc>
                <a:spcPts val="2200"/>
              </a:lnSpc>
              <a:spcBef>
                <a:spcPts val="530"/>
              </a:spcBef>
              <a:buChar char="•"/>
              <a:tabLst>
                <a:tab pos="379095" algn="l"/>
              </a:tabLst>
            </a:pPr>
            <a:r>
              <a:rPr sz="2000" spc="-5" dirty="0">
                <a:latin typeface="Calibri"/>
                <a:cs typeface="Calibri"/>
              </a:rPr>
              <a:t>отчётные материалы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5" dirty="0">
                <a:latin typeface="Calibri"/>
                <a:cs typeface="Calibri"/>
              </a:rPr>
              <a:t>социальному </a:t>
            </a:r>
            <a:r>
              <a:rPr sz="2000" spc="-10" dirty="0">
                <a:latin typeface="Calibri"/>
                <a:cs typeface="Calibri"/>
              </a:rPr>
              <a:t>проекту, </a:t>
            </a:r>
            <a:r>
              <a:rPr sz="2000" spc="-15" dirty="0">
                <a:latin typeface="Calibri"/>
                <a:cs typeface="Calibri"/>
              </a:rPr>
              <a:t>которые </a:t>
            </a:r>
            <a:r>
              <a:rPr sz="2000" spc="-5" dirty="0">
                <a:latin typeface="Calibri"/>
                <a:cs typeface="Calibri"/>
              </a:rPr>
              <a:t>могут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включать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как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тексты,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так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мультимедийные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продукты</a:t>
            </a:r>
            <a:endParaRPr sz="2000" dirty="0">
              <a:latin typeface="Calibri"/>
              <a:cs typeface="Calibri"/>
            </a:endParaRPr>
          </a:p>
          <a:p>
            <a:pPr marL="15875" marR="5080">
              <a:lnSpc>
                <a:spcPts val="2640"/>
              </a:lnSpc>
              <a:spcBef>
                <a:spcPts val="126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Представление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результатов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учебно-исследовательской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деятельности: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4726724"/>
            <a:ext cx="8229600" cy="1457325"/>
          </a:xfrm>
          <a:custGeom>
            <a:avLst/>
            <a:gdLst/>
            <a:ahLst/>
            <a:cxnLst/>
            <a:rect l="l" t="t" r="r" b="b"/>
            <a:pathLst>
              <a:path w="8229600" h="1457325">
                <a:moveTo>
                  <a:pt x="8229600" y="0"/>
                </a:moveTo>
                <a:lnTo>
                  <a:pt x="0" y="0"/>
                </a:lnTo>
                <a:lnTo>
                  <a:pt x="0" y="1457325"/>
                </a:lnTo>
                <a:lnTo>
                  <a:pt x="8229600" y="1457325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57200" y="4726724"/>
            <a:ext cx="8229600" cy="1457325"/>
          </a:xfrm>
          <a:prstGeom prst="rect">
            <a:avLst/>
          </a:prstGeom>
          <a:ln w="9525">
            <a:solidFill>
              <a:srgbClr val="7E7E7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46100" indent="-285750">
              <a:lnSpc>
                <a:spcPts val="2170"/>
              </a:lnSpc>
              <a:buChar char="•"/>
              <a:tabLst>
                <a:tab pos="546100" algn="l"/>
                <a:tab pos="546735" algn="l"/>
              </a:tabLst>
            </a:pPr>
            <a:r>
              <a:rPr sz="2000" dirty="0">
                <a:latin typeface="Calibri"/>
                <a:cs typeface="Calibri"/>
              </a:rPr>
              <a:t>статьи,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обзоры,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отчеты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заключения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итогам </a:t>
            </a:r>
            <a:r>
              <a:rPr sz="2000" spc="-10" dirty="0">
                <a:latin typeface="Calibri"/>
                <a:cs typeface="Calibri"/>
              </a:rPr>
              <a:t>исследований,</a:t>
            </a:r>
            <a:endParaRPr sz="2000" dirty="0">
              <a:latin typeface="Calibri"/>
              <a:cs typeface="Calibri"/>
            </a:endParaRPr>
          </a:p>
          <a:p>
            <a:pPr marL="489584" marR="622935">
              <a:lnSpc>
                <a:spcPct val="915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проводимых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рамках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исследовательских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экспедиций,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обработки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архивов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мемуаров, </a:t>
            </a:r>
            <a:r>
              <a:rPr sz="2000" spc="-10" dirty="0">
                <a:latin typeface="Calibri"/>
                <a:cs typeface="Calibri"/>
              </a:rPr>
              <a:t>исследований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10" dirty="0">
                <a:latin typeface="Calibri"/>
                <a:cs typeface="Calibri"/>
              </a:rPr>
              <a:t>различным </a:t>
            </a:r>
            <a:r>
              <a:rPr sz="2000" spc="-5" dirty="0">
                <a:latin typeface="Calibri"/>
                <a:cs typeface="Calibri"/>
              </a:rPr>
              <a:t>предметным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областям, </a:t>
            </a:r>
            <a:r>
              <a:rPr sz="2000" dirty="0">
                <a:latin typeface="Calibri"/>
                <a:cs typeface="Calibri"/>
              </a:rPr>
              <a:t>а </a:t>
            </a:r>
            <a:r>
              <a:rPr sz="2000" spc="-5" dirty="0">
                <a:latin typeface="Calibri"/>
                <a:cs typeface="Calibri"/>
              </a:rPr>
              <a:t>также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виде </a:t>
            </a:r>
            <a:r>
              <a:rPr sz="2000" spc="-5" dirty="0">
                <a:latin typeface="Calibri"/>
                <a:cs typeface="Calibri"/>
              </a:rPr>
              <a:t>прототипов, </a:t>
            </a:r>
            <a:r>
              <a:rPr sz="2000" spc="-20" dirty="0">
                <a:latin typeface="Calibri"/>
                <a:cs typeface="Calibri"/>
              </a:rPr>
              <a:t>моделей, </a:t>
            </a:r>
            <a:r>
              <a:rPr sz="2000" spc="-5" dirty="0">
                <a:latin typeface="Calibri"/>
                <a:cs typeface="Calibri"/>
              </a:rPr>
              <a:t>образцов </a:t>
            </a:r>
            <a:r>
              <a:rPr sz="2000" dirty="0">
                <a:latin typeface="Calibri"/>
                <a:cs typeface="Calibri"/>
              </a:rPr>
              <a:t>(ПООП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ООО,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п.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2.1.5)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35576" y="434277"/>
            <a:ext cx="801346" cy="4566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2060</Words>
  <Application>Microsoft Office PowerPoint</Application>
  <PresentationFormat>Экран (4:3)</PresentationFormat>
  <Paragraphs>249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Calibri</vt:lpstr>
      <vt:lpstr>Cambria</vt:lpstr>
      <vt:lpstr>Microsoft Sans Serif</vt:lpstr>
      <vt:lpstr>Times New Roman</vt:lpstr>
      <vt:lpstr>Trebuchet MS</vt:lpstr>
      <vt:lpstr>Wingdings</vt:lpstr>
      <vt:lpstr>Office Theme</vt:lpstr>
      <vt:lpstr>Презентация PowerPoint</vt:lpstr>
      <vt:lpstr>Какие требования устанавливает ФГОС  к результатам образования?</vt:lpstr>
      <vt:lpstr>Требования ФГОС…</vt:lpstr>
      <vt:lpstr>Что такое «проектная» и «исследовательская  деятельность» учащихся?</vt:lpstr>
      <vt:lpstr>Какими общими чертами обладают проектная  и исследовательская деятельность?</vt:lpstr>
      <vt:lpstr>Каковы особенности учебно-исследовательской  и проектной деятельности обучающихся в основной школе?</vt:lpstr>
      <vt:lpstr>Как можно классифицировать проекты?</vt:lpstr>
      <vt:lpstr>В каких формах можно реализовать учебно-исследовательскую деятельность?</vt:lpstr>
      <vt:lpstr>Как представить результаты проектной  и учебно-исследовательской деятельности? </vt:lpstr>
      <vt:lpstr>В чем заключаются особенности учебно-исследовательской  работы старшеклассников?</vt:lpstr>
      <vt:lpstr>Каким требованиям должна соответствовать  учебно-исследовательская работа  старшеклассников? </vt:lpstr>
      <vt:lpstr>Каковы планируемые результаты учебно-исследовательской и проектной  деятельности старшеклассников? </vt:lpstr>
      <vt:lpstr>Какие материалы должны быть представлены  к защите итогового проекта?</vt:lpstr>
      <vt:lpstr>Как должна проходить защита проекта?</vt:lpstr>
      <vt:lpstr>По каким критериям следует оценивать  итоговый проект? </vt:lpstr>
      <vt:lpstr>Какими должны быть материально-технические  условия реализации проектной и учебно- исследовательской деятельности обучающихся?</vt:lpstr>
      <vt:lpstr>В чем заключается роль учителя в процессе  реализации проектной и исследовательской  деятельности обучающихся? </vt:lpstr>
      <vt:lpstr>Презентация PowerPoint</vt:lpstr>
      <vt:lpstr>Презентация PowerPoint</vt:lpstr>
      <vt:lpstr>  МЕТОДИЧЕСКИЕ  ПОСОБИЯ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и исследовательская деятельность школьников в контексте требований ФГОС  </dc:title>
  <dc:creator>sony</dc:creator>
  <cp:lastModifiedBy>1</cp:lastModifiedBy>
  <cp:revision>21</cp:revision>
  <dcterms:created xsi:type="dcterms:W3CDTF">2023-02-11T12:13:23Z</dcterms:created>
  <dcterms:modified xsi:type="dcterms:W3CDTF">2023-02-19T14:44:28Z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2023-02-11T00:00:00Z</vt:filetime>
  </property>
</Properties>
</file>