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9"/>
  </p:notes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8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F15B3-654E-4A4E-9B73-CABEB0E960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9908D-AB11-4855-83DD-FD0C57B7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58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9908D-AB11-4855-83DD-FD0C57B7FB0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9908D-AB11-4855-83DD-FD0C57B7FB00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4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3"/>
            <a:ext cx="9108504" cy="122413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Заседание городского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методического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объединения учителей химии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797152"/>
            <a:ext cx="4896544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Шиндяпина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Ирина Анатольевна, </a:t>
            </a:r>
          </a:p>
          <a:p>
            <a:pPr algn="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химии</a:t>
            </a:r>
          </a:p>
          <a:p>
            <a:pPr algn="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высшей квалификационной категории МБОУ гимназии имени Ф.К. Салманова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955" y="2204864"/>
            <a:ext cx="9108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Концепция</a:t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преподавания учебного предмета «Химия» в Российской Федерации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»</a:t>
            </a:r>
            <a:endParaRPr lang="ru-RU" sz="2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031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cs typeface="Times New Roman" pitchFamily="18" charset="0"/>
              </a:rPr>
              <a:t>Наиболее эффективные подходы к обучению:</a:t>
            </a:r>
            <a:endParaRPr lang="ru-RU" sz="3200" b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системный;</a:t>
            </a:r>
          </a:p>
          <a:p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деятельностный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личностно-ориентированный;</a:t>
            </a:r>
          </a:p>
          <a:p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компетентностный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социально-ориентированный.</a:t>
            </a:r>
          </a:p>
          <a:p>
            <a:pPr marL="0" indent="0">
              <a:buNone/>
            </a:pPr>
            <a:endParaRPr lang="ru-RU" sz="28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6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Система общего образования должна способствовать овладению </a:t>
            </a:r>
            <a:r>
              <a:rPr lang="ru-RU" sz="28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выпускником</a:t>
            </a:r>
          </a:p>
          <a:p>
            <a:pPr algn="just"/>
            <a:endParaRPr lang="ru-RU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химическими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знаниями в объеме, необходимом для повседневной жизни и деятельности во всех областях промышленности, сельского хозяйства, медицины, образования, культуры, науки, государственного управления, в том числе непосредственно не связанных с химией</a:t>
            </a:r>
            <a:r>
              <a:rPr lang="ru-RU" sz="28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.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6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Химическое образование необходимо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для создания у школьников отчетливых представлений о роли химии в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решении:</a:t>
            </a:r>
          </a:p>
          <a:p>
            <a:pPr algn="just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сырьевых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энергетических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экологических,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продовольственных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медицинских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проблем человечества. 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0887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700" dirty="0" smtClean="0">
                <a:solidFill>
                  <a:schemeClr val="accent1"/>
                </a:solidFill>
              </a:rPr>
              <a:t>Химическое образование</a:t>
            </a:r>
            <a:endParaRPr lang="ru-RU" sz="67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является  важным условием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экологически  грамотного, 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безопасного поведения человека.</a:t>
            </a:r>
            <a:endParaRPr lang="ru-RU" sz="4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Проблемы изучения и преподавания учебного предмета «Химия»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+mj-lt"/>
                <a:cs typeface="Times New Roman" pitchFamily="18" charset="0"/>
              </a:rPr>
              <a:t>Проблемы мотивационного характера;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+mj-lt"/>
                <a:cs typeface="Times New Roman" pitchFamily="18" charset="0"/>
              </a:rPr>
              <a:t>Проблемы содержательного характера;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+mj-lt"/>
                <a:cs typeface="Times New Roman" pitchFamily="18" charset="0"/>
              </a:rPr>
              <a:t>Проблемы методического характера;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+mj-lt"/>
                <a:cs typeface="Times New Roman" pitchFamily="18" charset="0"/>
              </a:rPr>
              <a:t>Проблемы материально-технического характера;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+mj-lt"/>
                <a:cs typeface="Times New Roman" pitchFamily="18" charset="0"/>
              </a:rPr>
              <a:t>Кадровые проблемы.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258204" cy="6429420"/>
          </a:xfrm>
        </p:spPr>
        <p:txBody>
          <a:bodyPr>
            <a:normAutofit/>
          </a:bodyPr>
          <a:lstStyle/>
          <a:p>
            <a:pPr algn="just"/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Государственная политика, направленная на повышение престижа получения профессионального образования по химическим специальностям и направлениям;</a:t>
            </a:r>
          </a:p>
          <a:p>
            <a:pPr algn="just"/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профессиональное мастерство учителя, обеспечивающее достижение успешности обучающихся в процессе обучения, творческий подход в проведении уроков, реализацию основных функций химического эксперимента, осуществление </a:t>
            </a:r>
            <a:r>
              <a:rPr lang="ru-RU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профориентационной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 работы с обучающимися и др.;</a:t>
            </a:r>
          </a:p>
          <a:p>
            <a:pPr algn="just"/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качество учебно-методического обеспечения;</a:t>
            </a:r>
          </a:p>
          <a:p>
            <a:pPr algn="just"/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создание благоприятных условий для проблемного обучения, проведения учебно-исследовательских работ……..                </a:t>
            </a:r>
          </a:p>
          <a:p>
            <a:pPr algn="just">
              <a:buNone/>
            </a:pPr>
            <a:r>
              <a:rPr lang="ru-RU" sz="2300" dirty="0" smtClean="0">
                <a:solidFill>
                  <a:srgbClr val="0070C0"/>
                </a:solidFill>
                <a:latin typeface="+mj-lt"/>
              </a:rPr>
              <a:t>                                     </a:t>
            </a:r>
            <a:r>
              <a:rPr lang="ru-RU" sz="2400" b="1" i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способствуют решению</a:t>
            </a:r>
          </a:p>
          <a:p>
            <a:pPr algn="just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ПРОБЛЕМЫ  МОТИВАЦИОННОГО  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ХАРАКТЕРА</a:t>
            </a:r>
            <a:endParaRPr lang="ru-RU" sz="2400" b="1" dirty="0">
              <a:solidFill>
                <a:schemeClr val="accent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143372" y="5429264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Проблемы содержательного характера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358246" cy="58578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       Одной из важных проблем основного общего образования является </a:t>
            </a:r>
            <a:r>
              <a:rPr lang="ru-RU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несоответствие содержания учебного материала возрастным особенностям обучающихся,</a:t>
            </a:r>
            <a:r>
              <a:rPr lang="ru-RU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уровню развитости когнитивной сферы личности, что выражается в уменьшении доли материала, для усвоения которого требуется образное мышление, и, наоборот, увеличении объема теоретических представлений, опирающихся на абстрактные модели.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       Избыточный материал, предлагаемый для изучения в 8-9 классах,</a:t>
            </a:r>
            <a:r>
              <a:rPr lang="ru-RU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НЕ ПОЗВОЛЯЕТ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за</a:t>
            </a:r>
            <a:r>
              <a:rPr lang="ru-RU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2 часа в неделю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осуществить полноценный образовательный процесс из-за изучения на каждом уроке нового материала, отсутствия времени на повторение и закрепление ранее изученного.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58204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        Примерной основной образовательной программой среднего общего образования изучение учебного предмета «Химия» на базовом уровне предлагается осуществлять в объеме </a:t>
            </a:r>
            <a:r>
              <a:rPr lang="ru-RU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1 час в неделю,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что</a:t>
            </a:r>
            <a:r>
              <a:rPr lang="ru-RU" sz="24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не может обеспечить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в дальнейшем получение выпускниками</a:t>
            </a:r>
            <a:r>
              <a:rPr lang="ru-RU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качественного образования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и успешность их профессиональной деятельности в основных сферах экономики и науки.  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        На базовом уровне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среднего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общего образования согласно действующему ФГОС СОО учебный предмет 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«Химия» может быть заменен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интегрированным учебным предметом</a:t>
            </a:r>
            <a:r>
              <a:rPr lang="ru-RU" sz="24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«Естествознание»,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который призван, но 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не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способен решать задачу формирования целостной 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естественнонаучной </a:t>
            </a:r>
            <a:r>
              <a:rPr lang="ru-RU" sz="2400" b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картины мира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и ознакомления обучающихся с методами познания, характерными для естественных наук.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cs typeface="Times New Roman" pitchFamily="18" charset="0"/>
              </a:rPr>
              <a:t>Проблемы методического характера:</a:t>
            </a:r>
            <a:endParaRPr lang="ru-RU" sz="36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429684" cy="5286412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ru-RU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не обобщены и не систематизированы наиболее эффективные методы, методики и технологии обучения химии с учетом возрастных особенностей обучающихся и конкретного содержания обучения в химии;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отсутствуют или недостаточно конкретизированы методические рекомендации к реализации проектной деятельности в рамках учебного предмета «Химия»;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не определены требования к методическим пособиям для учителя;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отсутствуют рекомендации для учителя применительно к конкретному учебно-методическому комплексу по проведению демонстрационного эксперимента, лабораторных опытов и практических работ с указанием требований к оборудованию, реактивам, концентрациям используемых растворов, нормам охраны труда при проведении химического эксперимента;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в методических рекомендациях не отражены возможности использования </a:t>
            </a:r>
            <a:r>
              <a:rPr lang="ru-RU" sz="3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датчиковых</a:t>
            </a:r>
            <a:r>
              <a:rPr lang="ru-RU" sz="3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 систем (или цифровых лабораторий) в проведении демонстрационного и ученического эксперимента, в осуществлении проектной деятельности.</a:t>
            </a:r>
          </a:p>
          <a:p>
            <a:pPr marL="514350" indent="-514350" algn="just">
              <a:buFont typeface="+mj-lt"/>
              <a:buAutoNum type="arabicParenR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35416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cs typeface="Times New Roman" pitchFamily="18" charset="0"/>
              </a:rPr>
              <a:t>Проблемы материально-технического характера:</a:t>
            </a:r>
            <a:endParaRPr lang="ru-RU" sz="32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844824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наглядные средства оформления кабинета химии, современные технические средства обучения и компьютерного обеспечения, электронные наглядные пособия, приборы, оборудование, химическая посуда, реактивы, расходные материалы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НЕПОЛНОЙ МЕРЕ ИЛИ ОТСУТСТВУЮТ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Содержание концепции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Общие положения.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Значение учебного предмета «Химия» в современной системе образования.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Проблемы изучения и преподавания учебного предмета «Химия».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Цели и задачи Концепции.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Основные направления реализации Концепции.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Реализация Концепции.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Кадровые проблемы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Проходить профессиональную переподготовку должны иметь возможность только лица, имеющие высшее образование по специальности и направлению химического профиля.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      Единые программы  дополнительной профессиональной подготовки или переподготовки лиц, имеющих высшее образование по химическим направлениям и специальностям, на сегодняшний день отсутствуют.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      В тоже время нормативные документы предъявляют высокие требования к профессии учителя химии.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Цели и задачи Концепции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Целью настоящей Концепции является повышение качества изучения и преподавания учебного предмета «Химия» в системе общего образования путем определения его структуры, содержания и объема с учетом стратегических направлений развития Российской Федерации.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329642" cy="580551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14290"/>
            <a:ext cx="321471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Обновление ФГОС ОО и СОО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428868"/>
            <a:ext cx="321471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Модернизация учебно-методических комплексов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4643446"/>
            <a:ext cx="321471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использования электронных информационных и образовательных ресурсов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428868"/>
            <a:ext cx="3286148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условий для формирования у обучающихся системы химических знаний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214290"/>
            <a:ext cx="328614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диагностики и контроля учебных достижений обучающихся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4714884"/>
            <a:ext cx="3286148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2242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подготовки учителей химии и повышения их квалификации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500430" y="2571744"/>
            <a:ext cx="207170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Соединительная линия уступом 18"/>
          <p:cNvCxnSpPr>
            <a:stCxn id="17" idx="7"/>
          </p:cNvCxnSpPr>
          <p:nvPr/>
        </p:nvCxnSpPr>
        <p:spPr>
          <a:xfrm rot="5400000" flipH="1" flipV="1">
            <a:off x="5183403" y="1799824"/>
            <a:ext cx="1045569" cy="8748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17" idx="1"/>
          </p:cNvCxnSpPr>
          <p:nvPr/>
        </p:nvCxnSpPr>
        <p:spPr>
          <a:xfrm rot="16200000" flipV="1">
            <a:off x="2807872" y="1764105"/>
            <a:ext cx="1045569" cy="9463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/>
          <p:nvPr/>
        </p:nvCxnSpPr>
        <p:spPr>
          <a:xfrm rot="16200000" flipH="1">
            <a:off x="5250661" y="3750471"/>
            <a:ext cx="1000132" cy="9286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 rot="5400000">
            <a:off x="2857488" y="3714752"/>
            <a:ext cx="928694" cy="9286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7" idx="2"/>
            <a:endCxn id="12" idx="3"/>
          </p:cNvCxnSpPr>
          <p:nvPr/>
        </p:nvCxnSpPr>
        <p:spPr>
          <a:xfrm rot="10800000">
            <a:off x="3428992" y="321468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7" idx="6"/>
            <a:endCxn id="17" idx="6"/>
          </p:cNvCxnSpPr>
          <p:nvPr/>
        </p:nvCxnSpPr>
        <p:spPr>
          <a:xfrm>
            <a:off x="5572132" y="321468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 вправо 41"/>
          <p:cNvSpPr/>
          <p:nvPr/>
        </p:nvSpPr>
        <p:spPr>
          <a:xfrm>
            <a:off x="5572132" y="3143248"/>
            <a:ext cx="7143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3428992" y="3214686"/>
            <a:ext cx="7143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Основные направления реализации Концепции</a:t>
            </a:r>
            <a:endParaRPr lang="ru-RU" sz="28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186766" cy="5500726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Внести изменения в ФГОС ОО и СОО в части определения требований к предметным результатам освоения ООП с целью их детализации, заключающейся в указании конкретных теорий, законов, понятий, типов учебных задач, экспериментальных умений и других элементов содержания.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На уровне СОО и СПО определить учебный предмет «Химия» как обязательный и исключить  учебный предмет «Естествознание» из предметной области «Естественные » науки.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С целью обеспечения единства образовательного процесса на территории РФ закрепить содержание учебного предмета «Химия» по годам обучения.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 smtClean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Основные направления реализации Концепции</a:t>
            </a:r>
            <a:endParaRPr lang="ru-RU" sz="28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186766" cy="550072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Определить для учебного предмета «Химия» на уровне ООО объем учебного времени не менее 140 часов в течение  двух 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лет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обучения (8 и 9 классы), рекомендовать выделение дополнительного 1 часа  в неделю в 7 классе для пропедевтического курса «Введение в химию» и дополнительного  1 часа в 8 и 9 классах для углубленного обучения химии, в том числе в рамках предпрофильной подготовки.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Усилить в содержании составляющую, связанную с пониманием задач химии, освоением научного метода познания,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деятельностным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освоением теорий и закономерностей в химии.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Разработать новое поколение учебно-методических комплексов по химии.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Разработать методическое сопровождение образовательного процесса.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ru-RU" dirty="0" smtClean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Основные направления реализации Концепции</a:t>
            </a:r>
            <a:endParaRPr lang="ru-RU" sz="28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186766" cy="550072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Модернизировать существующие и разработать новые средства обучения химии, обеспечивающие современный уровень изучения учебного предмета «Химия».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 целью приведения в соответствие с новым содержанием учебного предмета «Химия» принять новые или внести изменения в действующие нормативные документы, регламентирующие требования к оснащению кабинета химии, обеспечению его лабораторным оборудованием, химической посудой, реактивами, расходными материалами, а также нормативные документы, определяющие нормы охраны труда и правила безопасной работы с веществами и лабораторным оборудованием.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Внести изменения в систему подготовки будущих учителей химии в образовательных организациях высшего образования.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Основные направления реализации Концепции</a:t>
            </a:r>
            <a:endParaRPr lang="ru-RU" sz="28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186766" cy="550072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11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Внести в Единый квалификационный справочник должностей руководителей, специалистов и служащих, Профессиональный стандарт педагога изменения, связанные с конкретизацией квалификационных требований к должности учителя химии, а также с определением более четких критериев эффективности и результативности работы учителя химии.</a:t>
            </a:r>
          </a:p>
          <a:p>
            <a:pPr marL="514350" indent="-514350" algn="just">
              <a:buFont typeface="+mj-lt"/>
              <a:buAutoNum type="arabicPeriod" startAt="11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Разработать систему оценки качества работы учителя.</a:t>
            </a:r>
          </a:p>
          <a:p>
            <a:pPr marL="514350" indent="-514350" algn="just">
              <a:buFont typeface="+mj-lt"/>
              <a:buAutoNum type="arabicPeriod" startAt="11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Разработать механизмы комплексного совершенствования профессиональных компетенций учителей химии.</a:t>
            </a:r>
          </a:p>
          <a:p>
            <a:pPr marL="514350" indent="-514350" algn="just">
              <a:buFont typeface="+mj-lt"/>
              <a:buAutoNum type="arabicPeriod" startAt="11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Устранить избыточные требования к планированию работы учителя химии, к его отчетности!!!</a:t>
            </a:r>
          </a:p>
          <a:p>
            <a:pPr marL="514350" indent="-514350" algn="just">
              <a:buFont typeface="+mj-lt"/>
              <a:buAutoNum type="arabicPeriod" startAt="11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Внести в штатные расписания всех образовательных организаций ОО и СОО должность лаборанта кабинета химии.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cs typeface="Times New Roman" pitchFamily="18" charset="0"/>
              </a:rPr>
              <a:t>Реализация Концепции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реализация настоящей Концепции призвана обеспечить повышение уровня преподавания и изучения учебного предмета «Химия», качества общего образования в целом, системное решение важнейших задач развития интеллектуальных способностей личности обучающихся и воспитания социально ответственных граждан.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357158" y="1928802"/>
            <a:ext cx="3357586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+mj-lt"/>
              </a:rPr>
              <a:t>Концепция</a:t>
            </a:r>
            <a:r>
              <a:rPr lang="ru-RU" b="1" i="1" dirty="0" smtClean="0">
                <a:latin typeface="+mj-lt"/>
              </a:rPr>
              <a:t> </a:t>
            </a:r>
            <a:endParaRPr lang="ru-RU" b="1" i="1" dirty="0">
              <a:latin typeface="+mj-lt"/>
            </a:endParaRPr>
          </a:p>
        </p:txBody>
      </p:sp>
      <p:cxnSp>
        <p:nvCxnSpPr>
          <p:cNvPr id="24" name="Прямая со стрелкой 23"/>
          <p:cNvCxnSpPr>
            <a:stCxn id="21" idx="3"/>
            <a:endCxn id="25" idx="1"/>
          </p:cNvCxnSpPr>
          <p:nvPr/>
        </p:nvCxnSpPr>
        <p:spPr>
          <a:xfrm flipV="1">
            <a:off x="3714744" y="964389"/>
            <a:ext cx="1071570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786314" y="571480"/>
            <a:ext cx="364333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  <a:cs typeface="Times New Roman" pitchFamily="18" charset="0"/>
              </a:rPr>
              <a:t>Основные проблемы 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6314" y="1643050"/>
            <a:ext cx="364333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+mj-lt"/>
                <a:cs typeface="Times New Roman" pitchFamily="18" charset="0"/>
              </a:rPr>
              <a:t>Базовые принципы 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>
            <a:stCxn id="21" idx="3"/>
            <a:endCxn id="28" idx="1"/>
          </p:cNvCxnSpPr>
          <p:nvPr/>
        </p:nvCxnSpPr>
        <p:spPr>
          <a:xfrm flipV="1">
            <a:off x="3714744" y="2000240"/>
            <a:ext cx="1071570" cy="89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786314" y="2643182"/>
            <a:ext cx="364333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+mj-lt"/>
                <a:cs typeface="Times New Roman" pitchFamily="18" charset="0"/>
              </a:rPr>
              <a:t>Цели 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>
            <a:stCxn id="21" idx="3"/>
          </p:cNvCxnSpPr>
          <p:nvPr/>
        </p:nvCxnSpPr>
        <p:spPr>
          <a:xfrm>
            <a:off x="3714744" y="2893215"/>
            <a:ext cx="1071570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786314" y="3500438"/>
            <a:ext cx="364333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+mj-lt"/>
                <a:cs typeface="Times New Roman" pitchFamily="18" charset="0"/>
              </a:rPr>
              <a:t>Задачи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>
            <a:stCxn id="21" idx="3"/>
          </p:cNvCxnSpPr>
          <p:nvPr/>
        </p:nvCxnSpPr>
        <p:spPr>
          <a:xfrm>
            <a:off x="3714744" y="2893215"/>
            <a:ext cx="1071570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4786314" y="4429132"/>
            <a:ext cx="364333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+mj-lt"/>
                <a:cs typeface="Times New Roman" pitchFamily="18" charset="0"/>
              </a:rPr>
              <a:t>Основные направления развития системы преподавания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 стрелкой 59"/>
          <p:cNvCxnSpPr>
            <a:stCxn id="21" idx="3"/>
            <a:endCxn id="57" idx="1"/>
          </p:cNvCxnSpPr>
          <p:nvPr/>
        </p:nvCxnSpPr>
        <p:spPr>
          <a:xfrm>
            <a:off x="3714744" y="2893215"/>
            <a:ext cx="1071570" cy="2393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Химические знания – неотъемлемая часть естествознания.</a:t>
            </a:r>
            <a:endParaRPr lang="ru-RU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Формирование в сознании школьников химической картины мира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ОБЕСПЕЧИВАЕТ: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выработку научного мировоззрения;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выработку культуры мышления и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поведения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269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Основная  цель общего </a:t>
            </a:r>
            <a:r>
              <a:rPr lang="ru-RU" sz="3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образования</a:t>
            </a:r>
            <a:endParaRPr lang="ru-RU" sz="36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4000496" y="4071942"/>
            <a:ext cx="1214446" cy="978408"/>
          </a:xfrm>
          <a:prstGeom prst="upArrow">
            <a:avLst>
              <a:gd name="adj1" fmla="val 50000"/>
              <a:gd name="adj2" fmla="val 54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2071670" y="1214422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715140" y="1142984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flipH="1">
            <a:off x="4500561" y="1071546"/>
            <a:ext cx="21431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28662" y="785794"/>
            <a:ext cx="750099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900" u="sng" dirty="0" smtClean="0">
                <a:latin typeface="Monotype Corsiva" pitchFamily="66" charset="0"/>
              </a:rPr>
              <a:t>Принцип преемственности</a:t>
            </a:r>
            <a:endParaRPr lang="ru-RU" sz="3900" u="sng" dirty="0">
              <a:latin typeface="Monotype Corsiva" pitchFamily="66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1472" y="3286124"/>
            <a:ext cx="364333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latin typeface="Monotype Corsiva" pitchFamily="66" charset="0"/>
              </a:rPr>
              <a:t>Пропедевтический этап</a:t>
            </a: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143504" y="3286124"/>
            <a:ext cx="350046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err="1" smtClean="0">
                <a:latin typeface="Monotype Corsiva" pitchFamily="66" charset="0"/>
              </a:rPr>
              <a:t>Предпрофильный</a:t>
            </a:r>
            <a:r>
              <a:rPr lang="ru-RU" sz="2700" b="1" dirty="0" smtClean="0">
                <a:latin typeface="Monotype Corsiva" pitchFamily="66" charset="0"/>
              </a:rPr>
              <a:t> этап</a:t>
            </a: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786050" y="4643446"/>
            <a:ext cx="378621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Профильный  этап</a:t>
            </a:r>
            <a:endParaRPr lang="ru-RU" sz="2800" b="1" dirty="0">
              <a:latin typeface="Monotype Corsiva" pitchFamily="66" charset="0"/>
            </a:endParaRPr>
          </a:p>
        </p:txBody>
      </p:sp>
      <p:cxnSp>
        <p:nvCxnSpPr>
          <p:cNvPr id="15" name="Прямая со стрелкой 14"/>
          <p:cNvCxnSpPr>
            <a:stCxn id="9" idx="4"/>
            <a:endCxn id="13" idx="0"/>
          </p:cNvCxnSpPr>
          <p:nvPr/>
        </p:nvCxnSpPr>
        <p:spPr>
          <a:xfrm rot="5400000">
            <a:off x="3571868" y="353615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4"/>
            <a:endCxn id="10" idx="0"/>
          </p:cNvCxnSpPr>
          <p:nvPr/>
        </p:nvCxnSpPr>
        <p:spPr>
          <a:xfrm rot="5400000">
            <a:off x="3107521" y="1714488"/>
            <a:ext cx="857256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4"/>
            <a:endCxn id="11" idx="0"/>
          </p:cNvCxnSpPr>
          <p:nvPr/>
        </p:nvCxnSpPr>
        <p:spPr>
          <a:xfrm rot="16200000" flipH="1">
            <a:off x="5357818" y="1750207"/>
            <a:ext cx="857256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cs typeface="Times New Roman" pitchFamily="18" charset="0"/>
              </a:rPr>
              <a:t>Пропедевтический этап</a:t>
            </a:r>
            <a:endParaRPr lang="ru-RU" sz="5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+mj-lt"/>
              </a:rPr>
              <a:t>    </a:t>
            </a:r>
            <a:r>
              <a:rPr lang="ru-RU" sz="3600" dirty="0" smtClean="0">
                <a:latin typeface="+mj-lt"/>
                <a:cs typeface="Times New Roman" pitchFamily="18" charset="0"/>
              </a:rPr>
              <a:t>Основная задача этого этапа – формирование интереса к познанию мира веществ и химических превращений. </a:t>
            </a:r>
            <a:endParaRPr lang="ru-RU" sz="36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err="1" smtClean="0">
                <a:solidFill>
                  <a:srgbClr val="FF0000"/>
                </a:solidFill>
                <a:cs typeface="Times New Roman" pitchFamily="18" charset="0"/>
              </a:rPr>
              <a:t>Предпрофильный</a:t>
            </a:r>
            <a:r>
              <a:rPr lang="ru-RU" sz="5400" b="1" dirty="0" smtClean="0">
                <a:solidFill>
                  <a:srgbClr val="FF0000"/>
                </a:solidFill>
                <a:cs typeface="Times New Roman" pitchFamily="18" charset="0"/>
              </a:rPr>
              <a:t> этап</a:t>
            </a:r>
            <a:endParaRPr lang="ru-RU" sz="5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+mj-lt"/>
                <a:cs typeface="Times New Roman" pitchFamily="18" charset="0"/>
              </a:rPr>
              <a:t>Основная задача этого этапа – формирование базы знаний о веществах и химических явлениях, необходимых для продолжения химического образования на уровне среднего общего образования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cs typeface="Times New Roman" pitchFamily="18" charset="0"/>
              </a:rPr>
              <a:t>Профильный этап</a:t>
            </a:r>
            <a:endParaRPr lang="ru-RU" sz="5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+mj-lt"/>
                <a:cs typeface="Times New Roman" pitchFamily="18" charset="0"/>
              </a:rPr>
              <a:t>Основная задача этого этапа – получение химического образования в зависимости от выбора учебных предметов: «Естествознания», «Химии» (базовый уровень), 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  <a:cs typeface="Times New Roman" pitchFamily="18" charset="0"/>
              </a:rPr>
              <a:t>«Химии» (углубленный уровень).</a:t>
            </a:r>
            <a:endParaRPr lang="ru-RU" sz="36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cs typeface="Times New Roman" pitchFamily="18" charset="0"/>
              </a:rPr>
              <a:t>Основные дидактические принципы обучения:</a:t>
            </a:r>
            <a:endParaRPr lang="ru-RU" sz="3200" b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научность;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системность;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систематичность;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доступность;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связь теории с практикой;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наглядность.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910</TotalTime>
  <Words>1294</Words>
  <Application>Microsoft Office PowerPoint</Application>
  <PresentationFormat>Экран (4:3)</PresentationFormat>
  <Paragraphs>134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Справедливость</vt:lpstr>
      <vt:lpstr>Заседание городского методического  объединения учителей химии</vt:lpstr>
      <vt:lpstr>Содержание концепции</vt:lpstr>
      <vt:lpstr>Презентация PowerPoint</vt:lpstr>
      <vt:lpstr>   Химические знания – неотъемлемая часть естествознания.</vt:lpstr>
      <vt:lpstr>Презентация PowerPoint</vt:lpstr>
      <vt:lpstr>Пропедевтический этап</vt:lpstr>
      <vt:lpstr>Предпрофильный этап</vt:lpstr>
      <vt:lpstr>Профильный этап</vt:lpstr>
      <vt:lpstr>Основные дидактические принципы обучения:</vt:lpstr>
      <vt:lpstr>Наиболее эффективные подходы к обучению:</vt:lpstr>
      <vt:lpstr>Презентация PowerPoint</vt:lpstr>
      <vt:lpstr>Презентация PowerPoint</vt:lpstr>
      <vt:lpstr>  Химическое образование</vt:lpstr>
      <vt:lpstr>Проблемы изучения и преподавания учебного предмета «Химия»</vt:lpstr>
      <vt:lpstr>Презентация PowerPoint</vt:lpstr>
      <vt:lpstr>Проблемы содержательного характера</vt:lpstr>
      <vt:lpstr>Презентация PowerPoint</vt:lpstr>
      <vt:lpstr>Проблемы методического характера:</vt:lpstr>
      <vt:lpstr>Проблемы материально-технического характера:</vt:lpstr>
      <vt:lpstr>Кадровые проблемы</vt:lpstr>
      <vt:lpstr>Цели и задачи Концепции</vt:lpstr>
      <vt:lpstr>Презентация PowerPoint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Реализация Концепции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преподавания учебного предмета «Химия» в Российской Федерации</dc:title>
  <dc:creator>user1</dc:creator>
  <cp:lastModifiedBy>User</cp:lastModifiedBy>
  <cp:revision>89</cp:revision>
  <dcterms:created xsi:type="dcterms:W3CDTF">2017-11-01T18:09:46Z</dcterms:created>
  <dcterms:modified xsi:type="dcterms:W3CDTF">2020-10-15T12:11:23Z</dcterms:modified>
</cp:coreProperties>
</file>