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6"/>
  </p:notesMasterIdLst>
  <p:sldIdLst>
    <p:sldId id="277" r:id="rId2"/>
    <p:sldId id="308" r:id="rId3"/>
    <p:sldId id="309" r:id="rId4"/>
    <p:sldId id="310" r:id="rId5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3671" autoAdjust="0"/>
  </p:normalViewPr>
  <p:slideViewPr>
    <p:cSldViewPr>
      <p:cViewPr varScale="1">
        <p:scale>
          <a:sx n="74" d="100"/>
          <a:sy n="74" d="100"/>
        </p:scale>
        <p:origin x="66" y="6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BB904-2B3E-4E87-BD54-FEA91BDA49E1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0BBB7-69C0-4DB5-A1BD-2CAB32E63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201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0BBB7-69C0-4DB5-A1BD-2CAB32E63C1E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64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0BBB7-69C0-4DB5-A1BD-2CAB32E63C1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917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0BBB7-69C0-4DB5-A1BD-2CAB32E63C1E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672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0BBB7-69C0-4DB5-A1BD-2CAB32E63C1E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94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238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689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21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148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41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811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786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7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662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062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4505-9EA2-4E40-B7EB-D8CE9431893F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357E-16E9-460E-A79A-7D72D34DE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33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84505-9EA2-4E40-B7EB-D8CE9431893F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2357E-16E9-460E-A79A-7D72D34DE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91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 noChangeArrowheads="1"/>
          </p:cNvSpPr>
          <p:nvPr>
            <p:ph type="ctrTitle"/>
          </p:nvPr>
        </p:nvSpPr>
        <p:spPr>
          <a:xfrm>
            <a:off x="1102296" y="309839"/>
            <a:ext cx="7344816" cy="3240360"/>
          </a:xfrm>
        </p:spPr>
        <p:txBody>
          <a:bodyPr/>
          <a:lstStyle/>
          <a:p>
            <a:pPr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методическое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учителей биологии и экологии, педагогов дополнительного образования естественно-научной направленности</a:t>
            </a:r>
            <a:br>
              <a:rPr lang="ru-RU" sz="3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  <a:latin typeface="Bahnschrift Light Condensed" panose="020B0502040204020203" pitchFamily="34" charset="0"/>
              </a:rPr>
            </a:br>
            <a:endParaRPr lang="ru-RU" altLang="ru-RU" sz="2800" i="1" dirty="0">
              <a:solidFill>
                <a:schemeClr val="accent1">
                  <a:lumMod val="50000"/>
                </a:schemeClr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83832" y="5517232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20 февраля 2023 года</a:t>
            </a:r>
            <a:endParaRPr lang="ru-RU" altLang="ru-RU" sz="2400" i="1" dirty="0"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Лист">
            <a:extLst>
              <a:ext uri="{FF2B5EF4-FFF2-40B4-BE49-F238E27FC236}">
                <a16:creationId xmlns:a16="http://schemas.microsoft.com/office/drawing/2014/main" id="{DAD237E9-0F06-46C6-8866-C0AAB3ACD0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6442" y="3321840"/>
            <a:ext cx="914400" cy="946519"/>
          </a:xfrm>
          <a:prstGeom prst="rect">
            <a:avLst/>
          </a:prstGeom>
        </p:spPr>
      </p:pic>
      <p:pic>
        <p:nvPicPr>
          <p:cNvPr id="10" name="Рисунок 9" descr="Бабочка">
            <a:extLst>
              <a:ext uri="{FF2B5EF4-FFF2-40B4-BE49-F238E27FC236}">
                <a16:creationId xmlns:a16="http://schemas.microsoft.com/office/drawing/2014/main" id="{50581F34-FEA6-4308-B55B-32EB7B04C6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67608" y="3140968"/>
            <a:ext cx="1244931" cy="1244930"/>
          </a:xfrm>
          <a:prstGeom prst="rect">
            <a:avLst/>
          </a:prstGeom>
        </p:spPr>
      </p:pic>
      <p:pic>
        <p:nvPicPr>
          <p:cNvPr id="11" name="Рисунок 10" descr="Микроскоп">
            <a:extLst>
              <a:ext uri="{FF2B5EF4-FFF2-40B4-BE49-F238E27FC236}">
                <a16:creationId xmlns:a16="http://schemas.microsoft.com/office/drawing/2014/main" id="{F8805EE5-07CE-4234-81C6-82E9D5AB08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40276" y="3184408"/>
            <a:ext cx="914400" cy="914400"/>
          </a:xfrm>
          <a:prstGeom prst="rect">
            <a:avLst/>
          </a:prstGeom>
        </p:spPr>
      </p:pic>
      <p:pic>
        <p:nvPicPr>
          <p:cNvPr id="12" name="Объект 4">
            <a:extLst>
              <a:ext uri="{FF2B5EF4-FFF2-40B4-BE49-F238E27FC236}">
                <a16:creationId xmlns:a16="http://schemas.microsoft.com/office/drawing/2014/main" id="{BDFB8FA8-FE5B-2B2E-976C-116746341E9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1653" r="85431" b="79438"/>
          <a:stretch/>
        </p:blipFill>
        <p:spPr>
          <a:xfrm>
            <a:off x="119336" y="0"/>
            <a:ext cx="1493912" cy="149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44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>
            <a:extLst>
              <a:ext uri="{FF2B5EF4-FFF2-40B4-BE49-F238E27FC236}">
                <a16:creationId xmlns:a16="http://schemas.microsoft.com/office/drawing/2014/main" id="{BDFB8FA8-FE5B-2B2E-976C-116746341E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1653" r="85431" b="79438"/>
          <a:stretch/>
        </p:blipFill>
        <p:spPr>
          <a:xfrm>
            <a:off x="119336" y="0"/>
            <a:ext cx="1493912" cy="149391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35360" y="1844824"/>
            <a:ext cx="115212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основных изменениях, внесенных в ФГОС СОО. Ниязова С.И., методист МАУ «Информационно-методический центр».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342900" algn="jus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качества участия учащихся во Всероссийской олимпиаде школьников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учебным предметам «биология», «экология».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Химикова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О.И., учитель биологии МБОУ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Сургутского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естественно-научного лицея, руководитель ГМО.</a:t>
            </a:r>
          </a:p>
          <a:p>
            <a:pPr lvl="0" indent="-342900" algn="jus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детьми с ограниченными возможностями здоровья (из опыта работы). Григорян Л.М., учитель биологии МБОУ СОШ № 5.</a:t>
            </a:r>
          </a:p>
          <a:p>
            <a:pPr lvl="0" indent="-342900" algn="jus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Проектно-исследовательская деятельность как условие развития творческой личности учащихся (из опыта работы). Зонова Н.Б., учитель биологии МБОУ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Сургутская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технологическая школа».</a:t>
            </a:r>
          </a:p>
          <a:p>
            <a:pPr lvl="0" indent="-342900" algn="jus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Глобальная школьная лаборатория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ГлобалЛаб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как безопасная онлайн среда для создания школьных исследовательских проектов. Иванова М.С., учитель биологии МБОУ гимназия «Лаборатория Салахова».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8" name="Поле 13">
            <a:extLst>
              <a:ext uri="{FF2B5EF4-FFF2-40B4-BE49-F238E27FC236}">
                <a16:creationId xmlns:a16="http://schemas.microsoft.com/office/drawing/2014/main" id="{FBCFD7E1-1D5B-B631-AC3B-170BB9765085}"/>
              </a:ext>
            </a:extLst>
          </p:cNvPr>
          <p:cNvSpPr txBox="1"/>
          <p:nvPr/>
        </p:nvSpPr>
        <p:spPr>
          <a:xfrm>
            <a:off x="1343472" y="836712"/>
            <a:ext cx="8784976" cy="792088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cap="all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ПОВЕСТКА ЗАСЕДАНИЯ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40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е 13">
            <a:extLst>
              <a:ext uri="{FF2B5EF4-FFF2-40B4-BE49-F238E27FC236}">
                <a16:creationId xmlns:a16="http://schemas.microsoft.com/office/drawing/2014/main" id="{FBCFD7E1-1D5B-B631-AC3B-170BB9765085}"/>
              </a:ext>
            </a:extLst>
          </p:cNvPr>
          <p:cNvSpPr txBox="1"/>
          <p:nvPr/>
        </p:nvSpPr>
        <p:spPr>
          <a:xfrm>
            <a:off x="1685533" y="316687"/>
            <a:ext cx="8586931" cy="592033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рекомендации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49429" y="1108775"/>
            <a:ext cx="11005392" cy="159676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</a:t>
            </a:r>
            <a:endParaRPr lang="ru-RU" sz="3200" dirty="0"/>
          </a:p>
        </p:txBody>
      </p:sp>
      <p:sp>
        <p:nvSpPr>
          <p:cNvPr id="6" name="Стрелка: изогнутая вверх 5">
            <a:extLst>
              <a:ext uri="{FF2B5EF4-FFF2-40B4-BE49-F238E27FC236}">
                <a16:creationId xmlns:a16="http://schemas.microsoft.com/office/drawing/2014/main" id="{7B61A0BD-96D2-57C7-1BFF-73A8CB90824F}"/>
              </a:ext>
            </a:extLst>
          </p:cNvPr>
          <p:cNvSpPr/>
          <p:nvPr/>
        </p:nvSpPr>
        <p:spPr>
          <a:xfrm rot="5400000">
            <a:off x="5198764" y="9780781"/>
            <a:ext cx="822325" cy="936188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3A6722-08B7-9DF1-CB52-D0EC9CAE5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29" y="1153220"/>
            <a:ext cx="6675362" cy="35719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32B8C9-617E-8345-F0D9-D36D224C5F04}"/>
              </a:ext>
            </a:extLst>
          </p:cNvPr>
          <p:cNvSpPr txBox="1"/>
          <p:nvPr/>
        </p:nvSpPr>
        <p:spPr>
          <a:xfrm>
            <a:off x="8400256" y="2204864"/>
            <a:ext cx="2808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https://clck.ru/33RD6m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FDABBA3-980A-F39F-EC35-34CE32ED61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048" y="194415"/>
            <a:ext cx="952500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F14209C-5E71-963B-CA77-6C85E9876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839" y="3120031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981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е 13">
            <a:extLst>
              <a:ext uri="{FF2B5EF4-FFF2-40B4-BE49-F238E27FC236}">
                <a16:creationId xmlns:a16="http://schemas.microsoft.com/office/drawing/2014/main" id="{FBCFD7E1-1D5B-B631-AC3B-170BB9765085}"/>
              </a:ext>
            </a:extLst>
          </p:cNvPr>
          <p:cNvSpPr txBox="1"/>
          <p:nvPr/>
        </p:nvSpPr>
        <p:spPr>
          <a:xfrm>
            <a:off x="1559496" y="627762"/>
            <a:ext cx="8658939" cy="96202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основных изменениях, внесенных в ФГОС СОО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организации работы по его введению</a:t>
            </a:r>
          </a:p>
          <a:p>
            <a:pPr algn="ctr">
              <a:lnSpc>
                <a:spcPct val="115000"/>
              </a:lnSpc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032104" y="1832231"/>
            <a:ext cx="3960441" cy="159676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</a:t>
            </a:r>
            <a:endParaRPr lang="ru-RU" sz="3200" dirty="0"/>
          </a:p>
        </p:txBody>
      </p:sp>
      <p:sp>
        <p:nvSpPr>
          <p:cNvPr id="6" name="Стрелка: изогнутая вверх 5">
            <a:extLst>
              <a:ext uri="{FF2B5EF4-FFF2-40B4-BE49-F238E27FC236}">
                <a16:creationId xmlns:a16="http://schemas.microsoft.com/office/drawing/2014/main" id="{7B61A0BD-96D2-57C7-1BFF-73A8CB90824F}"/>
              </a:ext>
            </a:extLst>
          </p:cNvPr>
          <p:cNvSpPr/>
          <p:nvPr/>
        </p:nvSpPr>
        <p:spPr>
          <a:xfrm rot="5400000">
            <a:off x="5198764" y="9780781"/>
            <a:ext cx="822325" cy="936188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FDABBA3-980A-F39F-EC35-34CE32ED6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048" y="194415"/>
            <a:ext cx="952500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083542A-AB71-099A-130E-33CE1508A50F}"/>
              </a:ext>
            </a:extLst>
          </p:cNvPr>
          <p:cNvSpPr txBox="1"/>
          <p:nvPr/>
        </p:nvSpPr>
        <p:spPr>
          <a:xfrm>
            <a:off x="7436211" y="1749729"/>
            <a:ext cx="47557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образовательной программы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общего образования в соответствии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обновленным ФГОС СОО рекомендуется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начать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2023 года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A31CE7-C1D5-CC5D-C9BD-EECB222F5F3A}"/>
              </a:ext>
            </a:extLst>
          </p:cNvPr>
          <p:cNvSpPr txBox="1"/>
          <p:nvPr/>
        </p:nvSpPr>
        <p:spPr>
          <a:xfrm>
            <a:off x="7463365" y="3671444"/>
            <a:ext cx="44220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Онлайн-сервис для индивидуализации рабочих программ по учебным предметам: </a:t>
            </a:r>
            <a:r>
              <a:rPr lang="ru-RU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https://edsoo.ru/constructor/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44" y="1589787"/>
            <a:ext cx="7148943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016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1429</TotalTime>
  <Words>224</Words>
  <Application>Microsoft Office PowerPoint</Application>
  <PresentationFormat>Широкоэкранный</PresentationFormat>
  <Paragraphs>22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Bahnschrift Light Condensed</vt:lpstr>
      <vt:lpstr>Book Antiqua</vt:lpstr>
      <vt:lpstr>Calibri</vt:lpstr>
      <vt:lpstr>Calibri Light</vt:lpstr>
      <vt:lpstr>Times New Roman</vt:lpstr>
      <vt:lpstr>Тема Office</vt:lpstr>
      <vt:lpstr>Городское методическое  объединение учителей биологии и экологии, педагогов дополнительного образования естественно-научной направленности №1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детьми с ОВЗ в МБОУ СОШ №1</dc:title>
  <dc:creator>Витолина С. Байгазова</dc:creator>
  <cp:lastModifiedBy>A320</cp:lastModifiedBy>
  <cp:revision>78</cp:revision>
  <cp:lastPrinted>2022-10-14T05:20:36Z</cp:lastPrinted>
  <dcterms:created xsi:type="dcterms:W3CDTF">2021-11-17T10:39:05Z</dcterms:created>
  <dcterms:modified xsi:type="dcterms:W3CDTF">2023-02-20T11:05:14Z</dcterms:modified>
</cp:coreProperties>
</file>