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9" r:id="rId5"/>
    <p:sldId id="263" r:id="rId6"/>
    <p:sldId id="262" r:id="rId7"/>
    <p:sldId id="270" r:id="rId8"/>
    <p:sldId id="271" r:id="rId9"/>
    <p:sldId id="272" r:id="rId10"/>
    <p:sldId id="259" r:id="rId11"/>
    <p:sldId id="264" r:id="rId12"/>
    <p:sldId id="265" r:id="rId13"/>
    <p:sldId id="275" r:id="rId14"/>
    <p:sldId id="276" r:id="rId15"/>
    <p:sldId id="273" r:id="rId16"/>
    <p:sldId id="277" r:id="rId17"/>
    <p:sldId id="279" r:id="rId18"/>
    <p:sldId id="280"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99FFCC"/>
    <a:srgbClr val="CC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87" autoAdjust="0"/>
    <p:restoredTop sz="94660"/>
  </p:normalViewPr>
  <p:slideViewPr>
    <p:cSldViewPr snapToGrid="0">
      <p:cViewPr varScale="1">
        <p:scale>
          <a:sx n="71" d="100"/>
          <a:sy n="71" d="100"/>
        </p:scale>
        <p:origin x="4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221046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39595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91897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342697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214749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C257EE-B401-4130-8D98-4B36CCF13B75}" type="datetimeFigureOut">
              <a:rPr lang="ru-RU" smtClean="0"/>
              <a:t>25.03.2021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295914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C257EE-B401-4130-8D98-4B36CCF13B75}" type="datetimeFigureOut">
              <a:rPr lang="ru-RU" smtClean="0"/>
              <a:t>25.03.2021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352152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C257EE-B401-4130-8D98-4B36CCF13B75}" type="datetimeFigureOut">
              <a:rPr lang="ru-RU" smtClean="0"/>
              <a:t>25.03.2021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121304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C257EE-B401-4130-8D98-4B36CCF13B75}" type="datetimeFigureOut">
              <a:rPr lang="ru-RU" smtClean="0"/>
              <a:t>25.03.2021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124209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FC257EE-B401-4130-8D98-4B36CCF13B75}" type="datetimeFigureOut">
              <a:rPr lang="ru-RU" smtClean="0"/>
              <a:t>25.03.2021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309419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FC257EE-B401-4130-8D98-4B36CCF13B75}" type="datetimeFigureOut">
              <a:rPr lang="ru-RU" smtClean="0"/>
              <a:t>25.03.2021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041223-97D4-4F3A-8C16-0A4D44F68802}" type="slidenum">
              <a:rPr lang="ru-RU" smtClean="0"/>
              <a:t>‹#›</a:t>
            </a:fld>
            <a:endParaRPr lang="ru-RU"/>
          </a:p>
        </p:txBody>
      </p:sp>
    </p:spTree>
    <p:extLst>
      <p:ext uri="{BB962C8B-B14F-4D97-AF65-F5344CB8AC3E}">
        <p14:creationId xmlns:p14="http://schemas.microsoft.com/office/powerpoint/2010/main" val="231934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257EE-B401-4130-8D98-4B36CCF13B75}" type="datetimeFigureOut">
              <a:rPr lang="ru-RU" smtClean="0"/>
              <a:t>25.03.2021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41223-97D4-4F3A-8C16-0A4D44F68802}" type="slidenum">
              <a:rPr lang="ru-RU" smtClean="0"/>
              <a:t>‹#›</a:t>
            </a:fld>
            <a:endParaRPr lang="ru-RU"/>
          </a:p>
        </p:txBody>
      </p:sp>
    </p:spTree>
    <p:extLst>
      <p:ext uri="{BB962C8B-B14F-4D97-AF65-F5344CB8AC3E}">
        <p14:creationId xmlns:p14="http://schemas.microsoft.com/office/powerpoint/2010/main" val="4048704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kpolyakov.spb.ru/school/ege/kege/start.htm" TargetMode="External"/><Relationship Id="rId3" Type="http://schemas.openxmlformats.org/officeDocument/2006/relationships/hyperlink" Target="https://fipi.ru/ege/demoversii-specifikacii-kodifikatory#!/tab/151883967-5" TargetMode="External"/><Relationship Id="rId7" Type="http://schemas.openxmlformats.org/officeDocument/2006/relationships/hyperlink" Target="https://www.kpolyakov.spb.ru/school/ege.htm" TargetMode="External"/><Relationship Id="rId2" Type="http://schemas.openxmlformats.org/officeDocument/2006/relationships/hyperlink" Target="https://youtu.be/9qXxaNSf3Og" TargetMode="External"/><Relationship Id="rId1" Type="http://schemas.openxmlformats.org/officeDocument/2006/relationships/slideLayout" Target="../slideLayouts/slideLayout2.xml"/><Relationship Id="rId6" Type="http://schemas.openxmlformats.org/officeDocument/2006/relationships/hyperlink" Target="https://fipi.ru/navigator-podgotovki/navigator-ege#inf" TargetMode="External"/><Relationship Id="rId5" Type="http://schemas.openxmlformats.org/officeDocument/2006/relationships/hyperlink" Target="http://doc.fipi.ru/ege/analiticheskie-i-metodicheskie-materialy/2020/Informatika_mr_2020.pdf" TargetMode="External"/><Relationship Id="rId4" Type="http://schemas.openxmlformats.org/officeDocument/2006/relationships/hyperlink" Target="http://os.fipi.ru/tasks/5/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1052;&#1072;&#1090;&#1088;&#1080;&#1094;&#1072;%20&#1090;&#1077;&#1084;&#1072;&#1090;&#1080;&#1095;&#1077;&#1089;&#1082;&#1080;&#1093;%20&#1079;&#1072;&#1076;&#1072;&#1085;&#1080;&#1081;.docx" TargetMode="External"/><Relationship Id="rId2" Type="http://schemas.openxmlformats.org/officeDocument/2006/relationships/hyperlink" Target="&#1048;&#1085;&#1076;&#1080;&#1074;&#1080;&#1076;&#1091;&#1072;&#1083;&#1100;&#1085;&#1099;&#1081;%20&#1087;&#1083;&#1072;&#1085;%20&#1087;&#1086;&#1076;&#1075;&#1086;&#1090;&#1086;&#1074;&#1082;&#1080;%20&#1082;%20&#1050;&#1045;&#1043;&#1069;%20&#1087;&#1086;%20&#1080;&#1085;&#1092;&#1086;&#1088;&#1084;&#1072;&#1090;&#1080;&#1082;&#1077;.docx" TargetMode="External"/><Relationship Id="rId1" Type="http://schemas.openxmlformats.org/officeDocument/2006/relationships/slideLayout" Target="../slideLayouts/slideLayout2.xml"/><Relationship Id="rId4" Type="http://schemas.openxmlformats.org/officeDocument/2006/relationships/hyperlink" Target="&#1060;&#1086;&#1088;&#1084;&#1091;&#1083;&#1099;.doc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5422" y="332714"/>
            <a:ext cx="6850966" cy="3416320"/>
          </a:xfrm>
          <a:prstGeom prst="rect">
            <a:avLst/>
          </a:prstGeom>
        </p:spPr>
        <p:txBody>
          <a:bodyPr wrap="square">
            <a:spAutoFit/>
          </a:bodyPr>
          <a:lstStyle/>
          <a:p>
            <a:r>
              <a:rPr lang="ru-RU" sz="7200" b="1" cap="all" dirty="0" smtClean="0">
                <a:solidFill>
                  <a:srgbClr val="002060"/>
                </a:solidFill>
                <a:latin typeface="Times New Roman" panose="02020603050405020304" pitchFamily="18" charset="0"/>
                <a:cs typeface="Times New Roman" panose="02020603050405020304" pitchFamily="18" charset="0"/>
              </a:rPr>
              <a:t>Итоговая аттестация </a:t>
            </a:r>
          </a:p>
          <a:p>
            <a:r>
              <a:rPr lang="ru-RU" sz="7200" b="1" cap="all" dirty="0" smtClean="0">
                <a:solidFill>
                  <a:srgbClr val="002060"/>
                </a:solidFill>
                <a:latin typeface="Times New Roman" panose="02020603050405020304" pitchFamily="18" charset="0"/>
                <a:cs typeface="Times New Roman" panose="02020603050405020304" pitchFamily="18" charset="0"/>
              </a:rPr>
              <a:t>в 2021 году</a:t>
            </a:r>
            <a:endParaRPr lang="ru-RU" sz="7200" dirty="0">
              <a:solidFill>
                <a:srgbClr val="002060"/>
              </a:solidFill>
            </a:endParaRPr>
          </a:p>
        </p:txBody>
      </p:sp>
      <p:sp>
        <p:nvSpPr>
          <p:cNvPr id="5" name="TextBox 4"/>
          <p:cNvSpPr txBox="1"/>
          <p:nvPr/>
        </p:nvSpPr>
        <p:spPr>
          <a:xfrm>
            <a:off x="7418708" y="4295567"/>
            <a:ext cx="4503868" cy="1384995"/>
          </a:xfrm>
          <a:prstGeom prst="rect">
            <a:avLst/>
          </a:prstGeom>
          <a:noFill/>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Учитель информатики </a:t>
            </a:r>
          </a:p>
          <a:p>
            <a:r>
              <a:rPr lang="ru-RU" sz="2800" dirty="0" smtClean="0">
                <a:latin typeface="Times New Roman" panose="02020603050405020304" pitchFamily="18" charset="0"/>
                <a:cs typeface="Times New Roman" panose="02020603050405020304" pitchFamily="18" charset="0"/>
              </a:rPr>
              <a:t>МБОУ СОШ №46 с УИОП</a:t>
            </a:r>
          </a:p>
          <a:p>
            <a:r>
              <a:rPr lang="ru-RU" sz="2800" dirty="0" smtClean="0">
                <a:latin typeface="Times New Roman" panose="02020603050405020304" pitchFamily="18" charset="0"/>
                <a:cs typeface="Times New Roman" panose="02020603050405020304" pitchFamily="18" charset="0"/>
              </a:rPr>
              <a:t>Никитина Н.Л.</a:t>
            </a:r>
            <a:endParaRPr lang="ru-RU" sz="2800" dirty="0">
              <a:latin typeface="Times New Roman" panose="02020603050405020304" pitchFamily="18" charset="0"/>
              <a:cs typeface="Times New Roman" panose="02020603050405020304" pitchFamily="18" charset="0"/>
            </a:endParaRPr>
          </a:p>
        </p:txBody>
      </p:sp>
      <p:sp>
        <p:nvSpPr>
          <p:cNvPr id="6" name="Подзаголовок 2"/>
          <p:cNvSpPr>
            <a:spLocks noGrp="1"/>
          </p:cNvSpPr>
          <p:nvPr>
            <p:ph type="subTitle" idx="1"/>
          </p:nvPr>
        </p:nvSpPr>
        <p:spPr>
          <a:xfrm>
            <a:off x="147918" y="6193335"/>
            <a:ext cx="11887200" cy="571948"/>
          </a:xfrm>
        </p:spPr>
        <p:txBody>
          <a:bodyPr>
            <a:noAutofit/>
          </a:bodyPr>
          <a:lstStyle/>
          <a:p>
            <a:pPr algn="ctr"/>
            <a:r>
              <a:rPr lang="ru-RU" sz="3600" b="1" dirty="0" smtClean="0">
                <a:latin typeface="Times New Roman" panose="02020603050405020304" pitchFamily="18" charset="0"/>
                <a:cs typeface="Times New Roman" panose="02020603050405020304" pitchFamily="18" charset="0"/>
              </a:rPr>
              <a:t>2021 </a:t>
            </a:r>
            <a:r>
              <a:rPr lang="ru-RU" sz="3600" b="1" cap="none" dirty="0" smtClean="0">
                <a:latin typeface="Times New Roman" panose="02020603050405020304" pitchFamily="18" charset="0"/>
                <a:cs typeface="Times New Roman" panose="02020603050405020304" pitchFamily="18" charset="0"/>
              </a:rPr>
              <a:t>год</a:t>
            </a:r>
            <a:endParaRPr lang="ru-RU" sz="3600" b="1" cap="none"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8708" y="686399"/>
            <a:ext cx="4334319" cy="270894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1599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705" y="230654"/>
            <a:ext cx="11887200" cy="656851"/>
          </a:xfrm>
        </p:spPr>
        <p:txBody>
          <a:bodyPr>
            <a:noAutofit/>
          </a:bodyPr>
          <a:lstStyle/>
          <a:p>
            <a:pPr algn="ctr"/>
            <a:r>
              <a:rPr lang="ru-RU" sz="4000" b="1" dirty="0">
                <a:latin typeface="Times New Roman" panose="02020603050405020304" pitchFamily="18" charset="0"/>
                <a:cs typeface="Times New Roman" panose="02020603050405020304" pitchFamily="18" charset="0"/>
              </a:rPr>
              <a:t>Баллы и критерии оценивания</a:t>
            </a:r>
          </a:p>
        </p:txBody>
      </p:sp>
      <p:sp>
        <p:nvSpPr>
          <p:cNvPr id="4" name="Прямоугольник 3"/>
          <p:cNvSpPr/>
          <p:nvPr/>
        </p:nvSpPr>
        <p:spPr>
          <a:xfrm>
            <a:off x="360267" y="1173558"/>
            <a:ext cx="11570075" cy="5262979"/>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Задание № </a:t>
            </a:r>
            <a:r>
              <a:rPr lang="ru-RU" sz="2800" b="1" dirty="0" smtClean="0">
                <a:latin typeface="Times New Roman" panose="02020603050405020304" pitchFamily="18" charset="0"/>
                <a:cs typeface="Times New Roman" panose="02020603050405020304" pitchFamily="18" charset="0"/>
              </a:rPr>
              <a:t>25</a:t>
            </a:r>
            <a:r>
              <a:rPr lang="ru-RU" sz="2800" dirty="0" smtClean="0">
                <a:latin typeface="Times New Roman" panose="02020603050405020304" pitchFamily="18" charset="0"/>
                <a:cs typeface="Times New Roman" panose="02020603050405020304" pitchFamily="18" charset="0"/>
              </a:rPr>
              <a:t> - </a:t>
            </a:r>
            <a:r>
              <a:rPr lang="ru-RU" sz="2800" b="1" dirty="0" smtClean="0">
                <a:latin typeface="Times New Roman" panose="02020603050405020304" pitchFamily="18" charset="0"/>
                <a:cs typeface="Times New Roman" panose="02020603050405020304" pitchFamily="18" charset="0"/>
              </a:rPr>
              <a:t>2 </a:t>
            </a:r>
            <a:r>
              <a:rPr lang="ru-RU" sz="2800" b="1" dirty="0">
                <a:latin typeface="Times New Roman" panose="02020603050405020304" pitchFamily="18" charset="0"/>
                <a:cs typeface="Times New Roman" panose="02020603050405020304" pitchFamily="18" charset="0"/>
              </a:rPr>
              <a:t>балла</a:t>
            </a:r>
            <a:r>
              <a:rPr lang="ru-RU" sz="2800" dirty="0">
                <a:latin typeface="Times New Roman" panose="02020603050405020304" pitchFamily="18" charset="0"/>
                <a:cs typeface="Times New Roman" panose="02020603050405020304" pitchFamily="18" charset="0"/>
              </a:rPr>
              <a:t>, если </a:t>
            </a:r>
            <a:r>
              <a:rPr lang="ru-RU" sz="2800" dirty="0" smtClean="0">
                <a:latin typeface="Times New Roman" panose="02020603050405020304" pitchFamily="18" charset="0"/>
                <a:cs typeface="Times New Roman" panose="02020603050405020304" pitchFamily="18" charset="0"/>
              </a:rPr>
              <a:t>участник даёт верный </a:t>
            </a:r>
            <a:r>
              <a:rPr lang="ru-RU" sz="2800" dirty="0">
                <a:latin typeface="Times New Roman" panose="02020603050405020304" pitchFamily="18" charset="0"/>
                <a:cs typeface="Times New Roman" panose="02020603050405020304" pitchFamily="18" charset="0"/>
              </a:rPr>
              <a:t>ответ.</a:t>
            </a:r>
          </a:p>
          <a:p>
            <a:pPr marL="444500"/>
            <a:r>
              <a:rPr lang="ru-RU" sz="2800" b="1" dirty="0">
                <a:latin typeface="Times New Roman" panose="02020603050405020304" pitchFamily="18" charset="0"/>
                <a:cs typeface="Times New Roman" panose="02020603050405020304" pitchFamily="18" charset="0"/>
              </a:rPr>
              <a:t>1 балл </a:t>
            </a:r>
            <a:r>
              <a:rPr lang="ru-RU" sz="2800" dirty="0">
                <a:latin typeface="Times New Roman" panose="02020603050405020304" pitchFamily="18" charset="0"/>
                <a:cs typeface="Times New Roman" panose="02020603050405020304" pitchFamily="18" charset="0"/>
              </a:rPr>
              <a:t>выставляют, если есть один из следующих недочётов:</a:t>
            </a:r>
          </a:p>
          <a:p>
            <a:pPr marL="1250950" indent="-349250">
              <a:buFont typeface="Arial" panose="020B0604020202020204" pitchFamily="34" charset="0"/>
              <a:buChar char="•"/>
            </a:pPr>
            <a:r>
              <a:rPr lang="ru-RU" sz="2800" dirty="0">
                <a:latin typeface="Times New Roman" panose="02020603050405020304" pitchFamily="18" charset="0"/>
                <a:cs typeface="Times New Roman" panose="02020603050405020304" pitchFamily="18" charset="0"/>
              </a:rPr>
              <a:t>ошибочные значения только в одной строке ответа;</a:t>
            </a:r>
          </a:p>
          <a:p>
            <a:pPr marL="1250950" indent="-349250">
              <a:buFont typeface="Arial" panose="020B0604020202020204" pitchFamily="34" charset="0"/>
              <a:buChar char="•"/>
            </a:pPr>
            <a:r>
              <a:rPr lang="ru-RU" sz="2800" dirty="0">
                <a:latin typeface="Times New Roman" panose="02020603050405020304" pitchFamily="18" charset="0"/>
                <a:cs typeface="Times New Roman" panose="02020603050405020304" pitchFamily="18" charset="0"/>
              </a:rPr>
              <a:t>отсутствие не более одной строки ответа;</a:t>
            </a:r>
          </a:p>
          <a:p>
            <a:pPr marL="1250950" indent="-349250">
              <a:buFont typeface="Arial" panose="020B0604020202020204" pitchFamily="34" charset="0"/>
              <a:buChar char="•"/>
            </a:pPr>
            <a:r>
              <a:rPr lang="ru-RU" sz="2800" dirty="0">
                <a:latin typeface="Times New Roman" panose="02020603050405020304" pitchFamily="18" charset="0"/>
                <a:cs typeface="Times New Roman" panose="02020603050405020304" pitchFamily="18" charset="0"/>
              </a:rPr>
              <a:t>присутствие не более одной лишней строки ответа.</a:t>
            </a:r>
          </a:p>
          <a:p>
            <a:r>
              <a:rPr lang="ru-RU" sz="2800" dirty="0">
                <a:latin typeface="Times New Roman" panose="02020603050405020304" pitchFamily="18" charset="0"/>
                <a:cs typeface="Times New Roman" panose="02020603050405020304" pitchFamily="18" charset="0"/>
              </a:rPr>
              <a:t>За неверный ответ или более чем одну ошибку в ответе ставится 0 баллов</a:t>
            </a:r>
            <a:r>
              <a:rPr lang="ru-RU" sz="2800" dirty="0" smtClean="0">
                <a:latin typeface="Times New Roman" panose="02020603050405020304" pitchFamily="18" charset="0"/>
                <a:cs typeface="Times New Roman" panose="02020603050405020304" pitchFamily="18" charset="0"/>
              </a:rPr>
              <a:t>.</a:t>
            </a:r>
          </a:p>
          <a:p>
            <a:r>
              <a:rPr lang="ru-RU" sz="2800" b="1" dirty="0">
                <a:latin typeface="Times New Roman" panose="02020603050405020304" pitchFamily="18" charset="0"/>
                <a:cs typeface="Times New Roman" panose="02020603050405020304" pitchFamily="18" charset="0"/>
              </a:rPr>
              <a:t>Задания № 26 и № 27. </a:t>
            </a:r>
            <a:r>
              <a:rPr lang="ru-RU" sz="2800" dirty="0">
                <a:latin typeface="Times New Roman" panose="02020603050405020304" pitchFamily="18" charset="0"/>
                <a:cs typeface="Times New Roman" panose="02020603050405020304" pitchFamily="18" charset="0"/>
              </a:rPr>
              <a:t>За верный ответ ставится </a:t>
            </a:r>
            <a:r>
              <a:rPr lang="ru-RU" sz="2800" b="1" dirty="0">
                <a:latin typeface="Times New Roman" panose="02020603050405020304" pitchFamily="18" charset="0"/>
                <a:cs typeface="Times New Roman" panose="02020603050405020304" pitchFamily="18" charset="0"/>
              </a:rPr>
              <a:t>2 балла.</a:t>
            </a:r>
          </a:p>
          <a:p>
            <a:pPr marL="444500"/>
            <a:r>
              <a:rPr lang="ru-RU" sz="2800" b="1" dirty="0" smtClean="0">
                <a:latin typeface="Times New Roman" panose="02020603050405020304" pitchFamily="18" charset="0"/>
                <a:cs typeface="Times New Roman" panose="02020603050405020304" pitchFamily="18" charset="0"/>
              </a:rPr>
              <a:t>1 балл </a:t>
            </a:r>
            <a:r>
              <a:rPr lang="ru-RU" sz="2800" dirty="0" smtClean="0">
                <a:latin typeface="Times New Roman" panose="02020603050405020304" pitchFamily="18" charset="0"/>
                <a:cs typeface="Times New Roman" panose="02020603050405020304" pitchFamily="18" charset="0"/>
              </a:rPr>
              <a:t>выставляют</a:t>
            </a:r>
            <a:r>
              <a:rPr lang="ru-RU" sz="2800" dirty="0">
                <a:latin typeface="Times New Roman" panose="02020603050405020304" pitchFamily="18" charset="0"/>
                <a:cs typeface="Times New Roman" panose="02020603050405020304" pitchFamily="18" charset="0"/>
              </a:rPr>
              <a:t>, если есть один из следующих недочётов:</a:t>
            </a:r>
          </a:p>
          <a:p>
            <a:pPr marL="1250950" indent="-34925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значения </a:t>
            </a:r>
            <a:r>
              <a:rPr lang="ru-RU" sz="2800" dirty="0">
                <a:latin typeface="Times New Roman" panose="02020603050405020304" pitchFamily="18" charset="0"/>
                <a:cs typeface="Times New Roman" panose="02020603050405020304" pitchFamily="18" charset="0"/>
              </a:rPr>
              <a:t>в ответе перепутаны местами;</a:t>
            </a:r>
          </a:p>
          <a:p>
            <a:pPr marL="1250950" indent="-349250">
              <a:buFont typeface="Arial" panose="020B0604020202020204" pitchFamily="34" charset="0"/>
              <a:buChar char="•"/>
            </a:pPr>
            <a:r>
              <a:rPr lang="ru-RU" sz="2800" dirty="0">
                <a:latin typeface="Times New Roman" panose="02020603050405020304" pitchFamily="18" charset="0"/>
                <a:cs typeface="Times New Roman" panose="02020603050405020304" pitchFamily="18" charset="0"/>
              </a:rPr>
              <a:t>в ответе присутствует только одно верное значение (второе неверно или отсутствует).</a:t>
            </a:r>
          </a:p>
          <a:p>
            <a:r>
              <a:rPr lang="ru-RU" sz="2800" dirty="0">
                <a:latin typeface="Times New Roman" panose="02020603050405020304" pitchFamily="18" charset="0"/>
                <a:cs typeface="Times New Roman" panose="02020603050405020304" pitchFamily="18" charset="0"/>
              </a:rPr>
              <a:t>В остальных случаях — 0 баллов</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599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2365" y="1623918"/>
            <a:ext cx="10919012" cy="3714563"/>
          </a:xfrm>
        </p:spPr>
        <p:txBody>
          <a:bodyPr>
            <a:noAutofit/>
          </a:bodyPr>
          <a:lstStyle/>
          <a:p>
            <a:pPr marL="0" indent="444500">
              <a:buNone/>
            </a:pPr>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выполнения работы необходим компьютер с </a:t>
            </a:r>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установленным на нём ПО: </a:t>
            </a:r>
          </a:p>
          <a:p>
            <a:pPr marL="712788" indent="-349250"/>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операционная система; </a:t>
            </a:r>
          </a:p>
          <a:p>
            <a:pPr marL="712788" indent="-349250"/>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редакторы </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электронных </a:t>
            </a:r>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таблиц; </a:t>
            </a:r>
          </a:p>
          <a:p>
            <a:pPr marL="712788" indent="-349250"/>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текстовые редакторы, </a:t>
            </a:r>
          </a:p>
          <a:p>
            <a:pPr marL="712788" indent="-349250"/>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среды </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программирования на языках: </a:t>
            </a:r>
            <a:r>
              <a:rPr lang="ru-RU"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школьный алгоритмический </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язык, С#, C++, </a:t>
            </a:r>
            <a:r>
              <a:rPr lang="ru-RU"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Pascal</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Java</a:t>
            </a:r>
            <a:r>
              <a:rPr lang="ru-RU"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Python. </a:t>
            </a:r>
          </a:p>
        </p:txBody>
      </p:sp>
      <p:sp>
        <p:nvSpPr>
          <p:cNvPr id="4" name="Заголовок 1"/>
          <p:cNvSpPr txBox="1">
            <a:spLocks/>
          </p:cNvSpPr>
          <p:nvPr/>
        </p:nvSpPr>
        <p:spPr>
          <a:xfrm>
            <a:off x="744071" y="338230"/>
            <a:ext cx="10515600" cy="8047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4000" b="1" dirty="0">
                <a:latin typeface="Times New Roman" panose="02020603050405020304" pitchFamily="18" charset="0"/>
                <a:cs typeface="Times New Roman" panose="02020603050405020304" pitchFamily="18" charset="0"/>
              </a:rPr>
              <a:t>Дополнительные материалы и </a:t>
            </a:r>
            <a:r>
              <a:rPr lang="ru-RU" sz="4000" b="1" dirty="0" smtClean="0">
                <a:latin typeface="Times New Roman" panose="02020603050405020304" pitchFamily="18" charset="0"/>
                <a:cs typeface="Times New Roman" panose="02020603050405020304" pitchFamily="18" charset="0"/>
              </a:rPr>
              <a:t>оборудование</a:t>
            </a:r>
            <a:endParaRPr lang="ru-RU" sz="4000" b="1"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788128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047" y="176866"/>
            <a:ext cx="11819965" cy="1325563"/>
          </a:xfrm>
        </p:spPr>
        <p:txBody>
          <a:bodyPr>
            <a:noAutofit/>
          </a:bodyPr>
          <a:lstStyle/>
          <a:p>
            <a:pPr algn="ctr"/>
            <a:r>
              <a:rPr lang="ru-RU" sz="3200" b="1" dirty="0">
                <a:latin typeface="Times New Roman" panose="02020603050405020304" pitchFamily="18" charset="0"/>
                <a:cs typeface="Times New Roman" panose="02020603050405020304" pitchFamily="18" charset="0"/>
              </a:rPr>
              <a:t>Перечень </a:t>
            </a:r>
            <a:r>
              <a:rPr lang="ru-RU" sz="3200" b="1" dirty="0" smtClean="0">
                <a:latin typeface="Times New Roman" panose="02020603050405020304" pitchFamily="18" charset="0"/>
                <a:cs typeface="Times New Roman" panose="02020603050405020304" pitchFamily="18" charset="0"/>
              </a:rPr>
              <a:t>ПО, </a:t>
            </a:r>
            <a:r>
              <a:rPr lang="ru-RU" sz="3200" b="1" dirty="0">
                <a:latin typeface="Times New Roman" panose="02020603050405020304" pitchFamily="18" charset="0"/>
                <a:cs typeface="Times New Roman" panose="02020603050405020304" pitchFamily="18" charset="0"/>
              </a:rPr>
              <a:t>используемого при проведении тренировочного экзамена по учебному предмету «</a:t>
            </a:r>
            <a:r>
              <a:rPr lang="ru-RU" sz="3200" b="1" dirty="0" smtClean="0">
                <a:latin typeface="Times New Roman" panose="02020603050405020304" pitchFamily="18" charset="0"/>
                <a:cs typeface="Times New Roman" panose="02020603050405020304" pitchFamily="18" charset="0"/>
              </a:rPr>
              <a:t>информатика» </a:t>
            </a:r>
            <a:r>
              <a:rPr lang="ru-RU" sz="3200" b="1" dirty="0">
                <a:latin typeface="Times New Roman" panose="02020603050405020304" pitchFamily="18" charset="0"/>
                <a:cs typeface="Times New Roman" panose="02020603050405020304" pitchFamily="18" charset="0"/>
              </a:rPr>
              <a:t>в компьютерной </a:t>
            </a:r>
            <a:r>
              <a:rPr lang="ru-RU" sz="3200" b="1" dirty="0" smtClean="0">
                <a:latin typeface="Times New Roman" panose="02020603050405020304" pitchFamily="18" charset="0"/>
                <a:cs typeface="Times New Roman" panose="02020603050405020304" pitchFamily="18" charset="0"/>
              </a:rPr>
              <a:t>форме </a:t>
            </a:r>
            <a:r>
              <a:rPr lang="ru-RU" sz="3200" b="1" dirty="0">
                <a:latin typeface="Times New Roman" panose="02020603050405020304" pitchFamily="18" charset="0"/>
                <a:cs typeface="Times New Roman" panose="02020603050405020304" pitchFamily="18" charset="0"/>
              </a:rPr>
              <a:t>на территории </a:t>
            </a:r>
            <a:r>
              <a:rPr lang="ru-RU" sz="3200" b="1" dirty="0" smtClean="0">
                <a:latin typeface="Times New Roman" panose="02020603050405020304" pitchFamily="18" charset="0"/>
                <a:cs typeface="Times New Roman" panose="02020603050405020304" pitchFamily="18" charset="0"/>
              </a:rPr>
              <a:t>ХМАО– </a:t>
            </a:r>
            <a:r>
              <a:rPr lang="ru-RU" sz="3200" b="1" dirty="0">
                <a:latin typeface="Times New Roman" panose="02020603050405020304" pitchFamily="18" charset="0"/>
                <a:cs typeface="Times New Roman" panose="02020603050405020304" pitchFamily="18" charset="0"/>
              </a:rPr>
              <a:t>Югры</a:t>
            </a:r>
          </a:p>
        </p:txBody>
      </p:sp>
      <p:sp>
        <p:nvSpPr>
          <p:cNvPr id="5" name="Прямоугольник 4"/>
          <p:cNvSpPr/>
          <p:nvPr/>
        </p:nvSpPr>
        <p:spPr>
          <a:xfrm>
            <a:off x="0" y="1648600"/>
            <a:ext cx="11949953" cy="461665"/>
          </a:xfrm>
          <a:prstGeom prst="rect">
            <a:avLst/>
          </a:prstGeom>
        </p:spPr>
        <p:txBody>
          <a:bodyPr wrap="square">
            <a:spAutoFit/>
          </a:bodyPr>
          <a:lstStyle/>
          <a:p>
            <a:pPr algn="ctr"/>
            <a:r>
              <a:rPr lang="ru-RU" sz="2400" i="1" dirty="0">
                <a:latin typeface="Times New Roman" panose="02020603050405020304" pitchFamily="18" charset="0"/>
                <a:cs typeface="Times New Roman" panose="02020603050405020304" pitchFamily="18" charset="0"/>
              </a:rPr>
              <a:t>Приложение 3 к приказу </a:t>
            </a:r>
            <a:r>
              <a:rPr lang="ru-RU" sz="2400" i="1" dirty="0" err="1">
                <a:latin typeface="Times New Roman" panose="02020603050405020304" pitchFamily="18" charset="0"/>
                <a:cs typeface="Times New Roman" panose="02020603050405020304" pitchFamily="18" charset="0"/>
              </a:rPr>
              <a:t>Депобразования</a:t>
            </a:r>
            <a:r>
              <a:rPr lang="ru-RU" sz="2400" i="1" dirty="0">
                <a:latin typeface="Times New Roman" panose="02020603050405020304" pitchFamily="18" charset="0"/>
                <a:cs typeface="Times New Roman" panose="02020603050405020304" pitchFamily="18" charset="0"/>
              </a:rPr>
              <a:t> и молодежи Югры </a:t>
            </a:r>
            <a:r>
              <a:rPr lang="ru-RU" sz="2400" i="1" dirty="0" smtClean="0">
                <a:latin typeface="Times New Roman" panose="02020603050405020304" pitchFamily="18" charset="0"/>
                <a:cs typeface="Times New Roman" panose="02020603050405020304" pitchFamily="18" charset="0"/>
              </a:rPr>
              <a:t>от 18.03.2021 №10-П-367</a:t>
            </a:r>
            <a:endParaRPr lang="ru-RU" sz="240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49622" y="2383722"/>
            <a:ext cx="9492342" cy="3970318"/>
          </a:xfrm>
          <a:prstGeom prst="rect">
            <a:avLst/>
          </a:prstGeom>
        </p:spPr>
        <p:txBody>
          <a:bodyPr wrap="none">
            <a:spAutoFit/>
          </a:bodyPr>
          <a:lstStyle/>
          <a:p>
            <a:r>
              <a:rPr lang="ru-RU" sz="2800" b="1" dirty="0">
                <a:latin typeface="Times New Roman" panose="02020603050405020304" pitchFamily="18" charset="0"/>
                <a:cs typeface="Times New Roman" panose="02020603050405020304" pitchFamily="18" charset="0"/>
              </a:rPr>
              <a:t>Редакторы электронных таблиц (</a:t>
            </a:r>
            <a:r>
              <a:rPr lang="ru-RU" sz="2800" b="1" dirty="0" smtClean="0">
                <a:latin typeface="Times New Roman" panose="02020603050405020304" pitchFamily="18" charset="0"/>
                <a:cs typeface="Times New Roman" panose="02020603050405020304" pitchFamily="18" charset="0"/>
              </a:rPr>
              <a:t>наименование</a:t>
            </a:r>
            <a:r>
              <a:rPr lang="ru-RU" sz="2800" b="1" dirty="0">
                <a:latin typeface="Times New Roman" panose="02020603050405020304" pitchFamily="18" charset="0"/>
                <a:cs typeface="Times New Roman" panose="02020603050405020304" pitchFamily="18" charset="0"/>
              </a:rPr>
              <a:t>, версия</a:t>
            </a:r>
            <a:r>
              <a:rPr lang="ru-RU" sz="2800" b="1" dirty="0" smtClean="0">
                <a:latin typeface="Times New Roman" panose="02020603050405020304" pitchFamily="18" charset="0"/>
                <a:cs typeface="Times New Roman" panose="02020603050405020304" pitchFamily="18" charset="0"/>
              </a:rPr>
              <a:t>):</a:t>
            </a:r>
          </a:p>
          <a:p>
            <a:pPr marL="712788" indent="-34925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Libre</a:t>
            </a:r>
            <a:r>
              <a:rPr lang="en-US" sz="2800" dirty="0" err="1">
                <a:latin typeface="Times New Roman" panose="02020603050405020304" pitchFamily="18" charset="0"/>
                <a:cs typeface="Times New Roman" panose="02020603050405020304" pitchFamily="18" charset="0"/>
              </a:rPr>
              <a:t>O</a:t>
            </a:r>
            <a:r>
              <a:rPr lang="en-US" sz="2800" dirty="0" err="1" smtClean="0">
                <a:latin typeface="Times New Roman" panose="02020603050405020304" pitchFamily="18" charset="0"/>
                <a:cs typeface="Times New Roman" panose="02020603050405020304" pitchFamily="18" charset="0"/>
              </a:rPr>
              <a:t>ffice</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Calc</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6.1</a:t>
            </a:r>
            <a:endParaRPr lang="ru-RU" sz="2800" dirty="0" smtClean="0">
              <a:latin typeface="Times New Roman" panose="02020603050405020304" pitchFamily="18" charset="0"/>
              <a:cs typeface="Times New Roman" panose="02020603050405020304" pitchFamily="18" charset="0"/>
            </a:endParaRPr>
          </a:p>
          <a:p>
            <a:pPr marL="712788" indent="-34925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LibreOffice</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7.0</a:t>
            </a:r>
            <a:endParaRPr lang="ru-RU" sz="2800" dirty="0" smtClean="0">
              <a:latin typeface="Times New Roman" panose="02020603050405020304" pitchFamily="18" charset="0"/>
              <a:cs typeface="Times New Roman" panose="02020603050405020304" pitchFamily="18" charset="0"/>
            </a:endParaRPr>
          </a:p>
          <a:p>
            <a:r>
              <a:rPr lang="ru-RU" sz="2800" b="1" dirty="0">
                <a:latin typeface="Times New Roman" panose="02020603050405020304" pitchFamily="18" charset="0"/>
                <a:cs typeface="Times New Roman" panose="02020603050405020304" pitchFamily="18" charset="0"/>
              </a:rPr>
              <a:t>Текстовые редакторы (</a:t>
            </a:r>
            <a:r>
              <a:rPr lang="ru-RU" sz="2800" b="1" dirty="0" smtClean="0">
                <a:latin typeface="Times New Roman" panose="02020603050405020304" pitchFamily="18" charset="0"/>
                <a:cs typeface="Times New Roman" panose="02020603050405020304" pitchFamily="18" charset="0"/>
              </a:rPr>
              <a:t>наименование</a:t>
            </a:r>
            <a:r>
              <a:rPr lang="ru-RU" sz="2800" b="1" dirty="0">
                <a:latin typeface="Times New Roman" panose="02020603050405020304" pitchFamily="18" charset="0"/>
                <a:cs typeface="Times New Roman" panose="02020603050405020304" pitchFamily="18" charset="0"/>
              </a:rPr>
              <a:t>, версия</a:t>
            </a:r>
            <a:r>
              <a:rPr lang="ru-RU" sz="2800" b="1" dirty="0" smtClean="0">
                <a:latin typeface="Times New Roman" panose="02020603050405020304" pitchFamily="18" charset="0"/>
                <a:cs typeface="Times New Roman" panose="02020603050405020304" pitchFamily="18" charset="0"/>
              </a:rPr>
              <a:t>)</a:t>
            </a:r>
          </a:p>
          <a:p>
            <a:pPr marL="712788" indent="-3492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Microsoft Office Word </a:t>
            </a:r>
            <a:r>
              <a:rPr lang="en-US" sz="2800" dirty="0" smtClean="0">
                <a:latin typeface="Times New Roman" panose="02020603050405020304" pitchFamily="18" charset="0"/>
                <a:cs typeface="Times New Roman" panose="02020603050405020304" pitchFamily="18" charset="0"/>
              </a:rPr>
              <a:t>365</a:t>
            </a:r>
            <a:endParaRPr lang="ru-RU" sz="2800" dirty="0" smtClean="0">
              <a:latin typeface="Times New Roman" panose="02020603050405020304" pitchFamily="18" charset="0"/>
              <a:cs typeface="Times New Roman" panose="02020603050405020304" pitchFamily="18" charset="0"/>
            </a:endParaRPr>
          </a:p>
          <a:p>
            <a:pPr marL="712788" indent="-34925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LibreOffice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Writer </a:t>
            </a:r>
            <a:r>
              <a:rPr lang="en-US" sz="2800" dirty="0" smtClean="0">
                <a:latin typeface="Times New Roman" panose="02020603050405020304" pitchFamily="18" charset="0"/>
                <a:cs typeface="Times New Roman" panose="02020603050405020304" pitchFamily="18" charset="0"/>
              </a:rPr>
              <a:t>6.1</a:t>
            </a:r>
            <a:endParaRPr lang="ru-RU" sz="2800" dirty="0" smtClean="0">
              <a:latin typeface="Times New Roman" panose="02020603050405020304" pitchFamily="18" charset="0"/>
              <a:cs typeface="Times New Roman" panose="02020603050405020304" pitchFamily="18" charset="0"/>
            </a:endParaRPr>
          </a:p>
          <a:p>
            <a:pPr marL="712788" indent="-3492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Microsoft </a:t>
            </a:r>
            <a:r>
              <a:rPr lang="en-US" sz="2800" dirty="0">
                <a:latin typeface="Times New Roman" panose="02020603050405020304" pitchFamily="18" charset="0"/>
                <a:cs typeface="Times New Roman" panose="02020603050405020304" pitchFamily="18" charset="0"/>
              </a:rPr>
              <a:t>Office </a:t>
            </a:r>
            <a:r>
              <a:rPr lang="ru-R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Word 2016</a:t>
            </a:r>
            <a:r>
              <a:rPr lang="ru-RU" sz="2800" dirty="0" smtClean="0">
                <a:latin typeface="Times New Roman" panose="02020603050405020304" pitchFamily="18" charset="0"/>
                <a:cs typeface="Times New Roman" panose="02020603050405020304" pitchFamily="18" charset="0"/>
              </a:rPr>
              <a:t>, Блокнот </a:t>
            </a:r>
            <a:r>
              <a:rPr lang="en-US" sz="2800" dirty="0" smtClean="0">
                <a:latin typeface="Times New Roman" panose="02020603050405020304" pitchFamily="18" charset="0"/>
                <a:cs typeface="Times New Roman" panose="02020603050405020304" pitchFamily="18" charset="0"/>
              </a:rPr>
              <a:t>2016</a:t>
            </a:r>
            <a:r>
              <a:rPr lang="ru-RU" sz="2800" dirty="0" smtClean="0">
                <a:latin typeface="Times New Roman" panose="02020603050405020304" pitchFamily="18" charset="0"/>
                <a:cs typeface="Times New Roman" panose="02020603050405020304" pitchFamily="18" charset="0"/>
              </a:rPr>
              <a:t>)</a:t>
            </a:r>
          </a:p>
          <a:p>
            <a:pPr marL="712788" indent="-34925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LibreOffice</a:t>
            </a:r>
            <a:r>
              <a:rPr lang="en-US" sz="2800" dirty="0">
                <a:latin typeface="Times New Roman" panose="02020603050405020304" pitchFamily="18" charset="0"/>
                <a:cs typeface="Times New Roman" panose="02020603050405020304" pitchFamily="18" charset="0"/>
              </a:rPr>
              <a:t> 6,1- </a:t>
            </a:r>
            <a:r>
              <a:rPr lang="en-US" sz="2800" dirty="0" smtClean="0">
                <a:latin typeface="Times New Roman" panose="02020603050405020304" pitchFamily="18" charset="0"/>
                <a:cs typeface="Times New Roman" panose="02020603050405020304" pitchFamily="18" charset="0"/>
              </a:rPr>
              <a:t>7.0</a:t>
            </a:r>
            <a:endParaRPr lang="ru-RU" sz="2800" dirty="0" smtClean="0">
              <a:latin typeface="Times New Roman" panose="02020603050405020304" pitchFamily="18" charset="0"/>
              <a:cs typeface="Times New Roman" panose="02020603050405020304" pitchFamily="18" charset="0"/>
            </a:endParaRPr>
          </a:p>
          <a:p>
            <a:pPr marL="712788" indent="-3492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Word 2007- 2017</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627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047" y="176866"/>
            <a:ext cx="11819965" cy="1325563"/>
          </a:xfrm>
        </p:spPr>
        <p:txBody>
          <a:bodyPr>
            <a:noAutofit/>
          </a:bodyPr>
          <a:lstStyle/>
          <a:p>
            <a:pPr algn="ctr"/>
            <a:r>
              <a:rPr lang="ru-RU" sz="3200" b="1" dirty="0">
                <a:latin typeface="Times New Roman" panose="02020603050405020304" pitchFamily="18" charset="0"/>
                <a:cs typeface="Times New Roman" panose="02020603050405020304" pitchFamily="18" charset="0"/>
              </a:rPr>
              <a:t>Перечень </a:t>
            </a:r>
            <a:r>
              <a:rPr lang="ru-RU" sz="3200" b="1" dirty="0" smtClean="0">
                <a:latin typeface="Times New Roman" panose="02020603050405020304" pitchFamily="18" charset="0"/>
                <a:cs typeface="Times New Roman" panose="02020603050405020304" pitchFamily="18" charset="0"/>
              </a:rPr>
              <a:t>ПО, </a:t>
            </a:r>
            <a:r>
              <a:rPr lang="ru-RU" sz="3200" b="1" dirty="0">
                <a:latin typeface="Times New Roman" panose="02020603050405020304" pitchFamily="18" charset="0"/>
                <a:cs typeface="Times New Roman" panose="02020603050405020304" pitchFamily="18" charset="0"/>
              </a:rPr>
              <a:t>используемого при проведении тренировочного экзамена по учебному предмету «</a:t>
            </a:r>
            <a:r>
              <a:rPr lang="ru-RU" sz="3200" b="1" dirty="0" smtClean="0">
                <a:latin typeface="Times New Roman" panose="02020603050405020304" pitchFamily="18" charset="0"/>
                <a:cs typeface="Times New Roman" panose="02020603050405020304" pitchFamily="18" charset="0"/>
              </a:rPr>
              <a:t>информатика» </a:t>
            </a:r>
            <a:r>
              <a:rPr lang="ru-RU" sz="3200" b="1" dirty="0">
                <a:latin typeface="Times New Roman" panose="02020603050405020304" pitchFamily="18" charset="0"/>
                <a:cs typeface="Times New Roman" panose="02020603050405020304" pitchFamily="18" charset="0"/>
              </a:rPr>
              <a:t>в компьютерной </a:t>
            </a:r>
            <a:r>
              <a:rPr lang="ru-RU" sz="3200" b="1" dirty="0" smtClean="0">
                <a:latin typeface="Times New Roman" panose="02020603050405020304" pitchFamily="18" charset="0"/>
                <a:cs typeface="Times New Roman" panose="02020603050405020304" pitchFamily="18" charset="0"/>
              </a:rPr>
              <a:t>форме </a:t>
            </a:r>
            <a:r>
              <a:rPr lang="ru-RU" sz="3200" b="1" dirty="0">
                <a:latin typeface="Times New Roman" panose="02020603050405020304" pitchFamily="18" charset="0"/>
                <a:cs typeface="Times New Roman" panose="02020603050405020304" pitchFamily="18" charset="0"/>
              </a:rPr>
              <a:t>на территории </a:t>
            </a:r>
            <a:r>
              <a:rPr lang="ru-RU" sz="3200" b="1" dirty="0" smtClean="0">
                <a:latin typeface="Times New Roman" panose="02020603050405020304" pitchFamily="18" charset="0"/>
                <a:cs typeface="Times New Roman" panose="02020603050405020304" pitchFamily="18" charset="0"/>
              </a:rPr>
              <a:t>ХМАО– </a:t>
            </a:r>
            <a:r>
              <a:rPr lang="ru-RU" sz="3200" b="1" dirty="0">
                <a:latin typeface="Times New Roman" panose="02020603050405020304" pitchFamily="18" charset="0"/>
                <a:cs typeface="Times New Roman" panose="02020603050405020304" pitchFamily="18" charset="0"/>
              </a:rPr>
              <a:t>Югры</a:t>
            </a:r>
          </a:p>
        </p:txBody>
      </p:sp>
      <p:sp>
        <p:nvSpPr>
          <p:cNvPr id="5" name="Прямоугольник 4"/>
          <p:cNvSpPr/>
          <p:nvPr/>
        </p:nvSpPr>
        <p:spPr>
          <a:xfrm>
            <a:off x="177052" y="1698796"/>
            <a:ext cx="11949953" cy="461665"/>
          </a:xfrm>
          <a:prstGeom prst="rect">
            <a:avLst/>
          </a:prstGeom>
        </p:spPr>
        <p:txBody>
          <a:bodyPr wrap="square">
            <a:spAutoFit/>
          </a:bodyPr>
          <a:lstStyle/>
          <a:p>
            <a:pPr algn="ctr"/>
            <a:r>
              <a:rPr lang="ru-RU" sz="2400" i="1" dirty="0">
                <a:latin typeface="Times New Roman" panose="02020603050405020304" pitchFamily="18" charset="0"/>
                <a:cs typeface="Times New Roman" panose="02020603050405020304" pitchFamily="18" charset="0"/>
              </a:rPr>
              <a:t>Приложение 3 к приказу </a:t>
            </a:r>
            <a:r>
              <a:rPr lang="ru-RU" sz="2400" i="1" dirty="0" err="1">
                <a:latin typeface="Times New Roman" panose="02020603050405020304" pitchFamily="18" charset="0"/>
                <a:cs typeface="Times New Roman" panose="02020603050405020304" pitchFamily="18" charset="0"/>
              </a:rPr>
              <a:t>Депобразования</a:t>
            </a:r>
            <a:r>
              <a:rPr lang="ru-RU" sz="2400" i="1" dirty="0">
                <a:latin typeface="Times New Roman" panose="02020603050405020304" pitchFamily="18" charset="0"/>
                <a:cs typeface="Times New Roman" panose="02020603050405020304" pitchFamily="18" charset="0"/>
              </a:rPr>
              <a:t> и молодежи Югры </a:t>
            </a:r>
            <a:r>
              <a:rPr lang="ru-RU" sz="2400" i="1" dirty="0" smtClean="0">
                <a:latin typeface="Times New Roman" panose="02020603050405020304" pitchFamily="18" charset="0"/>
                <a:cs typeface="Times New Roman" panose="02020603050405020304" pitchFamily="18" charset="0"/>
              </a:rPr>
              <a:t>от 18.03.2021 №10-П-367</a:t>
            </a:r>
            <a:endParaRPr lang="ru-RU" sz="240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403409" y="2356828"/>
            <a:ext cx="10502156" cy="4124206"/>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Среды программирования на языках</a:t>
            </a:r>
            <a:r>
              <a:rPr lang="ru-RU" sz="2800" b="1" dirty="0" smtClean="0">
                <a:latin typeface="Times New Roman" panose="02020603050405020304" pitchFamily="18" charset="0"/>
                <a:cs typeface="Times New Roman" panose="02020603050405020304" pitchFamily="18" charset="0"/>
              </a:rPr>
              <a:t>:</a:t>
            </a:r>
          </a:p>
          <a:p>
            <a:endParaRPr lang="ru-RU" sz="1000" b="1" dirty="0">
              <a:latin typeface="Times New Roman" panose="02020603050405020304" pitchFamily="18" charset="0"/>
              <a:cs typeface="Times New Roman" panose="02020603050405020304" pitchFamily="18" charset="0"/>
            </a:endParaRPr>
          </a:p>
          <a:p>
            <a:pPr marL="174625"/>
            <a:r>
              <a:rPr lang="ru-RU" sz="2800" b="1" dirty="0" smtClean="0">
                <a:latin typeface="Times New Roman" panose="02020603050405020304" pitchFamily="18" charset="0"/>
                <a:cs typeface="Times New Roman" panose="02020603050405020304" pitchFamily="18" charset="0"/>
              </a:rPr>
              <a:t>- Школьный </a:t>
            </a:r>
            <a:r>
              <a:rPr lang="ru-RU" sz="2800" b="1" dirty="0">
                <a:latin typeface="Times New Roman" panose="02020603050405020304" pitchFamily="18" charset="0"/>
                <a:cs typeface="Times New Roman" panose="02020603050405020304" pitchFamily="18" charset="0"/>
              </a:rPr>
              <a:t>алгоритмический язык </a:t>
            </a:r>
            <a:r>
              <a:rPr lang="ru-RU"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kumir</a:t>
            </a:r>
            <a:r>
              <a:rPr lang="en-US"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версии 1,9 - 2,2) </a:t>
            </a:r>
          </a:p>
          <a:p>
            <a:pPr marL="174625" lvl="1"/>
            <a:r>
              <a:rPr lang="ru-RU"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a:t>
            </a:r>
            <a:r>
              <a:rPr lang="en-US"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C# 7.1</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Visual Studio Community 2019 </a:t>
            </a:r>
            <a:r>
              <a:rPr lang="ru-RU" sz="2800" dirty="0">
                <a:latin typeface="Times New Roman" panose="02020603050405020304" pitchFamily="18" charset="0"/>
                <a:cs typeface="Times New Roman" panose="02020603050405020304" pitchFamily="18" charset="0"/>
              </a:rPr>
              <a:t>)</a:t>
            </a:r>
          </a:p>
          <a:p>
            <a:pPr marL="174625"/>
            <a:r>
              <a:rPr lang="ru-RU"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a:t>
            </a:r>
            <a:r>
              <a:rPr lang="en-US" sz="2800" b="1" dirty="0">
                <a:latin typeface="Times New Roman" panose="02020603050405020304" pitchFamily="18" charset="0"/>
                <a:cs typeface="Times New Roman" panose="02020603050405020304" pitchFamily="18" charset="0"/>
              </a:rPr>
              <a:t>++</a:t>
            </a:r>
            <a:r>
              <a:rPr lang="ru-RU" sz="2800" b="1" dirty="0" smtClean="0">
                <a:latin typeface="Times New Roman" panose="02020603050405020304" pitchFamily="18" charset="0"/>
                <a:cs typeface="Times New Roman" panose="02020603050405020304" pitchFamily="18" charset="0"/>
              </a:rPr>
              <a:t>:</a:t>
            </a:r>
          </a:p>
          <a:p>
            <a:pPr marL="712788" lvl="1" indent="-255588">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Microsoft Visual C++ 2008 Express </a:t>
            </a:r>
            <a:r>
              <a:rPr lang="en-US" sz="2800" dirty="0" smtClean="0">
                <a:latin typeface="Times New Roman" panose="02020603050405020304" pitchFamily="18" charset="0"/>
                <a:cs typeface="Times New Roman" panose="02020603050405020304" pitchFamily="18" charset="0"/>
              </a:rPr>
              <a:t>Edition)</a:t>
            </a:r>
            <a:endParaRPr lang="ru-RU" sz="2800" dirty="0" smtClean="0">
              <a:latin typeface="Times New Roman" panose="02020603050405020304" pitchFamily="18" charset="0"/>
              <a:cs typeface="Times New Roman" panose="02020603050405020304" pitchFamily="18" charset="0"/>
            </a:endParaRPr>
          </a:p>
          <a:p>
            <a:pPr marL="712788" lvl="1" indent="-255588">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Code </a:t>
            </a:r>
            <a:r>
              <a:rPr lang="en-US" sz="2800" dirty="0">
                <a:latin typeface="Times New Roman" panose="02020603050405020304" pitchFamily="18" charset="0"/>
                <a:cs typeface="Times New Roman" panose="02020603050405020304" pitchFamily="18" charset="0"/>
              </a:rPr>
              <a:t>Blocks </a:t>
            </a:r>
            <a:r>
              <a:rPr lang="ru-RU" sz="2800" dirty="0">
                <a:latin typeface="Times New Roman" panose="02020603050405020304" pitchFamily="18" charset="0"/>
                <a:cs typeface="Times New Roman" panose="02020603050405020304" pitchFamily="18" charset="0"/>
              </a:rPr>
              <a:t>не ниже 17.12 </a:t>
            </a:r>
            <a:r>
              <a:rPr lang="en-US" sz="2800" dirty="0" err="1">
                <a:latin typeface="Times New Roman" panose="02020603050405020304" pitchFamily="18" charset="0"/>
                <a:cs typeface="Times New Roman" panose="02020603050405020304" pitchFamily="18" charset="0"/>
              </a:rPr>
              <a:t>Visial</a:t>
            </a:r>
            <a:r>
              <a:rPr lang="en-US" sz="2800" dirty="0">
                <a:latin typeface="Times New Roman" panose="02020603050405020304" pitchFamily="18" charset="0"/>
                <a:cs typeface="Times New Roman" panose="02020603050405020304" pitchFamily="18" charset="0"/>
              </a:rPr>
              <a:t> Studio 2019 </a:t>
            </a:r>
            <a:endParaRPr lang="ru-RU" sz="2800" dirty="0" smtClean="0">
              <a:latin typeface="Times New Roman" panose="02020603050405020304" pitchFamily="18" charset="0"/>
              <a:cs typeface="Times New Roman" panose="02020603050405020304" pitchFamily="18" charset="0"/>
            </a:endParaRPr>
          </a:p>
          <a:p>
            <a:pPr marL="712788" lvl="1" indent="-255588">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Dev </a:t>
            </a:r>
            <a:r>
              <a:rPr lang="en-US" sz="2800" dirty="0">
                <a:latin typeface="Times New Roman" panose="02020603050405020304" pitchFamily="18" charset="0"/>
                <a:cs typeface="Times New Roman" panose="02020603050405020304" pitchFamily="18" charset="0"/>
              </a:rPr>
              <a:t>C++ </a:t>
            </a:r>
            <a:r>
              <a:rPr lang="en-US" sz="2800" dirty="0" smtClean="0">
                <a:latin typeface="Times New Roman" panose="02020603050405020304" pitchFamily="18" charset="0"/>
                <a:cs typeface="Times New Roman" panose="02020603050405020304" pitchFamily="18" charset="0"/>
              </a:rPr>
              <a:t>5.11</a:t>
            </a:r>
            <a:endParaRPr lang="ru-RU" sz="2800" dirty="0" smtClean="0">
              <a:latin typeface="Times New Roman" panose="02020603050405020304" pitchFamily="18" charset="0"/>
              <a:cs typeface="Times New Roman" panose="02020603050405020304" pitchFamily="18" charset="0"/>
            </a:endParaRPr>
          </a:p>
          <a:p>
            <a:pPr marL="712788" lvl="1" indent="-255588">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Visual </a:t>
            </a:r>
            <a:r>
              <a:rPr lang="en-US" sz="2800" dirty="0">
                <a:latin typeface="Times New Roman" panose="02020603050405020304" pitchFamily="18" charset="0"/>
                <a:cs typeface="Times New Roman" panose="02020603050405020304" pitchFamily="18" charset="0"/>
              </a:rPr>
              <a:t>Studio (VC++) 2019 </a:t>
            </a:r>
            <a:r>
              <a:rPr lang="en-US" sz="2800" dirty="0" smtClean="0">
                <a:latin typeface="Times New Roman" panose="02020603050405020304" pitchFamily="18" charset="0"/>
                <a:cs typeface="Times New Roman" panose="02020603050405020304" pitchFamily="18" charset="0"/>
              </a:rPr>
              <a:t>16.7.6</a:t>
            </a:r>
            <a:endParaRPr lang="ru-RU" sz="2800" dirty="0" smtClean="0">
              <a:latin typeface="Times New Roman" panose="02020603050405020304" pitchFamily="18" charset="0"/>
              <a:cs typeface="Times New Roman" panose="02020603050405020304" pitchFamily="18" charset="0"/>
            </a:endParaRPr>
          </a:p>
          <a:p>
            <a:pPr marL="712788" lvl="1" indent="-255588">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wxDev</a:t>
            </a:r>
            <a:r>
              <a:rPr lang="en-US" sz="2800" dirty="0" smtClean="0">
                <a:latin typeface="Times New Roman" panose="02020603050405020304" pitchFamily="18" charset="0"/>
                <a:cs typeface="Times New Roman" panose="02020603050405020304" pitchFamily="18" charset="0"/>
              </a:rPr>
              <a:t>-C</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7.3.1</a:t>
            </a:r>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03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047" y="176866"/>
            <a:ext cx="11819965" cy="1325563"/>
          </a:xfrm>
        </p:spPr>
        <p:txBody>
          <a:bodyPr>
            <a:noAutofit/>
          </a:bodyPr>
          <a:lstStyle/>
          <a:p>
            <a:pPr algn="ctr"/>
            <a:r>
              <a:rPr lang="ru-RU" sz="3200" b="1" dirty="0">
                <a:latin typeface="Times New Roman" panose="02020603050405020304" pitchFamily="18" charset="0"/>
                <a:cs typeface="Times New Roman" panose="02020603050405020304" pitchFamily="18" charset="0"/>
              </a:rPr>
              <a:t>Перечень </a:t>
            </a:r>
            <a:r>
              <a:rPr lang="ru-RU" sz="3200" b="1" dirty="0" smtClean="0">
                <a:latin typeface="Times New Roman" panose="02020603050405020304" pitchFamily="18" charset="0"/>
                <a:cs typeface="Times New Roman" panose="02020603050405020304" pitchFamily="18" charset="0"/>
              </a:rPr>
              <a:t>ПО, </a:t>
            </a:r>
            <a:r>
              <a:rPr lang="ru-RU" sz="3200" b="1" dirty="0">
                <a:latin typeface="Times New Roman" panose="02020603050405020304" pitchFamily="18" charset="0"/>
                <a:cs typeface="Times New Roman" panose="02020603050405020304" pitchFamily="18" charset="0"/>
              </a:rPr>
              <a:t>используемого при проведении тренировочного экзамена по учебному предмету «информатика и </a:t>
            </a:r>
            <a:r>
              <a:rPr lang="ru-RU" sz="3200" b="1" dirty="0" smtClean="0">
                <a:latin typeface="Times New Roman" panose="02020603050405020304" pitchFamily="18" charset="0"/>
                <a:cs typeface="Times New Roman" panose="02020603050405020304" pitchFamily="18" charset="0"/>
              </a:rPr>
              <a:t>ИКТ» </a:t>
            </a:r>
            <a:r>
              <a:rPr lang="ru-RU" sz="3200" b="1" dirty="0">
                <a:latin typeface="Times New Roman" panose="02020603050405020304" pitchFamily="18" charset="0"/>
                <a:cs typeface="Times New Roman" panose="02020603050405020304" pitchFamily="18" charset="0"/>
              </a:rPr>
              <a:t>в компьютерной форме» на территории </a:t>
            </a:r>
            <a:r>
              <a:rPr lang="ru-RU" sz="3200" b="1" dirty="0" smtClean="0">
                <a:latin typeface="Times New Roman" panose="02020603050405020304" pitchFamily="18" charset="0"/>
                <a:cs typeface="Times New Roman" panose="02020603050405020304" pitchFamily="18" charset="0"/>
              </a:rPr>
              <a:t>ХМАО– </a:t>
            </a:r>
            <a:r>
              <a:rPr lang="ru-RU" sz="3200" b="1" dirty="0">
                <a:latin typeface="Times New Roman" panose="02020603050405020304" pitchFamily="18" charset="0"/>
                <a:cs typeface="Times New Roman" panose="02020603050405020304" pitchFamily="18" charset="0"/>
              </a:rPr>
              <a:t>Югры</a:t>
            </a:r>
          </a:p>
        </p:txBody>
      </p:sp>
      <p:sp>
        <p:nvSpPr>
          <p:cNvPr id="5" name="Прямоугольник 4"/>
          <p:cNvSpPr/>
          <p:nvPr/>
        </p:nvSpPr>
        <p:spPr>
          <a:xfrm>
            <a:off x="177052" y="1502429"/>
            <a:ext cx="11949953" cy="461665"/>
          </a:xfrm>
          <a:prstGeom prst="rect">
            <a:avLst/>
          </a:prstGeom>
        </p:spPr>
        <p:txBody>
          <a:bodyPr wrap="square">
            <a:spAutoFit/>
          </a:bodyPr>
          <a:lstStyle/>
          <a:p>
            <a:pPr algn="ctr"/>
            <a:r>
              <a:rPr lang="ru-RU" sz="2400" i="1" dirty="0">
                <a:latin typeface="Times New Roman" panose="02020603050405020304" pitchFamily="18" charset="0"/>
                <a:cs typeface="Times New Roman" panose="02020603050405020304" pitchFamily="18" charset="0"/>
              </a:rPr>
              <a:t>Приложение 3 к приказу </a:t>
            </a:r>
            <a:r>
              <a:rPr lang="ru-RU" sz="2400" i="1" dirty="0" err="1">
                <a:latin typeface="Times New Roman" panose="02020603050405020304" pitchFamily="18" charset="0"/>
                <a:cs typeface="Times New Roman" panose="02020603050405020304" pitchFamily="18" charset="0"/>
              </a:rPr>
              <a:t>Депобразования</a:t>
            </a:r>
            <a:r>
              <a:rPr lang="ru-RU" sz="2400" i="1" dirty="0">
                <a:latin typeface="Times New Roman" panose="02020603050405020304" pitchFamily="18" charset="0"/>
                <a:cs typeface="Times New Roman" panose="02020603050405020304" pitchFamily="18" charset="0"/>
              </a:rPr>
              <a:t> и молодежи Югры </a:t>
            </a:r>
            <a:r>
              <a:rPr lang="ru-RU" sz="2400" i="1" dirty="0" smtClean="0">
                <a:latin typeface="Times New Roman" panose="02020603050405020304" pitchFamily="18" charset="0"/>
                <a:cs typeface="Times New Roman" panose="02020603050405020304" pitchFamily="18" charset="0"/>
              </a:rPr>
              <a:t>от 18.03.2021 №10-П-367</a:t>
            </a:r>
            <a:endParaRPr lang="ru-RU" sz="240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77052" y="1951470"/>
            <a:ext cx="10502156" cy="4755148"/>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Среды программирования на языках:</a:t>
            </a:r>
          </a:p>
          <a:p>
            <a:pPr lvl="1"/>
            <a:r>
              <a:rPr lang="ru-RU" sz="2500" b="1" dirty="0" smtClean="0">
                <a:latin typeface="Times New Roman" panose="02020603050405020304" pitchFamily="18" charset="0"/>
                <a:cs typeface="Times New Roman" panose="02020603050405020304" pitchFamily="18" charset="0"/>
              </a:rPr>
              <a:t>- </a:t>
            </a:r>
            <a:r>
              <a:rPr lang="en-US" sz="2500" b="1" dirty="0" smtClean="0">
                <a:latin typeface="Times New Roman" panose="02020603050405020304" pitchFamily="18" charset="0"/>
                <a:cs typeface="Times New Roman" panose="02020603050405020304" pitchFamily="18" charset="0"/>
              </a:rPr>
              <a:t>Pascal</a:t>
            </a:r>
            <a:r>
              <a:rPr lang="ru-RU" sz="2500" b="1" dirty="0">
                <a:latin typeface="Times New Roman" panose="02020603050405020304" pitchFamily="18" charset="0"/>
                <a:cs typeface="Times New Roman" panose="02020603050405020304" pitchFamily="18" charset="0"/>
              </a:rPr>
              <a:t>:</a:t>
            </a:r>
            <a:endParaRPr lang="ru-RU" sz="2500" b="1" dirty="0" smtClean="0">
              <a:latin typeface="Times New Roman" panose="02020603050405020304" pitchFamily="18" charset="0"/>
              <a:cs typeface="Times New Roman" panose="02020603050405020304" pitchFamily="18" charset="0"/>
            </a:endParaRPr>
          </a:p>
          <a:p>
            <a:pPr marL="1250950" lvl="2" indent="-33655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Borland Turbo Pascal </a:t>
            </a:r>
            <a:r>
              <a:rPr lang="en-US" sz="2500" dirty="0" smtClean="0">
                <a:latin typeface="Times New Roman" panose="02020603050405020304" pitchFamily="18" charset="0"/>
                <a:cs typeface="Times New Roman" panose="02020603050405020304" pitchFamily="18" charset="0"/>
              </a:rPr>
              <a:t>7.0</a:t>
            </a:r>
            <a:endParaRPr lang="ru-RU" sz="2500" dirty="0" smtClean="0">
              <a:latin typeface="Times New Roman" panose="02020603050405020304" pitchFamily="18" charset="0"/>
              <a:cs typeface="Times New Roman" panose="02020603050405020304" pitchFamily="18" charset="0"/>
            </a:endParaRPr>
          </a:p>
          <a:p>
            <a:pPr marL="1250950" lvl="2" indent="-33655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Pascal </a:t>
            </a:r>
            <a:r>
              <a:rPr lang="en-US" sz="2500" dirty="0" smtClean="0">
                <a:latin typeface="Times New Roman" panose="02020603050405020304" pitchFamily="18" charset="0"/>
                <a:cs typeface="Times New Roman" panose="02020603050405020304" pitchFamily="18" charset="0"/>
              </a:rPr>
              <a:t>ABC</a:t>
            </a:r>
            <a:endParaRPr lang="ru-RU" sz="2500" dirty="0" smtClean="0">
              <a:latin typeface="Times New Roman" panose="02020603050405020304" pitchFamily="18" charset="0"/>
              <a:cs typeface="Times New Roman" panose="02020603050405020304" pitchFamily="18" charset="0"/>
            </a:endParaRPr>
          </a:p>
          <a:p>
            <a:pPr marL="1250950" lvl="2" indent="-33655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Pascal </a:t>
            </a:r>
            <a:r>
              <a:rPr lang="ru-RU" sz="2500" dirty="0" smtClean="0">
                <a:latin typeface="Times New Roman" panose="02020603050405020304" pitchFamily="18" charset="0"/>
                <a:cs typeface="Times New Roman" panose="02020603050405020304" pitchFamily="18" charset="0"/>
              </a:rPr>
              <a:t>версии </a:t>
            </a:r>
            <a:r>
              <a:rPr lang="ru-RU" sz="2500" dirty="0">
                <a:latin typeface="Times New Roman" panose="02020603050405020304" pitchFamily="18" charset="0"/>
                <a:cs typeface="Times New Roman" panose="02020603050405020304" pitchFamily="18" charset="0"/>
              </a:rPr>
              <a:t>1,1-7,1 </a:t>
            </a:r>
          </a:p>
          <a:p>
            <a:pPr marL="444500" lvl="2"/>
            <a:r>
              <a:rPr lang="ru-RU" sz="2500" b="1" dirty="0" smtClean="0">
                <a:latin typeface="Times New Roman" panose="02020603050405020304" pitchFamily="18" charset="0"/>
                <a:cs typeface="Times New Roman" panose="02020603050405020304" pitchFamily="18" charset="0"/>
              </a:rPr>
              <a:t>- </a:t>
            </a:r>
            <a:r>
              <a:rPr lang="en-US" sz="2500" b="1" dirty="0" smtClean="0">
                <a:latin typeface="Times New Roman" panose="02020603050405020304" pitchFamily="18" charset="0"/>
                <a:cs typeface="Times New Roman" panose="02020603050405020304" pitchFamily="18" charset="0"/>
              </a:rPr>
              <a:t>Java</a:t>
            </a:r>
            <a:r>
              <a:rPr lang="ru-RU" sz="2500" b="1" dirty="0" smtClean="0">
                <a:latin typeface="Times New Roman" panose="02020603050405020304" pitchFamily="18" charset="0"/>
                <a:cs typeface="Times New Roman" panose="02020603050405020304" pitchFamily="18" charset="0"/>
              </a:rPr>
              <a:t>:</a:t>
            </a:r>
          </a:p>
          <a:p>
            <a:pPr marL="1250950" lvl="2" indent="-33655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Dev-C++ </a:t>
            </a:r>
            <a:r>
              <a:rPr lang="en-US" sz="2500" dirty="0" smtClean="0">
                <a:latin typeface="Times New Roman" panose="02020603050405020304" pitchFamily="18" charset="0"/>
                <a:cs typeface="Times New Roman" panose="02020603050405020304" pitchFamily="18" charset="0"/>
              </a:rPr>
              <a:t>5</a:t>
            </a:r>
            <a:endParaRPr lang="ru-RU" sz="2500" dirty="0" smtClean="0">
              <a:latin typeface="Times New Roman" panose="02020603050405020304" pitchFamily="18" charset="0"/>
              <a:cs typeface="Times New Roman" panose="02020603050405020304" pitchFamily="18" charset="0"/>
            </a:endParaRPr>
          </a:p>
          <a:p>
            <a:pPr marL="1250950" lvl="2" indent="-33655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Java </a:t>
            </a:r>
            <a:r>
              <a:rPr lang="ru-RU" sz="2500" dirty="0">
                <a:latin typeface="Times New Roman" panose="02020603050405020304" pitchFamily="18" charset="0"/>
                <a:cs typeface="Times New Roman" panose="02020603050405020304" pitchFamily="18" charset="0"/>
              </a:rPr>
              <a:t>версии 7,0- 15,0 </a:t>
            </a:r>
            <a:endParaRPr lang="ru-RU" sz="2500" dirty="0" smtClean="0">
              <a:latin typeface="Times New Roman" panose="02020603050405020304" pitchFamily="18" charset="0"/>
              <a:cs typeface="Times New Roman" panose="02020603050405020304" pitchFamily="18" charset="0"/>
            </a:endParaRPr>
          </a:p>
          <a:p>
            <a:pPr marL="444500" lvl="2"/>
            <a:r>
              <a:rPr lang="ru-RU" sz="2500" dirty="0" smtClean="0">
                <a:latin typeface="Times New Roman" panose="02020603050405020304" pitchFamily="18" charset="0"/>
                <a:cs typeface="Times New Roman" panose="02020603050405020304" pitchFamily="18" charset="0"/>
              </a:rPr>
              <a:t>- </a:t>
            </a:r>
            <a:r>
              <a:rPr lang="en-US" sz="2500" b="1" dirty="0" smtClean="0">
                <a:latin typeface="Times New Roman" panose="02020603050405020304" pitchFamily="18" charset="0"/>
                <a:cs typeface="Times New Roman" panose="02020603050405020304" pitchFamily="18" charset="0"/>
              </a:rPr>
              <a:t>Python</a:t>
            </a:r>
            <a:r>
              <a:rPr lang="ru-RU" sz="2500" b="1" dirty="0" smtClean="0">
                <a:latin typeface="Times New Roman" panose="02020603050405020304" pitchFamily="18" charset="0"/>
                <a:cs typeface="Times New Roman" panose="02020603050405020304" pitchFamily="18" charset="0"/>
              </a:rPr>
              <a:t>:</a:t>
            </a:r>
          </a:p>
          <a:p>
            <a:pPr marL="1344613" lvl="2" indent="-442913">
              <a:buFont typeface="Arial" panose="020B0604020202020204" pitchFamily="34" charset="0"/>
              <a:buChar char="•"/>
            </a:pPr>
            <a:r>
              <a:rPr lang="en-US" sz="2500" dirty="0" err="1">
                <a:latin typeface="Times New Roman" panose="02020603050405020304" pitchFamily="18" charset="0"/>
                <a:cs typeface="Times New Roman" panose="02020603050405020304" pitchFamily="18" charset="0"/>
              </a:rPr>
              <a:t>Pycharm</a:t>
            </a:r>
            <a:r>
              <a:rPr lang="en-US" sz="2500" dirty="0">
                <a:latin typeface="Times New Roman" panose="02020603050405020304" pitchFamily="18" charset="0"/>
                <a:cs typeface="Times New Roman" panose="02020603050405020304" pitchFamily="18" charset="0"/>
              </a:rPr>
              <a:t> community edition, 2020.2.3, </a:t>
            </a:r>
            <a:endParaRPr lang="ru-RU" sz="2500" dirty="0" smtClean="0">
              <a:latin typeface="Times New Roman" panose="02020603050405020304" pitchFamily="18" charset="0"/>
              <a:cs typeface="Times New Roman" panose="02020603050405020304" pitchFamily="18" charset="0"/>
            </a:endParaRPr>
          </a:p>
          <a:p>
            <a:pPr marL="1344613" lvl="2" indent="-442913">
              <a:buFont typeface="Arial" panose="020B0604020202020204" pitchFamily="34" charset="0"/>
              <a:buChar char="•"/>
            </a:pPr>
            <a:r>
              <a:rPr lang="en-US" sz="2500" dirty="0" smtClean="0">
                <a:latin typeface="Times New Roman" panose="02020603050405020304" pitchFamily="18" charset="0"/>
                <a:cs typeface="Times New Roman" panose="02020603050405020304" pitchFamily="18" charset="0"/>
              </a:rPr>
              <a:t>Python 3.8</a:t>
            </a:r>
            <a:endParaRPr lang="ru-RU" sz="2500" dirty="0" smtClean="0">
              <a:latin typeface="Times New Roman" panose="02020603050405020304" pitchFamily="18" charset="0"/>
              <a:cs typeface="Times New Roman" panose="02020603050405020304" pitchFamily="18" charset="0"/>
            </a:endParaRPr>
          </a:p>
          <a:p>
            <a:pPr marL="1344613" lvl="2" indent="-442913">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Python </a:t>
            </a:r>
            <a:r>
              <a:rPr lang="ru-RU" sz="2500" dirty="0">
                <a:latin typeface="Times New Roman" panose="02020603050405020304" pitchFamily="18" charset="0"/>
                <a:cs typeface="Times New Roman" panose="02020603050405020304" pitchFamily="18" charset="0"/>
              </a:rPr>
              <a:t>версии 2,3 - 3,9 </a:t>
            </a:r>
            <a:endParaRPr lang="ru-RU"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328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29987" y="134035"/>
            <a:ext cx="11851342" cy="1077218"/>
          </a:xfrm>
          <a:prstGeom prst="rect">
            <a:avLst/>
          </a:prstGeom>
        </p:spPr>
        <p:txBody>
          <a:bodyPr wrap="square">
            <a:spAutoFit/>
          </a:bodyPr>
          <a:lstStyle/>
          <a:p>
            <a:pPr algn="ctr"/>
            <a:r>
              <a:rPr lang="ru-RU" sz="3200" b="1" dirty="0" smtClean="0">
                <a:latin typeface="Times New Roman" panose="02020603050405020304" pitchFamily="18" charset="0"/>
                <a:cs typeface="Times New Roman" panose="02020603050405020304" pitchFamily="18" charset="0"/>
              </a:rPr>
              <a:t>Рекомендации по организации подготовки учащихся </a:t>
            </a:r>
          </a:p>
          <a:p>
            <a:pPr algn="ctr"/>
            <a:r>
              <a:rPr lang="ru-RU" sz="3200" b="1" dirty="0" smtClean="0">
                <a:latin typeface="Times New Roman" panose="02020603050405020304" pitchFamily="18" charset="0"/>
                <a:cs typeface="Times New Roman" panose="02020603050405020304" pitchFamily="18" charset="0"/>
              </a:rPr>
              <a:t>к КЕГЭ </a:t>
            </a:r>
            <a:r>
              <a:rPr lang="ru-RU" sz="3200" b="1" dirty="0">
                <a:latin typeface="Times New Roman" panose="02020603050405020304" pitchFamily="18" charset="0"/>
                <a:cs typeface="Times New Roman" panose="02020603050405020304" pitchFamily="18" charset="0"/>
              </a:rPr>
              <a:t>и </a:t>
            </a:r>
            <a:r>
              <a:rPr lang="ru-RU" sz="3200" b="1" dirty="0" smtClean="0">
                <a:latin typeface="Times New Roman" panose="02020603050405020304" pitchFamily="18" charset="0"/>
                <a:cs typeface="Times New Roman" panose="02020603050405020304" pitchFamily="18" charset="0"/>
              </a:rPr>
              <a:t>информированию </a:t>
            </a:r>
            <a:r>
              <a:rPr lang="ru-RU" sz="3200" b="1" dirty="0">
                <a:latin typeface="Times New Roman" panose="02020603050405020304" pitchFamily="18" charset="0"/>
                <a:cs typeface="Times New Roman" panose="02020603050405020304" pitchFamily="18" charset="0"/>
              </a:rPr>
              <a:t>выпускников </a:t>
            </a:r>
          </a:p>
        </p:txBody>
      </p:sp>
      <p:sp>
        <p:nvSpPr>
          <p:cNvPr id="7" name="Прямоугольник 6"/>
          <p:cNvSpPr/>
          <p:nvPr/>
        </p:nvSpPr>
        <p:spPr>
          <a:xfrm>
            <a:off x="188258" y="1306371"/>
            <a:ext cx="11793071" cy="5401479"/>
          </a:xfrm>
          <a:prstGeom prst="rect">
            <a:avLst/>
          </a:prstGeom>
        </p:spPr>
        <p:txBody>
          <a:bodyPr wrap="square">
            <a:spAutoFit/>
          </a:bodyPr>
          <a:lstStyle/>
          <a:p>
            <a:pPr marL="363538" indent="-363538">
              <a:buFont typeface="+mj-lt"/>
              <a:buAutoNum type="arabicPeriod"/>
            </a:pPr>
            <a:r>
              <a:rPr lang="ru-RU" sz="2300" dirty="0" err="1" smtClean="0">
                <a:latin typeface="Times New Roman" panose="02020603050405020304" pitchFamily="18" charset="0"/>
                <a:cs typeface="Times New Roman" panose="02020603050405020304" pitchFamily="18" charset="0"/>
              </a:rPr>
              <a:t>Видеоконсультация</a:t>
            </a:r>
            <a:r>
              <a:rPr lang="ru-RU" sz="2300" dirty="0" smtClean="0">
                <a:latin typeface="Times New Roman" panose="02020603050405020304" pitchFamily="18" charset="0"/>
                <a:cs typeface="Times New Roman" panose="02020603050405020304" pitchFamily="18" charset="0"/>
              </a:rPr>
              <a:t> </a:t>
            </a:r>
            <a:r>
              <a:rPr lang="ru-RU" sz="2300" dirty="0">
                <a:latin typeface="Times New Roman" panose="02020603050405020304" pitchFamily="18" charset="0"/>
                <a:cs typeface="Times New Roman" panose="02020603050405020304" pitchFamily="18" charset="0"/>
              </a:rPr>
              <a:t>по подготовке к ЕГЭ по </a:t>
            </a:r>
            <a:r>
              <a:rPr lang="ru-RU" sz="2300" dirty="0" smtClean="0">
                <a:latin typeface="Times New Roman" panose="02020603050405020304" pitchFamily="18" charset="0"/>
                <a:cs typeface="Times New Roman" panose="02020603050405020304" pitchFamily="18" charset="0"/>
              </a:rPr>
              <a:t>информатике -2021 </a:t>
            </a:r>
            <a:r>
              <a:rPr lang="ru-RU" sz="2300" dirty="0">
                <a:latin typeface="Times New Roman" panose="02020603050405020304" pitchFamily="18" charset="0"/>
                <a:cs typeface="Times New Roman" panose="02020603050405020304" pitchFamily="18" charset="0"/>
              </a:rPr>
              <a:t>"На все 100</a:t>
            </a:r>
            <a:r>
              <a:rPr lang="ru-RU" sz="2300" dirty="0" smtClean="0">
                <a:latin typeface="Times New Roman" panose="02020603050405020304" pitchFamily="18" charset="0"/>
                <a:cs typeface="Times New Roman" panose="02020603050405020304" pitchFamily="18" charset="0"/>
              </a:rPr>
              <a:t>": </a:t>
            </a:r>
            <a:r>
              <a:rPr lang="ru-RU" sz="2300" dirty="0" smtClean="0">
                <a:latin typeface="Times New Roman" panose="02020603050405020304" pitchFamily="18" charset="0"/>
                <a:cs typeface="Times New Roman" panose="02020603050405020304" pitchFamily="18" charset="0"/>
                <a:hlinkClick r:id="rId2"/>
              </a:rPr>
              <a:t>https</a:t>
            </a:r>
            <a:r>
              <a:rPr lang="ru-RU" sz="2300" dirty="0">
                <a:latin typeface="Times New Roman" panose="02020603050405020304" pitchFamily="18" charset="0"/>
                <a:cs typeface="Times New Roman" panose="02020603050405020304" pitchFamily="18" charset="0"/>
                <a:hlinkClick r:id="rId2"/>
              </a:rPr>
              <a:t>://</a:t>
            </a:r>
            <a:r>
              <a:rPr lang="ru-RU" sz="2300" dirty="0" smtClean="0">
                <a:latin typeface="Times New Roman" panose="02020603050405020304" pitchFamily="18" charset="0"/>
                <a:cs typeface="Times New Roman" panose="02020603050405020304" pitchFamily="18" charset="0"/>
                <a:hlinkClick r:id="rId2"/>
              </a:rPr>
              <a:t>youtu.be/9qXxaNSf3Og</a:t>
            </a:r>
            <a:endParaRPr lang="ru-RU" sz="2300" dirty="0" smtClean="0">
              <a:latin typeface="Times New Roman" panose="02020603050405020304" pitchFamily="18" charset="0"/>
              <a:cs typeface="Times New Roman" panose="02020603050405020304" pitchFamily="18" charset="0"/>
            </a:endParaRPr>
          </a:p>
          <a:p>
            <a:pPr marL="363538" indent="-363538">
              <a:buFont typeface="+mj-lt"/>
              <a:buAutoNum type="arabicPeriod"/>
            </a:pPr>
            <a:r>
              <a:rPr lang="ru-RU" sz="2300" dirty="0" smtClean="0">
                <a:latin typeface="Times New Roman" panose="02020603050405020304" pitchFamily="18" charset="0"/>
                <a:cs typeface="Times New Roman" panose="02020603050405020304" pitchFamily="18" charset="0"/>
              </a:rPr>
              <a:t>Документы</a:t>
            </a:r>
            <a:r>
              <a:rPr lang="ru-RU" sz="2300" dirty="0">
                <a:latin typeface="Times New Roman" panose="02020603050405020304" pitchFamily="18" charset="0"/>
                <a:cs typeface="Times New Roman" panose="02020603050405020304" pitchFamily="18" charset="0"/>
              </a:rPr>
              <a:t>, определяющие структуру и содержание контрольных </a:t>
            </a:r>
            <a:r>
              <a:rPr lang="ru-RU" sz="2300" dirty="0" smtClean="0">
                <a:latin typeface="Times New Roman" panose="02020603050405020304" pitchFamily="18" charset="0"/>
                <a:cs typeface="Times New Roman" panose="02020603050405020304" pitchFamily="18" charset="0"/>
              </a:rPr>
              <a:t>измерительных материалов </a:t>
            </a:r>
            <a:r>
              <a:rPr lang="ru-RU" sz="2300" dirty="0">
                <a:latin typeface="Times New Roman" panose="02020603050405020304" pitchFamily="18" charset="0"/>
                <a:cs typeface="Times New Roman" panose="02020603050405020304" pitchFamily="18" charset="0"/>
              </a:rPr>
              <a:t>единого государственного экзамена 2021 </a:t>
            </a:r>
            <a:r>
              <a:rPr lang="ru-RU" sz="2300" dirty="0" smtClean="0">
                <a:latin typeface="Times New Roman" panose="02020603050405020304" pitchFamily="18" charset="0"/>
                <a:cs typeface="Times New Roman" panose="02020603050405020304" pitchFamily="18" charset="0"/>
              </a:rPr>
              <a:t>года: </a:t>
            </a:r>
            <a:r>
              <a:rPr lang="ru-RU" sz="2300" dirty="0">
                <a:latin typeface="Times New Roman" panose="02020603050405020304" pitchFamily="18" charset="0"/>
                <a:cs typeface="Times New Roman" panose="02020603050405020304" pitchFamily="18" charset="0"/>
                <a:hlinkClick r:id="rId3"/>
              </a:rPr>
              <a:t>https://fipi.ru/ege/demoversii-specifikacii-kodifikatory#!/</a:t>
            </a:r>
            <a:r>
              <a:rPr lang="ru-RU" sz="2300" dirty="0" smtClean="0">
                <a:latin typeface="Times New Roman" panose="02020603050405020304" pitchFamily="18" charset="0"/>
                <a:cs typeface="Times New Roman" panose="02020603050405020304" pitchFamily="18" charset="0"/>
                <a:hlinkClick r:id="rId3"/>
              </a:rPr>
              <a:t>tab/151883967-5</a:t>
            </a:r>
            <a:endParaRPr lang="ru-RU" sz="2300" dirty="0" smtClean="0">
              <a:latin typeface="Times New Roman" panose="02020603050405020304" pitchFamily="18" charset="0"/>
              <a:cs typeface="Times New Roman" panose="02020603050405020304" pitchFamily="18" charset="0"/>
            </a:endParaRPr>
          </a:p>
          <a:p>
            <a:pPr marL="363538" indent="-363538">
              <a:buAutoNum type="arabicPeriod" startAt="3"/>
            </a:pPr>
            <a:r>
              <a:rPr lang="ru-RU" sz="2300" dirty="0" smtClean="0">
                <a:latin typeface="Times New Roman" panose="02020603050405020304" pitchFamily="18" charset="0"/>
                <a:cs typeface="Times New Roman" panose="02020603050405020304" pitchFamily="18" charset="0"/>
              </a:rPr>
              <a:t>Открытый </a:t>
            </a:r>
            <a:r>
              <a:rPr lang="ru-RU" sz="2300" dirty="0">
                <a:latin typeface="Times New Roman" panose="02020603050405020304" pitchFamily="18" charset="0"/>
                <a:cs typeface="Times New Roman" panose="02020603050405020304" pitchFamily="18" charset="0"/>
              </a:rPr>
              <a:t>банк тестовых заданий ФИПИ по </a:t>
            </a:r>
            <a:r>
              <a:rPr lang="ru-RU" sz="2300" dirty="0" smtClean="0">
                <a:latin typeface="Times New Roman" panose="02020603050405020304" pitchFamily="18" charset="0"/>
                <a:cs typeface="Times New Roman" panose="02020603050405020304" pitchFamily="18" charset="0"/>
              </a:rPr>
              <a:t>информатике:  </a:t>
            </a:r>
            <a:r>
              <a:rPr lang="ru-RU" sz="2300" dirty="0" smtClean="0">
                <a:latin typeface="Times New Roman" panose="02020603050405020304" pitchFamily="18" charset="0"/>
                <a:cs typeface="Times New Roman" panose="02020603050405020304" pitchFamily="18" charset="0"/>
                <a:hlinkClick r:id="rId4"/>
              </a:rPr>
              <a:t>http</a:t>
            </a:r>
            <a:r>
              <a:rPr lang="ru-RU" sz="2300" dirty="0">
                <a:latin typeface="Times New Roman" panose="02020603050405020304" pitchFamily="18" charset="0"/>
                <a:cs typeface="Times New Roman" panose="02020603050405020304" pitchFamily="18" charset="0"/>
                <a:hlinkClick r:id="rId4"/>
              </a:rPr>
              <a:t>://</a:t>
            </a:r>
            <a:r>
              <a:rPr lang="ru-RU" sz="2300" dirty="0" smtClean="0">
                <a:latin typeface="Times New Roman" panose="02020603050405020304" pitchFamily="18" charset="0"/>
                <a:cs typeface="Times New Roman" panose="02020603050405020304" pitchFamily="18" charset="0"/>
                <a:hlinkClick r:id="rId4"/>
              </a:rPr>
              <a:t>os.fipi.ru/tasks/5/a</a:t>
            </a:r>
            <a:endParaRPr lang="ru-RU" sz="2300" dirty="0" smtClean="0">
              <a:latin typeface="Times New Roman" panose="02020603050405020304" pitchFamily="18" charset="0"/>
              <a:cs typeface="Times New Roman" panose="02020603050405020304" pitchFamily="18" charset="0"/>
            </a:endParaRPr>
          </a:p>
          <a:p>
            <a:pPr marL="363538" indent="-363538">
              <a:buAutoNum type="arabicPeriod" startAt="4"/>
            </a:pPr>
            <a:r>
              <a:rPr lang="ru-RU" sz="2300" dirty="0" smtClean="0">
                <a:latin typeface="Times New Roman" panose="02020603050405020304" pitchFamily="18" charset="0"/>
                <a:cs typeface="Times New Roman" panose="02020603050405020304" pitchFamily="18" charset="0"/>
              </a:rPr>
              <a:t>Методические </a:t>
            </a:r>
            <a:r>
              <a:rPr lang="ru-RU" sz="2300" dirty="0">
                <a:latin typeface="Times New Roman" panose="02020603050405020304" pitchFamily="18" charset="0"/>
                <a:cs typeface="Times New Roman" panose="02020603050405020304" pitchFamily="18" charset="0"/>
              </a:rPr>
              <a:t>рекомендации для учителей, подготовленные на основе анализа </a:t>
            </a:r>
            <a:r>
              <a:rPr lang="ru-RU" sz="2300" dirty="0" smtClean="0">
                <a:latin typeface="Times New Roman" panose="02020603050405020304" pitchFamily="18" charset="0"/>
                <a:cs typeface="Times New Roman" panose="02020603050405020304" pitchFamily="18" charset="0"/>
              </a:rPr>
              <a:t>типичных </a:t>
            </a:r>
            <a:r>
              <a:rPr lang="ru-RU" sz="2300" dirty="0">
                <a:latin typeface="Times New Roman" panose="02020603050405020304" pitchFamily="18" charset="0"/>
                <a:cs typeface="Times New Roman" panose="02020603050405020304" pitchFamily="18" charset="0"/>
              </a:rPr>
              <a:t>ошибок участников ЕГЭ 2020 года по ИНФОРМАТИКЕ и ИКТ </a:t>
            </a:r>
            <a:r>
              <a:rPr lang="ru-RU" sz="2300" dirty="0" smtClean="0">
                <a:latin typeface="Times New Roman" panose="02020603050405020304" pitchFamily="18" charset="0"/>
                <a:cs typeface="Times New Roman" panose="02020603050405020304" pitchFamily="18" charset="0"/>
              </a:rPr>
              <a:t>ФИПИ: </a:t>
            </a:r>
            <a:r>
              <a:rPr lang="ru-RU" sz="2300" dirty="0" smtClean="0">
                <a:latin typeface="Times New Roman" panose="02020603050405020304" pitchFamily="18" charset="0"/>
                <a:cs typeface="Times New Roman" panose="02020603050405020304" pitchFamily="18" charset="0"/>
                <a:hlinkClick r:id="rId5"/>
              </a:rPr>
              <a:t>http</a:t>
            </a:r>
            <a:r>
              <a:rPr lang="ru-RU" sz="2300" dirty="0">
                <a:latin typeface="Times New Roman" panose="02020603050405020304" pitchFamily="18" charset="0"/>
                <a:cs typeface="Times New Roman" panose="02020603050405020304" pitchFamily="18" charset="0"/>
                <a:hlinkClick r:id="rId5"/>
              </a:rPr>
              <a:t>://</a:t>
            </a:r>
            <a:r>
              <a:rPr lang="ru-RU" sz="2300" dirty="0" smtClean="0">
                <a:latin typeface="Times New Roman" panose="02020603050405020304" pitchFamily="18" charset="0"/>
                <a:cs typeface="Times New Roman" panose="02020603050405020304" pitchFamily="18" charset="0"/>
                <a:hlinkClick r:id="rId5"/>
              </a:rPr>
              <a:t>doc.fipi.ru/ege/analiticheskie-i-metodicheskie-materialy/2020/Informatika_mr_2020.pdf</a:t>
            </a:r>
            <a:endParaRPr lang="ru-RU" sz="2300" dirty="0" smtClean="0">
              <a:latin typeface="Times New Roman" panose="02020603050405020304" pitchFamily="18" charset="0"/>
              <a:cs typeface="Times New Roman" panose="02020603050405020304" pitchFamily="18" charset="0"/>
            </a:endParaRPr>
          </a:p>
          <a:p>
            <a:pPr marL="363538" indent="-363538">
              <a:buAutoNum type="arabicPeriod" startAt="5"/>
            </a:pPr>
            <a:r>
              <a:rPr lang="ru-RU" sz="2300" dirty="0" smtClean="0">
                <a:latin typeface="Times New Roman" panose="02020603050405020304" pitchFamily="18" charset="0"/>
                <a:cs typeface="Times New Roman" panose="02020603050405020304" pitchFamily="18" charset="0"/>
              </a:rPr>
              <a:t>Навигатор </a:t>
            </a:r>
            <a:r>
              <a:rPr lang="ru-RU" sz="2300" dirty="0">
                <a:latin typeface="Times New Roman" panose="02020603050405020304" pitchFamily="18" charset="0"/>
                <a:cs typeface="Times New Roman" panose="02020603050405020304" pitchFamily="18" charset="0"/>
              </a:rPr>
              <a:t>самостоятельной подготовки к ЕГЭ </a:t>
            </a:r>
            <a:r>
              <a:rPr lang="ru-RU" sz="2300" dirty="0" smtClean="0">
                <a:latin typeface="Times New Roman" panose="02020603050405020304" pitchFamily="18" charset="0"/>
                <a:cs typeface="Times New Roman" panose="02020603050405020304" pitchFamily="18" charset="0"/>
              </a:rPr>
              <a:t>ФИПИ: </a:t>
            </a:r>
            <a:r>
              <a:rPr lang="ru-RU" sz="2300" dirty="0" smtClean="0">
                <a:latin typeface="Times New Roman" panose="02020603050405020304" pitchFamily="18" charset="0"/>
                <a:cs typeface="Times New Roman" panose="02020603050405020304" pitchFamily="18" charset="0"/>
                <a:hlinkClick r:id="rId6"/>
              </a:rPr>
              <a:t>https</a:t>
            </a:r>
            <a:r>
              <a:rPr lang="ru-RU" sz="2300" dirty="0">
                <a:latin typeface="Times New Roman" panose="02020603050405020304" pitchFamily="18" charset="0"/>
                <a:cs typeface="Times New Roman" panose="02020603050405020304" pitchFamily="18" charset="0"/>
                <a:hlinkClick r:id="rId6"/>
              </a:rPr>
              <a:t>://</a:t>
            </a:r>
            <a:r>
              <a:rPr lang="ru-RU" sz="2300" dirty="0" smtClean="0">
                <a:latin typeface="Times New Roman" panose="02020603050405020304" pitchFamily="18" charset="0"/>
                <a:cs typeface="Times New Roman" panose="02020603050405020304" pitchFamily="18" charset="0"/>
                <a:hlinkClick r:id="rId6"/>
              </a:rPr>
              <a:t>fipi.ru/navigator-podgotovki/navigator-ege#inf</a:t>
            </a:r>
            <a:endParaRPr lang="ru-RU" sz="2300" dirty="0" smtClean="0">
              <a:latin typeface="Times New Roman" panose="02020603050405020304" pitchFamily="18" charset="0"/>
              <a:cs typeface="Times New Roman" panose="02020603050405020304" pitchFamily="18" charset="0"/>
            </a:endParaRPr>
          </a:p>
          <a:p>
            <a:pPr marL="363538" indent="-363538">
              <a:buAutoNum type="arabicPeriod" startAt="6"/>
            </a:pPr>
            <a:r>
              <a:rPr lang="ru-RU" sz="2300" dirty="0" smtClean="0">
                <a:latin typeface="Times New Roman" panose="02020603050405020304" pitchFamily="18" charset="0"/>
                <a:cs typeface="Times New Roman" panose="02020603050405020304" pitchFamily="18" charset="0"/>
              </a:rPr>
              <a:t>Сайт К.Ю. </a:t>
            </a:r>
            <a:r>
              <a:rPr lang="ru-RU" sz="2300" dirty="0">
                <a:latin typeface="Times New Roman" panose="02020603050405020304" pitchFamily="18" charset="0"/>
                <a:cs typeface="Times New Roman" panose="02020603050405020304" pitchFamily="18" charset="0"/>
              </a:rPr>
              <a:t>Полякова раздел «ЕГЭ по информатике </a:t>
            </a:r>
            <a:r>
              <a:rPr lang="ru-RU" sz="2300" dirty="0" smtClean="0">
                <a:latin typeface="Times New Roman" panose="02020603050405020304" pitchFamily="18" charset="0"/>
                <a:cs typeface="Times New Roman" panose="02020603050405020304" pitchFamily="18" charset="0"/>
              </a:rPr>
              <a:t>2021» </a:t>
            </a:r>
            <a:r>
              <a:rPr lang="ru-RU" sz="2300" dirty="0" smtClean="0">
                <a:latin typeface="Times New Roman" panose="02020603050405020304" pitchFamily="18" charset="0"/>
                <a:cs typeface="Times New Roman" panose="02020603050405020304" pitchFamily="18" charset="0"/>
                <a:hlinkClick r:id="rId7"/>
              </a:rPr>
              <a:t>https</a:t>
            </a:r>
            <a:r>
              <a:rPr lang="ru-RU" sz="2300" dirty="0">
                <a:latin typeface="Times New Roman" panose="02020603050405020304" pitchFamily="18" charset="0"/>
                <a:cs typeface="Times New Roman" panose="02020603050405020304" pitchFamily="18" charset="0"/>
                <a:hlinkClick r:id="rId7"/>
              </a:rPr>
              <a:t>://</a:t>
            </a:r>
            <a:r>
              <a:rPr lang="ru-RU" sz="2300" dirty="0" smtClean="0">
                <a:latin typeface="Times New Roman" panose="02020603050405020304" pitchFamily="18" charset="0"/>
                <a:cs typeface="Times New Roman" panose="02020603050405020304" pitchFamily="18" charset="0"/>
                <a:hlinkClick r:id="rId7"/>
              </a:rPr>
              <a:t>www.kpolyakov.spb.ru/school/ege.htm</a:t>
            </a:r>
            <a:endParaRPr lang="ru-RU" sz="2300" dirty="0" smtClean="0">
              <a:latin typeface="Times New Roman" panose="02020603050405020304" pitchFamily="18" charset="0"/>
              <a:cs typeface="Times New Roman" panose="02020603050405020304" pitchFamily="18" charset="0"/>
            </a:endParaRPr>
          </a:p>
          <a:p>
            <a:pPr marL="363538" indent="-363538">
              <a:buAutoNum type="arabicPeriod" startAt="6"/>
            </a:pPr>
            <a:r>
              <a:rPr lang="ru-RU" sz="2300" dirty="0" smtClean="0">
                <a:latin typeface="Times New Roman" panose="02020603050405020304" pitchFamily="18" charset="0"/>
                <a:cs typeface="Times New Roman" panose="02020603050405020304" pitchFamily="18" charset="0"/>
              </a:rPr>
              <a:t>Тренажер </a:t>
            </a:r>
            <a:r>
              <a:rPr lang="ru-RU" sz="2300" dirty="0">
                <a:latin typeface="Times New Roman" panose="02020603050405020304" pitchFamily="18" charset="0"/>
                <a:cs typeface="Times New Roman" panose="02020603050405020304" pitchFamily="18" charset="0"/>
              </a:rPr>
              <a:t>для подготовки к компьютерному </a:t>
            </a:r>
            <a:r>
              <a:rPr lang="ru-RU" sz="2300" dirty="0" smtClean="0">
                <a:latin typeface="Times New Roman" panose="02020603050405020304" pitchFamily="18" charset="0"/>
                <a:cs typeface="Times New Roman" panose="02020603050405020304" pitchFamily="18" charset="0"/>
              </a:rPr>
              <a:t>ЕГЭ </a:t>
            </a:r>
            <a:r>
              <a:rPr lang="ru-RU" sz="2300" dirty="0" smtClean="0">
                <a:latin typeface="Times New Roman" panose="02020603050405020304" pitchFamily="18" charset="0"/>
                <a:cs typeface="Times New Roman" panose="02020603050405020304" pitchFamily="18" charset="0"/>
                <a:hlinkClick r:id="rId8"/>
              </a:rPr>
              <a:t>https</a:t>
            </a:r>
            <a:r>
              <a:rPr lang="ru-RU" sz="2300" dirty="0">
                <a:latin typeface="Times New Roman" panose="02020603050405020304" pitchFamily="18" charset="0"/>
                <a:cs typeface="Times New Roman" panose="02020603050405020304" pitchFamily="18" charset="0"/>
                <a:hlinkClick r:id="rId8"/>
              </a:rPr>
              <a:t>://</a:t>
            </a:r>
            <a:r>
              <a:rPr lang="ru-RU" sz="2300" dirty="0" smtClean="0">
                <a:latin typeface="Times New Roman" panose="02020603050405020304" pitchFamily="18" charset="0"/>
                <a:cs typeface="Times New Roman" panose="02020603050405020304" pitchFamily="18" charset="0"/>
                <a:hlinkClick r:id="rId8"/>
              </a:rPr>
              <a:t>www.kpolyakov.spb.ru/school/ege/kege/start.htm</a:t>
            </a:r>
            <a:r>
              <a:rPr lang="ru-RU" sz="2300" dirty="0" smtClean="0">
                <a:latin typeface="Times New Roman" panose="02020603050405020304" pitchFamily="18" charset="0"/>
                <a:cs typeface="Times New Roman" panose="02020603050405020304" pitchFamily="18" charset="0"/>
              </a:rPr>
              <a:t> </a:t>
            </a:r>
            <a:endParaRPr lang="ru-RU"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954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176" y="149972"/>
            <a:ext cx="11577918" cy="1325563"/>
          </a:xfrm>
        </p:spPr>
        <p:txBody>
          <a:bodyPr>
            <a:noAutofit/>
          </a:bodyPr>
          <a:lstStyle/>
          <a:p>
            <a:pPr algn="ctr"/>
            <a:r>
              <a:rPr lang="ru-RU" sz="3600" b="1" dirty="0">
                <a:latin typeface="Times New Roman" panose="02020603050405020304" pitchFamily="18" charset="0"/>
                <a:cs typeface="Times New Roman" panose="02020603050405020304" pitchFamily="18" charset="0"/>
              </a:rPr>
              <a:t>Рекомендации обучающимся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по </a:t>
            </a:r>
            <a:r>
              <a:rPr lang="ru-RU" sz="3600" b="1" dirty="0">
                <a:latin typeface="Times New Roman" panose="02020603050405020304" pitchFamily="18" charset="0"/>
                <a:cs typeface="Times New Roman" panose="02020603050405020304" pitchFamily="18" charset="0"/>
              </a:rPr>
              <a:t>организации индивидуальной подготовки к </a:t>
            </a:r>
            <a:r>
              <a:rPr lang="ru-RU" sz="3600" b="1" dirty="0" smtClean="0">
                <a:latin typeface="Times New Roman" panose="02020603050405020304" pitchFamily="18" charset="0"/>
                <a:cs typeface="Times New Roman" panose="02020603050405020304" pitchFamily="18" charset="0"/>
              </a:rPr>
              <a:t>ЕГЭ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по информатике в </a:t>
            </a:r>
            <a:r>
              <a:rPr lang="ru-RU" sz="3600" b="1" dirty="0">
                <a:latin typeface="Times New Roman" panose="02020603050405020304" pitchFamily="18" charset="0"/>
                <a:cs typeface="Times New Roman" panose="02020603050405020304" pitchFamily="18" charset="0"/>
              </a:rPr>
              <a:t>компьютерной форме </a:t>
            </a:r>
          </a:p>
        </p:txBody>
      </p:sp>
      <p:sp>
        <p:nvSpPr>
          <p:cNvPr id="3" name="Объект 2"/>
          <p:cNvSpPr>
            <a:spLocks noGrp="1"/>
          </p:cNvSpPr>
          <p:nvPr>
            <p:ph idx="1"/>
          </p:nvPr>
        </p:nvSpPr>
        <p:spPr>
          <a:xfrm>
            <a:off x="181534" y="1570131"/>
            <a:ext cx="11887201" cy="5059269"/>
          </a:xfrm>
        </p:spPr>
        <p:txBody>
          <a:bodyPr>
            <a:noAutofit/>
          </a:bodyPr>
          <a:lstStyle/>
          <a:p>
            <a:pPr marL="514350" indent="-514350" algn="just">
              <a:lnSpc>
                <a:spcPct val="100000"/>
              </a:lnSpc>
              <a:spcBef>
                <a:spcPts val="0"/>
              </a:spcBef>
              <a:buFont typeface="+mj-lt"/>
              <a:buAutoNum type="arabicPeriod"/>
            </a:pPr>
            <a:r>
              <a:rPr lang="ru-RU" sz="3000" dirty="0">
                <a:latin typeface="Times New Roman" panose="02020603050405020304" pitchFamily="18" charset="0"/>
                <a:cs typeface="Times New Roman" panose="02020603050405020304" pitchFamily="18" charset="0"/>
              </a:rPr>
              <a:t>Решить демонстрационный вариант КИМ этого года для того, чтобы выявить </a:t>
            </a:r>
            <a:r>
              <a:rPr lang="ru-RU" sz="3000" dirty="0" smtClean="0">
                <a:latin typeface="Times New Roman" panose="02020603050405020304" pitchFamily="18" charset="0"/>
                <a:cs typeface="Times New Roman" panose="02020603050405020304" pitchFamily="18" charset="0"/>
              </a:rPr>
              <a:t>собственные </a:t>
            </a:r>
            <a:r>
              <a:rPr lang="ru-RU" sz="3000" dirty="0">
                <a:latin typeface="Times New Roman" panose="02020603050405020304" pitchFamily="18" charset="0"/>
                <a:cs typeface="Times New Roman" panose="02020603050405020304" pitchFamily="18" charset="0"/>
              </a:rPr>
              <a:t>пробелы в знаниях, темы, вызвавшие затруднения, зафиксировать </a:t>
            </a:r>
            <a:r>
              <a:rPr lang="ru-RU" sz="3000" dirty="0" smtClean="0">
                <a:latin typeface="Times New Roman" panose="02020603050405020304" pitchFamily="18" charset="0"/>
                <a:cs typeface="Times New Roman" panose="02020603050405020304" pitchFamily="18" charset="0"/>
              </a:rPr>
              <a:t>исходный </a:t>
            </a:r>
            <a:r>
              <a:rPr lang="ru-RU" sz="3000" dirty="0">
                <a:latin typeface="Times New Roman" panose="02020603050405020304" pitchFamily="18" charset="0"/>
                <a:cs typeface="Times New Roman" panose="02020603050405020304" pitchFamily="18" charset="0"/>
              </a:rPr>
              <a:t>уровень подготовки.  </a:t>
            </a:r>
          </a:p>
          <a:p>
            <a:pPr marL="514350" indent="-514350" algn="just">
              <a:lnSpc>
                <a:spcPct val="100000"/>
              </a:lnSpc>
              <a:spcBef>
                <a:spcPts val="0"/>
              </a:spcBef>
              <a:buFont typeface="+mj-lt"/>
              <a:buAutoNum type="arabicPeriod"/>
            </a:pPr>
            <a:r>
              <a:rPr lang="ru-RU" sz="3000" dirty="0" smtClean="0">
                <a:latin typeface="Times New Roman" panose="02020603050405020304" pitchFamily="18" charset="0"/>
                <a:cs typeface="Times New Roman" panose="02020603050405020304" pitchFamily="18" charset="0"/>
              </a:rPr>
              <a:t>Заполнить </a:t>
            </a:r>
            <a:r>
              <a:rPr lang="ru-RU" sz="3000" dirty="0">
                <a:latin typeface="Times New Roman" panose="02020603050405020304" pitchFamily="18" charset="0"/>
                <a:cs typeface="Times New Roman" panose="02020603050405020304" pitchFamily="18" charset="0"/>
              </a:rPr>
              <a:t>индивидуальный план подготовки к экзамену </a:t>
            </a:r>
            <a:r>
              <a:rPr lang="ru-RU" sz="3000" dirty="0" smtClean="0">
                <a:latin typeface="Times New Roman" panose="02020603050405020304" pitchFamily="18" charset="0"/>
                <a:cs typeface="Times New Roman" panose="02020603050405020304" pitchFamily="18" charset="0"/>
              </a:rPr>
              <a:t>и </a:t>
            </a:r>
            <a:r>
              <a:rPr lang="ru-RU" sz="3000" dirty="0">
                <a:latin typeface="Times New Roman" panose="02020603050405020304" pitchFamily="18" charset="0"/>
                <a:cs typeface="Times New Roman" panose="02020603050405020304" pitchFamily="18" charset="0"/>
              </a:rPr>
              <a:t>следовать </a:t>
            </a:r>
            <a:r>
              <a:rPr lang="ru-RU" sz="3000" dirty="0" smtClean="0">
                <a:latin typeface="Times New Roman" panose="02020603050405020304" pitchFamily="18" charset="0"/>
                <a:cs typeface="Times New Roman" panose="02020603050405020304" pitchFamily="18" charset="0"/>
              </a:rPr>
              <a:t>ему</a:t>
            </a:r>
            <a:r>
              <a:rPr lang="ru-RU" sz="3000" dirty="0">
                <a:latin typeface="Times New Roman" panose="02020603050405020304" pitchFamily="18" charset="0"/>
                <a:cs typeface="Times New Roman" panose="02020603050405020304" pitchFamily="18" charset="0"/>
              </a:rPr>
              <a:t>. </a:t>
            </a:r>
          </a:p>
          <a:p>
            <a:pPr marL="514350" indent="-514350" algn="just">
              <a:lnSpc>
                <a:spcPct val="100000"/>
              </a:lnSpc>
              <a:spcBef>
                <a:spcPts val="0"/>
              </a:spcBef>
              <a:buFont typeface="+mj-lt"/>
              <a:buAutoNum type="arabicPeriod"/>
            </a:pPr>
            <a:r>
              <a:rPr lang="ru-RU" sz="3000" dirty="0" smtClean="0">
                <a:latin typeface="Times New Roman" panose="02020603050405020304" pitchFamily="18" charset="0"/>
                <a:cs typeface="Times New Roman" panose="02020603050405020304" pitchFamily="18" charset="0"/>
              </a:rPr>
              <a:t>Для </a:t>
            </a:r>
            <a:r>
              <a:rPr lang="ru-RU" sz="3000" dirty="0">
                <a:latin typeface="Times New Roman" panose="02020603050405020304" pitchFamily="18" charset="0"/>
                <a:cs typeface="Times New Roman" panose="02020603050405020304" pitchFamily="18" charset="0"/>
              </a:rPr>
              <a:t>заданий, вызвавших затруднения, ошибки, </a:t>
            </a:r>
            <a:r>
              <a:rPr lang="ru-RU" sz="3000" dirty="0" smtClean="0">
                <a:latin typeface="Times New Roman" panose="02020603050405020304" pitchFamily="18" charset="0"/>
                <a:cs typeface="Times New Roman" panose="02020603050405020304" pitchFamily="18" charset="0"/>
              </a:rPr>
              <a:t>определить</a:t>
            </a:r>
            <a:r>
              <a:rPr lang="ru-RU" sz="3000" dirty="0">
                <a:latin typeface="Times New Roman" panose="02020603050405020304" pitchFamily="18" charset="0"/>
                <a:cs typeface="Times New Roman" panose="02020603050405020304" pitchFamily="18" charset="0"/>
              </a:rPr>
              <a:t>, что проверяется в этом тематическом блоке. </a:t>
            </a:r>
            <a:r>
              <a:rPr lang="ru-RU" sz="3000" dirty="0" smtClean="0">
                <a:latin typeface="Times New Roman" panose="02020603050405020304" pitchFamily="18" charset="0"/>
                <a:cs typeface="Times New Roman" panose="02020603050405020304" pitchFamily="18" charset="0"/>
              </a:rPr>
              <a:t>Обратить </a:t>
            </a:r>
            <a:r>
              <a:rPr lang="ru-RU" sz="3000" dirty="0">
                <a:latin typeface="Times New Roman" panose="02020603050405020304" pitchFamily="18" charset="0"/>
                <a:cs typeface="Times New Roman" panose="02020603050405020304" pitchFamily="18" charset="0"/>
              </a:rPr>
              <a:t>внимание на типичные ошибки и рекомендации по их предотвращению. </a:t>
            </a:r>
          </a:p>
          <a:p>
            <a:pPr marL="514350" indent="-514350" algn="just">
              <a:lnSpc>
                <a:spcPct val="100000"/>
              </a:lnSpc>
              <a:spcBef>
                <a:spcPts val="0"/>
              </a:spcBef>
              <a:buFont typeface="+mj-lt"/>
              <a:buAutoNum type="arabicPeriod"/>
            </a:pPr>
            <a:r>
              <a:rPr lang="ru-RU" sz="3000" dirty="0" smtClean="0">
                <a:latin typeface="Times New Roman" panose="02020603050405020304" pitchFamily="18" charset="0"/>
                <a:cs typeface="Times New Roman" panose="02020603050405020304" pitchFamily="18" charset="0"/>
              </a:rPr>
              <a:t>В </a:t>
            </a:r>
            <a:r>
              <a:rPr lang="ru-RU" sz="3000" dirty="0">
                <a:latin typeface="Times New Roman" panose="02020603050405020304" pitchFamily="18" charset="0"/>
                <a:cs typeface="Times New Roman" panose="02020603050405020304" pitchFamily="18" charset="0"/>
              </a:rPr>
              <a:t>графе “Необходимо </a:t>
            </a:r>
            <a:r>
              <a:rPr lang="ru-RU" sz="3000" dirty="0" smtClean="0">
                <a:latin typeface="Times New Roman" panose="02020603050405020304" pitchFamily="18" charset="0"/>
                <a:cs typeface="Times New Roman" panose="02020603050405020304" pitchFamily="18" charset="0"/>
              </a:rPr>
              <a:t>изучить/повторить/порешать</a:t>
            </a:r>
            <a:r>
              <a:rPr lang="ru-RU" sz="3000" dirty="0">
                <a:latin typeface="Times New Roman" panose="02020603050405020304" pitchFamily="18" charset="0"/>
                <a:cs typeface="Times New Roman" panose="02020603050405020304" pitchFamily="18" charset="0"/>
              </a:rPr>
              <a:t>” записать темы для </a:t>
            </a:r>
            <a:r>
              <a:rPr lang="ru-RU" sz="3000" dirty="0" smtClean="0">
                <a:latin typeface="Times New Roman" panose="02020603050405020304" pitchFamily="18" charset="0"/>
                <a:cs typeface="Times New Roman" panose="02020603050405020304" pitchFamily="18" charset="0"/>
              </a:rPr>
              <a:t>повторения </a:t>
            </a:r>
            <a:r>
              <a:rPr lang="ru-RU" sz="3000" dirty="0">
                <a:latin typeface="Times New Roman" panose="02020603050405020304" pitchFamily="18" charset="0"/>
                <a:cs typeface="Times New Roman" panose="02020603050405020304" pitchFamily="18" charset="0"/>
              </a:rPr>
              <a:t>(номера параграфов по учебнику и/или другие планируемые </a:t>
            </a:r>
            <a:r>
              <a:rPr lang="ru-RU" sz="3000" dirty="0" smtClean="0">
                <a:latin typeface="Times New Roman" panose="02020603050405020304" pitchFamily="18" charset="0"/>
                <a:cs typeface="Times New Roman" panose="02020603050405020304" pitchFamily="18" charset="0"/>
              </a:rPr>
              <a:t>источники</a:t>
            </a:r>
            <a:r>
              <a:rPr lang="ru-RU" sz="3000" dirty="0">
                <a:latin typeface="Times New Roman" panose="02020603050405020304" pitchFamily="18" charset="0"/>
                <a:cs typeface="Times New Roman" panose="02020603050405020304" pitchFamily="18" charset="0"/>
              </a:rPr>
              <a:t>, номера заданий, которые надо решить</a:t>
            </a:r>
            <a:r>
              <a:rPr lang="ru-RU" sz="3000" dirty="0" smtClean="0">
                <a:latin typeface="Times New Roman" panose="02020603050405020304" pitchFamily="18" charset="0"/>
                <a:cs typeface="Times New Roman" panose="02020603050405020304" pitchFamily="18" charset="0"/>
              </a:rPr>
              <a:t>).</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16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175" y="217208"/>
            <a:ext cx="11577918" cy="1325563"/>
          </a:xfrm>
        </p:spPr>
        <p:txBody>
          <a:bodyPr>
            <a:noAutofit/>
          </a:bodyPr>
          <a:lstStyle/>
          <a:p>
            <a:pPr algn="ctr"/>
            <a:r>
              <a:rPr lang="ru-RU" sz="3600" b="1" dirty="0">
                <a:latin typeface="Times New Roman" panose="02020603050405020304" pitchFamily="18" charset="0"/>
                <a:cs typeface="Times New Roman" panose="02020603050405020304" pitchFamily="18" charset="0"/>
              </a:rPr>
              <a:t>Рекомендации обучающимся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по </a:t>
            </a:r>
            <a:r>
              <a:rPr lang="ru-RU" sz="3600" b="1" dirty="0">
                <a:latin typeface="Times New Roman" panose="02020603050405020304" pitchFamily="18" charset="0"/>
                <a:cs typeface="Times New Roman" panose="02020603050405020304" pitchFamily="18" charset="0"/>
              </a:rPr>
              <a:t>организации индивидуальной подготовки к </a:t>
            </a:r>
            <a:r>
              <a:rPr lang="ru-RU" sz="3600" b="1" dirty="0" smtClean="0">
                <a:latin typeface="Times New Roman" panose="02020603050405020304" pitchFamily="18" charset="0"/>
                <a:cs typeface="Times New Roman" panose="02020603050405020304" pitchFamily="18" charset="0"/>
              </a:rPr>
              <a:t>ЕГЭ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по информатике в </a:t>
            </a:r>
            <a:r>
              <a:rPr lang="ru-RU" sz="3600" b="1" dirty="0">
                <a:latin typeface="Times New Roman" panose="02020603050405020304" pitchFamily="18" charset="0"/>
                <a:cs typeface="Times New Roman" panose="02020603050405020304" pitchFamily="18" charset="0"/>
              </a:rPr>
              <a:t>компьютерной форме </a:t>
            </a:r>
          </a:p>
        </p:txBody>
      </p:sp>
      <p:sp>
        <p:nvSpPr>
          <p:cNvPr id="3" name="Объект 2"/>
          <p:cNvSpPr>
            <a:spLocks noGrp="1"/>
          </p:cNvSpPr>
          <p:nvPr>
            <p:ph idx="1"/>
          </p:nvPr>
        </p:nvSpPr>
        <p:spPr>
          <a:xfrm>
            <a:off x="242046" y="1865967"/>
            <a:ext cx="11672047" cy="4749986"/>
          </a:xfrm>
        </p:spPr>
        <p:txBody>
          <a:bodyPr>
            <a:noAutofit/>
          </a:bodyPr>
          <a:lstStyle/>
          <a:p>
            <a:pPr marL="0" indent="0" algn="just">
              <a:lnSpc>
                <a:spcPct val="100000"/>
              </a:lnSpc>
              <a:spcBef>
                <a:spcPts val="0"/>
              </a:spcBef>
              <a:buNone/>
            </a:pPr>
            <a:r>
              <a:rPr lang="ru-RU" sz="3000" dirty="0" smtClean="0">
                <a:latin typeface="Times New Roman" panose="02020603050405020304" pitchFamily="18" charset="0"/>
                <a:cs typeface="Times New Roman" panose="02020603050405020304" pitchFamily="18" charset="0"/>
              </a:rPr>
              <a:t>5. При </a:t>
            </a:r>
            <a:r>
              <a:rPr lang="ru-RU" sz="3000" dirty="0">
                <a:latin typeface="Times New Roman" panose="02020603050405020304" pitchFamily="18" charset="0"/>
                <a:cs typeface="Times New Roman" panose="02020603050405020304" pitchFamily="18" charset="0"/>
              </a:rPr>
              <a:t>повторении каждой темы сначала выполнять задания по линиям, не менее чем </a:t>
            </a:r>
            <a:r>
              <a:rPr lang="ru-RU" sz="3000" dirty="0" smtClean="0">
                <a:latin typeface="Times New Roman" panose="02020603050405020304" pitchFamily="18" charset="0"/>
                <a:cs typeface="Times New Roman" panose="02020603050405020304" pitchFamily="18" charset="0"/>
              </a:rPr>
              <a:t>по </a:t>
            </a:r>
            <a:r>
              <a:rPr lang="ru-RU" sz="3000" dirty="0">
                <a:latin typeface="Times New Roman" panose="02020603050405020304" pitchFamily="18" charset="0"/>
                <a:cs typeface="Times New Roman" panose="02020603050405020304" pitchFamily="18" charset="0"/>
              </a:rPr>
              <a:t>три-четыре задания каждого типа, встречающегося в линии, затем выполнять </a:t>
            </a:r>
            <a:r>
              <a:rPr lang="ru-RU" sz="3000" dirty="0" smtClean="0">
                <a:latin typeface="Times New Roman" panose="02020603050405020304" pitchFamily="18" charset="0"/>
                <a:cs typeface="Times New Roman" panose="02020603050405020304" pitchFamily="18" charset="0"/>
              </a:rPr>
              <a:t>задания </a:t>
            </a:r>
            <a:r>
              <a:rPr lang="ru-RU" sz="3000" dirty="0">
                <a:latin typeface="Times New Roman" panose="02020603050405020304" pitchFamily="18" charset="0"/>
                <a:cs typeface="Times New Roman" panose="02020603050405020304" pitchFamily="18" charset="0"/>
              </a:rPr>
              <a:t>группами, относящимися к данной теме. Для этого можно использовать </a:t>
            </a:r>
            <a:r>
              <a:rPr lang="ru-RU" sz="3000" dirty="0" smtClean="0">
                <a:latin typeface="Times New Roman" panose="02020603050405020304" pitchFamily="18" charset="0"/>
                <a:cs typeface="Times New Roman" panose="02020603050405020304" pitchFamily="18" charset="0"/>
              </a:rPr>
              <a:t>задания </a:t>
            </a:r>
            <a:r>
              <a:rPr lang="ru-RU" sz="3000" dirty="0">
                <a:latin typeface="Times New Roman" panose="02020603050405020304" pitchFamily="18" charset="0"/>
                <a:cs typeface="Times New Roman" panose="02020603050405020304" pitchFamily="18" charset="0"/>
              </a:rPr>
              <a:t>открытого банка ФИПИ, задания с сайта К. Полякова, сборники для </a:t>
            </a:r>
            <a:r>
              <a:rPr lang="ru-RU" sz="3000" dirty="0" smtClean="0">
                <a:latin typeface="Times New Roman" panose="02020603050405020304" pitchFamily="18" charset="0"/>
                <a:cs typeface="Times New Roman" panose="02020603050405020304" pitchFamily="18" charset="0"/>
              </a:rPr>
              <a:t>подготовки </a:t>
            </a:r>
            <a:r>
              <a:rPr lang="ru-RU" sz="3000" dirty="0">
                <a:latin typeface="Times New Roman" panose="02020603050405020304" pitchFamily="18" charset="0"/>
                <a:cs typeface="Times New Roman" panose="02020603050405020304" pitchFamily="18" charset="0"/>
              </a:rPr>
              <a:t>к ЕГЭ. </a:t>
            </a:r>
            <a:endParaRPr lang="ru-RU" sz="30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3000" dirty="0" smtClean="0">
                <a:latin typeface="Times New Roman" panose="02020603050405020304" pitchFamily="18" charset="0"/>
                <a:cs typeface="Times New Roman" panose="02020603050405020304" pitchFamily="18" charset="0"/>
              </a:rPr>
              <a:t>6. После завершения повторения всех тем следует </a:t>
            </a:r>
            <a:r>
              <a:rPr lang="ru-RU" sz="3000" dirty="0" err="1" smtClean="0">
                <a:latin typeface="Times New Roman" panose="02020603050405020304" pitchFamily="18" charset="0"/>
                <a:cs typeface="Times New Roman" panose="02020603050405020304" pitchFamily="18" charset="0"/>
              </a:rPr>
              <a:t>прорешать</a:t>
            </a:r>
            <a:r>
              <a:rPr lang="ru-RU" sz="3000" dirty="0" smtClean="0">
                <a:latin typeface="Times New Roman" panose="02020603050405020304" pitchFamily="18" charset="0"/>
                <a:cs typeface="Times New Roman" panose="02020603050405020304" pitchFamily="18" charset="0"/>
              </a:rPr>
              <a:t> ещё как минимум один вариант КИМ и сравнить результаты с п. 1. Также, снова следует выявить темы и линии заданий, вызвавшие затруднения, и дополнительно их проработать. </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119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7882" y="1091267"/>
            <a:ext cx="7664825" cy="2687357"/>
          </a:xfrm>
        </p:spPr>
        <p:txBody>
          <a:bodyPr>
            <a:noAutofit/>
          </a:bodyPr>
          <a:lstStyle/>
          <a:p>
            <a:r>
              <a:rPr lang="ru-RU" sz="3600" b="1" dirty="0" smtClean="0">
                <a:latin typeface="Times New Roman" panose="02020603050405020304" pitchFamily="18" charset="0"/>
                <a:cs typeface="Times New Roman" panose="02020603050405020304" pitchFamily="18" charset="0"/>
                <a:hlinkClick r:id="rId2" action="ppaction://hlinkfile"/>
              </a:rPr>
              <a:t>Индивидуальный план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hlinkClick r:id="rId3" action="ppaction://hlinkfile"/>
              </a:rPr>
              <a:t>Матрица </a:t>
            </a:r>
            <a:r>
              <a:rPr lang="ru-RU" sz="3600" b="1" dirty="0">
                <a:latin typeface="Times New Roman" panose="02020603050405020304" pitchFamily="18" charset="0"/>
                <a:cs typeface="Times New Roman" panose="02020603050405020304" pitchFamily="18" charset="0"/>
                <a:hlinkClick r:id="rId3" action="ppaction://hlinkfile"/>
              </a:rPr>
              <a:t>тематических </a:t>
            </a:r>
            <a:r>
              <a:rPr lang="ru-RU" sz="3600" b="1" dirty="0" smtClean="0">
                <a:latin typeface="Times New Roman" panose="02020603050405020304" pitchFamily="18" charset="0"/>
                <a:cs typeface="Times New Roman" panose="02020603050405020304" pitchFamily="18" charset="0"/>
                <a:hlinkClick r:id="rId3" action="ppaction://hlinkfile"/>
              </a:rPr>
              <a:t>заданий</a:t>
            </a:r>
            <a:br>
              <a:rPr lang="ru-RU" sz="3600" b="1" dirty="0" smtClean="0">
                <a:latin typeface="Times New Roman" panose="02020603050405020304" pitchFamily="18" charset="0"/>
                <a:cs typeface="Times New Roman" panose="02020603050405020304" pitchFamily="18" charset="0"/>
                <a:hlinkClick r:id="rId3" action="ppaction://hlinkfile"/>
              </a:rPr>
            </a:b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hlinkClick r:id="rId4" action="ppaction://hlinkfile"/>
              </a:rPr>
              <a:t>Формулы</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6004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rotWithShape="1">
          <a:blip r:embed="rId2" cstate="print">
            <a:extLst>
              <a:ext uri="{28A0092B-C50C-407E-A947-70E740481C1C}">
                <a14:useLocalDpi xmlns:a14="http://schemas.microsoft.com/office/drawing/2010/main" val="0"/>
              </a:ext>
            </a:extLst>
          </a:blip>
          <a:srcRect l="8674" t="27607" b="6005"/>
          <a:stretch/>
        </p:blipFill>
        <p:spPr>
          <a:xfrm>
            <a:off x="383126" y="3820762"/>
            <a:ext cx="3870384" cy="2110154"/>
          </a:xfrm>
          <a:prstGeom prst="rect">
            <a:avLst/>
          </a:prstGeom>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535" y="1111359"/>
            <a:ext cx="3833566" cy="2558563"/>
          </a:xfrm>
          <a:prstGeom prst="rect">
            <a:avLst/>
          </a:prstGeom>
        </p:spPr>
      </p:pic>
      <p:sp>
        <p:nvSpPr>
          <p:cNvPr id="10" name="Прямоугольник 9"/>
          <p:cNvSpPr/>
          <p:nvPr/>
        </p:nvSpPr>
        <p:spPr>
          <a:xfrm>
            <a:off x="225083" y="173610"/>
            <a:ext cx="11788726" cy="830997"/>
          </a:xfrm>
          <a:prstGeom prst="rect">
            <a:avLst/>
          </a:prstGeom>
        </p:spPr>
        <p:txBody>
          <a:bodyPr wrap="square">
            <a:spAutoFit/>
          </a:bodyPr>
          <a:lstStyle/>
          <a:p>
            <a:pPr algn="ctr"/>
            <a:r>
              <a:rPr lang="ru-RU" sz="4800" b="1" dirty="0" smtClean="0">
                <a:solidFill>
                  <a:srgbClr val="002060"/>
                </a:solidFill>
                <a:latin typeface="Times New Roman" panose="02020603050405020304" pitchFamily="18" charset="0"/>
                <a:cs typeface="Times New Roman" panose="02020603050405020304" pitchFamily="18" charset="0"/>
              </a:rPr>
              <a:t>КЕГЭ по информатике</a:t>
            </a:r>
            <a:endParaRPr lang="ru-RU" sz="4800" b="1" cap="all" dirty="0">
              <a:solidFill>
                <a:srgbClr val="002060"/>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4595447" y="1004607"/>
            <a:ext cx="7249550" cy="5632311"/>
          </a:xfrm>
          <a:prstGeom prst="rect">
            <a:avLst/>
          </a:prstGeom>
        </p:spPr>
        <p:txBody>
          <a:bodyPr wrap="square">
            <a:spAutoFit/>
          </a:bodyPr>
          <a:lstStyle/>
          <a:p>
            <a:pPr indent="365125" algn="just"/>
            <a:r>
              <a:rPr lang="ru-RU" sz="3000" dirty="0" smtClean="0">
                <a:latin typeface="Times New Roman" panose="02020603050405020304" pitchFamily="18" charset="0"/>
                <a:cs typeface="Times New Roman" panose="02020603050405020304" pitchFamily="18" charset="0"/>
              </a:rPr>
              <a:t>Участник экзамена будет выполнять все задания </a:t>
            </a:r>
            <a:r>
              <a:rPr lang="ru-RU" sz="3000" b="1" dirty="0" smtClean="0">
                <a:latin typeface="Times New Roman" panose="02020603050405020304" pitchFamily="18" charset="0"/>
                <a:cs typeface="Times New Roman" panose="02020603050405020304" pitchFamily="18" charset="0"/>
              </a:rPr>
              <a:t>за компьютером </a:t>
            </a:r>
            <a:r>
              <a:rPr lang="ru-RU" sz="3000" dirty="0" smtClean="0">
                <a:latin typeface="Times New Roman" panose="02020603050405020304" pitchFamily="18" charset="0"/>
                <a:cs typeface="Times New Roman" panose="02020603050405020304" pitchFamily="18" charset="0"/>
              </a:rPr>
              <a:t>и сможет </a:t>
            </a:r>
          </a:p>
          <a:p>
            <a:pPr algn="just"/>
            <a:r>
              <a:rPr lang="ru-RU" sz="3000" dirty="0" smtClean="0">
                <a:latin typeface="Times New Roman" panose="02020603050405020304" pitchFamily="18" charset="0"/>
                <a:cs typeface="Times New Roman" panose="02020603050405020304" pitchFamily="18" charset="0"/>
              </a:rPr>
              <a:t>самостоятельно выбирать программные средства для решения задач. </a:t>
            </a:r>
          </a:p>
          <a:p>
            <a:pPr indent="365125" algn="just"/>
            <a:r>
              <a:rPr lang="ru-RU" sz="3000" dirty="0" smtClean="0">
                <a:latin typeface="Times New Roman" panose="02020603050405020304" pitchFamily="18" charset="0"/>
                <a:cs typeface="Times New Roman" panose="02020603050405020304" pitchFamily="18" charset="0"/>
              </a:rPr>
              <a:t>Задания можно выполнять аналитически, решать на бумажном носителе (черновике), в электронных таблицах или написать программный код. </a:t>
            </a:r>
          </a:p>
          <a:p>
            <a:pPr indent="365125" algn="just"/>
            <a:r>
              <a:rPr lang="ru-RU" sz="3000" dirty="0" smtClean="0">
                <a:latin typeface="Times New Roman" panose="02020603050405020304" pitchFamily="18" charset="0"/>
                <a:cs typeface="Times New Roman" panose="02020603050405020304" pitchFamily="18" charset="0"/>
              </a:rPr>
              <a:t>Участнику экзамена необходимо предоставить только </a:t>
            </a:r>
            <a:r>
              <a:rPr lang="ru-RU" sz="3000" b="1" dirty="0" smtClean="0">
                <a:latin typeface="Times New Roman" panose="02020603050405020304" pitchFamily="18" charset="0"/>
                <a:cs typeface="Times New Roman" panose="02020603050405020304" pitchFamily="18" charset="0"/>
              </a:rPr>
              <a:t>итоговый ответ, </a:t>
            </a:r>
            <a:r>
              <a:rPr lang="ru-RU" sz="3000" dirty="0" smtClean="0">
                <a:latin typeface="Times New Roman" panose="02020603050405020304" pitchFamily="18" charset="0"/>
                <a:cs typeface="Times New Roman" panose="02020603050405020304" pitchFamily="18" charset="0"/>
              </a:rPr>
              <a:t>как это требовалось ранее при выполнении заданий первой части. </a:t>
            </a:r>
          </a:p>
        </p:txBody>
      </p:sp>
      <p:sp>
        <p:nvSpPr>
          <p:cNvPr id="2" name="Прямоугольник 1"/>
          <p:cNvSpPr/>
          <p:nvPr/>
        </p:nvSpPr>
        <p:spPr>
          <a:xfrm>
            <a:off x="392330" y="5821310"/>
            <a:ext cx="3851976" cy="815608"/>
          </a:xfrm>
          <a:prstGeom prst="rect">
            <a:avLst/>
          </a:prstGeom>
          <a:noFill/>
        </p:spPr>
        <p:txBody>
          <a:bodyPr wrap="square" lIns="91440" tIns="45720" rIns="91440" bIns="45720">
            <a:spAutoFit/>
          </a:bodyPr>
          <a:lstStyle/>
          <a:p>
            <a:pPr algn="ctr"/>
            <a:r>
              <a:rPr lang="ru-RU" sz="4700" b="1" dirty="0">
                <a:solidFill>
                  <a:srgbClr val="002060"/>
                </a:solidFill>
                <a:latin typeface="Times New Roman" panose="02020603050405020304" pitchFamily="18" charset="0"/>
                <a:cs typeface="Times New Roman" panose="02020603050405020304" pitchFamily="18" charset="0"/>
              </a:rPr>
              <a:t>3 часа 55 мин</a:t>
            </a:r>
          </a:p>
        </p:txBody>
      </p:sp>
    </p:spTree>
    <p:extLst>
      <p:ext uri="{BB962C8B-B14F-4D97-AF65-F5344CB8AC3E}">
        <p14:creationId xmlns:p14="http://schemas.microsoft.com/office/powerpoint/2010/main" val="158912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331" y="322730"/>
            <a:ext cx="11887199" cy="943170"/>
          </a:xfrm>
        </p:spPr>
        <p:txBody>
          <a:bodyPr>
            <a:noAutofit/>
          </a:bodyPr>
          <a:lstStyle/>
          <a:p>
            <a:pPr algn="ctr"/>
            <a:r>
              <a:rPr lang="ru-RU" sz="4000" b="1" dirty="0">
                <a:latin typeface="Times New Roman" panose="02020603050405020304" pitchFamily="18" charset="0"/>
                <a:ea typeface="+mn-ea"/>
                <a:cs typeface="Times New Roman" panose="02020603050405020304" pitchFamily="18" charset="0"/>
              </a:rPr>
              <a:t>Распределение заданий </a:t>
            </a:r>
            <a:r>
              <a:rPr lang="ru-RU" sz="4000" b="1" dirty="0" smtClean="0">
                <a:latin typeface="Times New Roman" panose="02020603050405020304" pitchFamily="18" charset="0"/>
                <a:ea typeface="+mn-ea"/>
                <a:cs typeface="Times New Roman" panose="02020603050405020304" pitchFamily="18" charset="0"/>
              </a:rPr>
              <a:t>экзаменационной </a:t>
            </a:r>
            <a:r>
              <a:rPr lang="ru-RU" sz="4000" b="1" dirty="0">
                <a:latin typeface="Times New Roman" panose="02020603050405020304" pitchFamily="18" charset="0"/>
                <a:ea typeface="+mn-ea"/>
                <a:cs typeface="Times New Roman" panose="02020603050405020304" pitchFamily="18" charset="0"/>
              </a:rPr>
              <a:t>работы по способу выполнения</a:t>
            </a:r>
          </a:p>
        </p:txBody>
      </p:sp>
      <p:graphicFrame>
        <p:nvGraphicFramePr>
          <p:cNvPr id="4" name="Таблица 3"/>
          <p:cNvGraphicFramePr>
            <a:graphicFrameLocks noGrp="1"/>
          </p:cNvGraphicFramePr>
          <p:nvPr>
            <p:extLst>
              <p:ext uri="{D42A27DB-BD31-4B8C-83A1-F6EECF244321}">
                <p14:modId xmlns:p14="http://schemas.microsoft.com/office/powerpoint/2010/main" val="3868779343"/>
              </p:ext>
            </p:extLst>
          </p:nvPr>
        </p:nvGraphicFramePr>
        <p:xfrm>
          <a:off x="166950" y="1863776"/>
          <a:ext cx="11887199" cy="4267200"/>
        </p:xfrm>
        <a:graphic>
          <a:graphicData uri="http://schemas.openxmlformats.org/drawingml/2006/table">
            <a:tbl>
              <a:tblPr firstRow="1" firstCol="1" bandRow="1">
                <a:tableStyleId>{5FD0F851-EC5A-4D38-B0AD-8093EC10F338}</a:tableStyleId>
              </a:tblPr>
              <a:tblGrid>
                <a:gridCol w="3598227"/>
                <a:gridCol w="2232211"/>
                <a:gridCol w="2837330"/>
                <a:gridCol w="3219431"/>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Количество</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заданий</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Максимальный первичный балл</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Процент максимального первичного </a:t>
                      </a:r>
                      <a:r>
                        <a:rPr lang="ru-RU" sz="2800" kern="1200" dirty="0" smtClean="0">
                          <a:latin typeface="Times New Roman" panose="02020603050405020304" pitchFamily="18" charset="0"/>
                          <a:cs typeface="Times New Roman" panose="02020603050405020304" pitchFamily="18" charset="0"/>
                        </a:rPr>
                        <a:t>балла</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42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Используется </a:t>
                      </a:r>
                    </a:p>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специализированное ПО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9</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12</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40</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Не используется </a:t>
                      </a:r>
                    </a:p>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специализированное ПО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18</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 </a:t>
                      </a:r>
                      <a:endParaRPr lang="ru-RU" sz="2800" b="1"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18</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60</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 </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Итого</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27</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30</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100</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0729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047" y="1581245"/>
            <a:ext cx="11489224" cy="5016758"/>
          </a:xfrm>
          <a:prstGeom prst="rect">
            <a:avLst/>
          </a:prstGeom>
        </p:spPr>
        <p:txBody>
          <a:bodyPr wrap="square">
            <a:spAutoFit/>
          </a:bodyPr>
          <a:lstStyle/>
          <a:p>
            <a:pPr indent="444500"/>
            <a:r>
              <a:rPr lang="ru-RU" sz="3200" dirty="0" smtClean="0">
                <a:solidFill>
                  <a:srgbClr val="000000"/>
                </a:solidFill>
                <a:latin typeface="Times New Roman" panose="02020603050405020304" pitchFamily="18" charset="0"/>
                <a:cs typeface="Times New Roman" panose="02020603050405020304" pitchFamily="18" charset="0"/>
              </a:rPr>
              <a:t>В </a:t>
            </a:r>
            <a:r>
              <a:rPr lang="ru-RU" sz="3200" dirty="0">
                <a:solidFill>
                  <a:srgbClr val="000000"/>
                </a:solidFill>
                <a:latin typeface="Times New Roman" panose="02020603050405020304" pitchFamily="18" charset="0"/>
                <a:cs typeface="Times New Roman" panose="02020603050405020304" pitchFamily="18" charset="0"/>
              </a:rPr>
              <a:t>некоторых заданиях на программирование  </a:t>
            </a:r>
            <a:r>
              <a:rPr lang="ru-RU" sz="3200" dirty="0" smtClean="0">
                <a:solidFill>
                  <a:srgbClr val="000000"/>
                </a:solidFill>
                <a:latin typeface="Times New Roman" panose="02020603050405020304" pitchFamily="18" charset="0"/>
                <a:cs typeface="Times New Roman" panose="02020603050405020304" pitchFamily="18" charset="0"/>
              </a:rPr>
              <a:t>                  данные </a:t>
            </a:r>
            <a:r>
              <a:rPr lang="ru-RU" sz="3200" dirty="0">
                <a:solidFill>
                  <a:srgbClr val="000000"/>
                </a:solidFill>
                <a:latin typeface="Times New Roman" panose="02020603050405020304" pitchFamily="18" charset="0"/>
                <a:cs typeface="Times New Roman" panose="02020603050405020304" pitchFamily="18" charset="0"/>
              </a:rPr>
              <a:t>нужно считывать из файла. </a:t>
            </a:r>
            <a:endParaRPr lang="ru-RU" sz="3200" dirty="0" smtClean="0">
              <a:solidFill>
                <a:srgbClr val="000000"/>
              </a:solidFill>
              <a:latin typeface="Times New Roman" panose="02020603050405020304" pitchFamily="18" charset="0"/>
              <a:cs typeface="Times New Roman" panose="02020603050405020304" pitchFamily="18" charset="0"/>
            </a:endParaRPr>
          </a:p>
          <a:p>
            <a:pPr indent="444500"/>
            <a:r>
              <a:rPr lang="ru-RU" sz="3200" dirty="0" smtClean="0">
                <a:solidFill>
                  <a:srgbClr val="000000"/>
                </a:solidFill>
                <a:latin typeface="Times New Roman" panose="02020603050405020304" pitchFamily="18" charset="0"/>
                <a:cs typeface="Times New Roman" panose="02020603050405020304" pitchFamily="18" charset="0"/>
              </a:rPr>
              <a:t>Задания </a:t>
            </a:r>
            <a:r>
              <a:rPr lang="ru-RU" sz="3200" dirty="0">
                <a:solidFill>
                  <a:srgbClr val="000000"/>
                </a:solidFill>
                <a:latin typeface="Times New Roman" panose="02020603050405020304" pitchFamily="18" charset="0"/>
                <a:cs typeface="Times New Roman" panose="02020603050405020304" pitchFamily="18" charset="0"/>
              </a:rPr>
              <a:t>1, 7, 12, 17, 19, 21, 23, 24, 25 исключены из ЕГЭ. </a:t>
            </a:r>
            <a:endParaRPr lang="ru-RU" sz="3200" dirty="0" smtClean="0">
              <a:solidFill>
                <a:srgbClr val="000000"/>
              </a:solidFill>
              <a:latin typeface="Times New Roman" panose="02020603050405020304" pitchFamily="18" charset="0"/>
              <a:cs typeface="Times New Roman" panose="02020603050405020304" pitchFamily="18" charset="0"/>
            </a:endParaRPr>
          </a:p>
          <a:p>
            <a:pPr indent="444500" algn="just"/>
            <a:r>
              <a:rPr lang="ru-RU" sz="3200" dirty="0" smtClean="0">
                <a:solidFill>
                  <a:srgbClr val="000000"/>
                </a:solidFill>
                <a:latin typeface="Times New Roman" panose="02020603050405020304" pitchFamily="18" charset="0"/>
                <a:cs typeface="Times New Roman" panose="02020603050405020304" pitchFamily="18" charset="0"/>
              </a:rPr>
              <a:t>На </a:t>
            </a:r>
            <a:r>
              <a:rPr lang="ru-RU" sz="3200" dirty="0">
                <a:solidFill>
                  <a:srgbClr val="000000"/>
                </a:solidFill>
                <a:latin typeface="Times New Roman" panose="02020603050405020304" pitchFamily="18" charset="0"/>
                <a:cs typeface="Times New Roman" panose="02020603050405020304" pitchFamily="18" charset="0"/>
              </a:rPr>
              <a:t>экзамене нет заданий, требующих простого воспроизведения терминов, понятий, величин, правил. Выполнение любого задания подразумевает решение тематической задачи. При этом нужно либо прямо использовать известное правило, алгоритм, умение, либо выбрать из общего количества изученных понятий и алгоритмов наиболее подходящее и применить его в известной или новой ситуации.</a:t>
            </a:r>
            <a:endParaRPr lang="ru-RU" sz="3200" b="0" i="0" dirty="0">
              <a:solidFill>
                <a:srgbClr val="000000"/>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34472" y="295836"/>
            <a:ext cx="9399494" cy="707886"/>
          </a:xfrm>
          <a:prstGeom prst="rect">
            <a:avLst/>
          </a:prstGeom>
        </p:spPr>
        <p:txBody>
          <a:bodyPr wrap="square">
            <a:spAutoFit/>
          </a:bodyPr>
          <a:lstStyle/>
          <a:p>
            <a:r>
              <a:rPr lang="ru-RU" sz="4000" b="1" dirty="0">
                <a:solidFill>
                  <a:srgbClr val="000000"/>
                </a:solidFill>
                <a:latin typeface="Times New Roman" panose="02020603050405020304" pitchFamily="18" charset="0"/>
                <a:cs typeface="Times New Roman" panose="02020603050405020304" pitchFamily="18" charset="0"/>
              </a:rPr>
              <a:t>Как устроен экзамен, и что изменилось</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8777" y="296985"/>
            <a:ext cx="2130070" cy="212693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27416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99484351"/>
              </p:ext>
            </p:extLst>
          </p:nvPr>
        </p:nvGraphicFramePr>
        <p:xfrm>
          <a:off x="264460" y="1211253"/>
          <a:ext cx="11636188" cy="5547360"/>
        </p:xfrm>
        <a:graphic>
          <a:graphicData uri="http://schemas.openxmlformats.org/drawingml/2006/table">
            <a:tbl>
              <a:tblPr firstRow="1" firstCol="1" bandRow="1">
                <a:tableStyleId>{5FD0F851-EC5A-4D38-B0AD-8093EC10F338}</a:tableStyleId>
              </a:tblPr>
              <a:tblGrid>
                <a:gridCol w="767304"/>
                <a:gridCol w="8098789"/>
                <a:gridCol w="2770095"/>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smtClean="0">
                          <a:latin typeface="Times New Roman" panose="02020603050405020304" pitchFamily="18" charset="0"/>
                          <a:cs typeface="Times New Roman" panose="02020603050405020304" pitchFamily="18" charset="0"/>
                        </a:rPr>
                        <a:t>Содержательные разделы </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smtClean="0">
                          <a:latin typeface="Times New Roman" panose="02020603050405020304" pitchFamily="18" charset="0"/>
                          <a:cs typeface="Times New Roman" panose="02020603050405020304" pitchFamily="18" charset="0"/>
                        </a:rPr>
                        <a:t>КИМ ЕГЭ по информатике</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Количество </a:t>
                      </a:r>
                      <a:r>
                        <a:rPr lang="ru-RU" sz="2800" kern="1200" dirty="0" smtClean="0">
                          <a:latin typeface="Times New Roman" panose="02020603050405020304" pitchFamily="18" charset="0"/>
                          <a:cs typeface="Times New Roman" panose="02020603050405020304" pitchFamily="18" charset="0"/>
                        </a:rPr>
                        <a:t>заданий</a:t>
                      </a:r>
                    </a:p>
                    <a:p>
                      <a:pPr marL="0" marR="0" indent="0" algn="ctr" defTabSz="914400" rtl="0" eaLnBrk="1" fontAlgn="auto" latinLnBrk="0" hangingPunct="1">
                        <a:lnSpc>
                          <a:spcPct val="100000"/>
                        </a:lnSpc>
                        <a:spcBef>
                          <a:spcPts val="0"/>
                        </a:spcBef>
                        <a:spcAft>
                          <a:spcPts val="0"/>
                        </a:spcAft>
                        <a:buClrTx/>
                        <a:buSzTx/>
                        <a:buFontTx/>
                        <a:buNone/>
                        <a:tabLst/>
                        <a:defRPr/>
                      </a:pPr>
                      <a:r>
                        <a:rPr lang="ru-RU" sz="2800" b="0" kern="1200" dirty="0" smtClean="0">
                          <a:latin typeface="Times New Roman" panose="02020603050405020304" pitchFamily="18" charset="0"/>
                          <a:cs typeface="Times New Roman" panose="02020603050405020304" pitchFamily="18" charset="0"/>
                        </a:rPr>
                        <a:t>2021г.</a:t>
                      </a:r>
                      <a:r>
                        <a:rPr lang="ru-RU" sz="2800" b="0" kern="1200" baseline="0" dirty="0" smtClean="0">
                          <a:latin typeface="Times New Roman" panose="02020603050405020304" pitchFamily="18" charset="0"/>
                          <a:cs typeface="Times New Roman" panose="02020603050405020304" pitchFamily="18" charset="0"/>
                        </a:rPr>
                        <a:t>/2020 г.</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1</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Информация и ее кодирование</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2</a:t>
                      </a:r>
                      <a:r>
                        <a:rPr lang="ru-RU" sz="2800" kern="1200" dirty="0" smtClean="0">
                          <a:latin typeface="Times New Roman" panose="02020603050405020304" pitchFamily="18" charset="0"/>
                          <a:cs typeface="Times New Roman" panose="02020603050405020304" pitchFamily="18" charset="0"/>
                        </a:rPr>
                        <a:t>/4</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2</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Моделирование и компьютерный эксперимент</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2</a:t>
                      </a:r>
                      <a:r>
                        <a:rPr lang="ru-RU" sz="2800" kern="1200" dirty="0" smtClean="0">
                          <a:latin typeface="Times New Roman" panose="02020603050405020304" pitchFamily="18" charset="0"/>
                          <a:cs typeface="Times New Roman" panose="02020603050405020304" pitchFamily="18" charset="0"/>
                        </a:rPr>
                        <a:t>/2</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3</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Системы счисления</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1</a:t>
                      </a:r>
                      <a:r>
                        <a:rPr lang="ru-RU" sz="2800" kern="1200" dirty="0" smtClean="0">
                          <a:latin typeface="Times New Roman" panose="02020603050405020304" pitchFamily="18" charset="0"/>
                          <a:cs typeface="Times New Roman" panose="02020603050405020304" pitchFamily="18" charset="0"/>
                        </a:rPr>
                        <a:t>/2</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4</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Логика и алгоритмы</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6</a:t>
                      </a:r>
                      <a:r>
                        <a:rPr lang="ru-RU" sz="2800" kern="1200" dirty="0" smtClean="0">
                          <a:latin typeface="Times New Roman" panose="02020603050405020304" pitchFamily="18" charset="0"/>
                          <a:cs typeface="Times New Roman" panose="02020603050405020304" pitchFamily="18" charset="0"/>
                        </a:rPr>
                        <a:t>/6</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5</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Элементы теории алгоритмов</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2</a:t>
                      </a:r>
                      <a:r>
                        <a:rPr lang="ru-RU" sz="2800" kern="1200" dirty="0" smtClean="0">
                          <a:latin typeface="Times New Roman" panose="02020603050405020304" pitchFamily="18" charset="0"/>
                          <a:cs typeface="Times New Roman" panose="02020603050405020304" pitchFamily="18" charset="0"/>
                        </a:rPr>
                        <a:t>/5</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6</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Программирование</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7</a:t>
                      </a:r>
                      <a:r>
                        <a:rPr lang="ru-RU" sz="2800" kern="1200" dirty="0" smtClean="0">
                          <a:latin typeface="Times New Roman" panose="02020603050405020304" pitchFamily="18" charset="0"/>
                          <a:cs typeface="Times New Roman" panose="02020603050405020304" pitchFamily="18" charset="0"/>
                        </a:rPr>
                        <a:t>/4</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7</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Архитектура компьютеров и компьютерных сетей</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1</a:t>
                      </a:r>
                      <a:r>
                        <a:rPr lang="ru-RU" sz="2800" kern="1200" dirty="0" smtClean="0">
                          <a:latin typeface="Times New Roman" panose="02020603050405020304" pitchFamily="18" charset="0"/>
                          <a:cs typeface="Times New Roman" panose="02020603050405020304" pitchFamily="18" charset="0"/>
                        </a:rPr>
                        <a:t>/1</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8</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Обработка числовой информации</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4</a:t>
                      </a:r>
                      <a:r>
                        <a:rPr lang="ru-RU" sz="2800" kern="1200" dirty="0" smtClean="0">
                          <a:latin typeface="Times New Roman" panose="02020603050405020304" pitchFamily="18" charset="0"/>
                          <a:cs typeface="Times New Roman" panose="02020603050405020304" pitchFamily="18" charset="0"/>
                        </a:rPr>
                        <a:t>/1</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9</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kern="1200" dirty="0">
                          <a:latin typeface="Times New Roman" panose="02020603050405020304" pitchFamily="18" charset="0"/>
                          <a:cs typeface="Times New Roman" panose="02020603050405020304" pitchFamily="18" charset="0"/>
                        </a:rPr>
                        <a:t>Технологии поиска и хранения информации</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latin typeface="Times New Roman" panose="02020603050405020304" pitchFamily="18" charset="0"/>
                          <a:cs typeface="Times New Roman" panose="02020603050405020304" pitchFamily="18" charset="0"/>
                        </a:rPr>
                        <a:t>2</a:t>
                      </a:r>
                      <a:r>
                        <a:rPr lang="ru-RU" sz="2800" kern="1200" dirty="0" smtClean="0">
                          <a:latin typeface="Times New Roman" panose="02020603050405020304" pitchFamily="18" charset="0"/>
                          <a:cs typeface="Times New Roman" panose="02020603050405020304" pitchFamily="18" charset="0"/>
                        </a:rPr>
                        <a:t>/2</a:t>
                      </a:r>
                      <a:endParaRPr lang="ru-RU" sz="2800" b="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kern="1200">
                          <a:latin typeface="Times New Roman" panose="02020603050405020304" pitchFamily="18" charset="0"/>
                          <a:cs typeface="Times New Roman" panose="02020603050405020304" pitchFamily="18" charset="0"/>
                        </a:rPr>
                        <a:t> </a:t>
                      </a:r>
                      <a:endParaRPr lang="ru-RU" sz="2800" b="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2800" b="1" kern="1200" dirty="0">
                          <a:latin typeface="Times New Roman" panose="02020603050405020304" pitchFamily="18" charset="0"/>
                          <a:cs typeface="Times New Roman" panose="02020603050405020304" pitchFamily="18" charset="0"/>
                        </a:rPr>
                        <a:t>Итого</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a:latin typeface="Times New Roman" panose="02020603050405020304" pitchFamily="18" charset="0"/>
                          <a:cs typeface="Times New Roman" panose="02020603050405020304" pitchFamily="18" charset="0"/>
                        </a:rPr>
                        <a:t>27</a:t>
                      </a:r>
                      <a:endParaRPr lang="ru-RU" sz="2800" b="1"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bl>
          </a:graphicData>
        </a:graphic>
      </p:graphicFrame>
      <p:sp>
        <p:nvSpPr>
          <p:cNvPr id="3" name="Прямоугольник 2"/>
          <p:cNvSpPr/>
          <p:nvPr/>
        </p:nvSpPr>
        <p:spPr>
          <a:xfrm>
            <a:off x="412377" y="0"/>
            <a:ext cx="11636188" cy="1077218"/>
          </a:xfrm>
          <a:prstGeom prst="rect">
            <a:avLst/>
          </a:prstGeom>
        </p:spPr>
        <p:txBody>
          <a:bodyPr wrap="square">
            <a:spAutoFit/>
          </a:bodyPr>
          <a:lstStyle/>
          <a:p>
            <a:pPr algn="ctr" eaLnBrk="0" fontAlgn="base" hangingPunct="0">
              <a:spcBef>
                <a:spcPct val="0"/>
              </a:spcBef>
              <a:spcAft>
                <a:spcPct val="0"/>
              </a:spcAft>
            </a:pPr>
            <a:r>
              <a:rPr lang="ru-RU" sz="3200" b="1" dirty="0" smtClean="0">
                <a:latin typeface="Times New Roman" panose="02020603050405020304" pitchFamily="18" charset="0"/>
                <a:cs typeface="Times New Roman" panose="02020603050405020304" pitchFamily="18" charset="0"/>
              </a:rPr>
              <a:t>Распределение заданий экзаменационной работы по содержательным разделам курса информатики </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470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852857508"/>
              </p:ext>
            </p:extLst>
          </p:nvPr>
        </p:nvGraphicFramePr>
        <p:xfrm>
          <a:off x="226359" y="1775012"/>
          <a:ext cx="11793070" cy="4268620"/>
        </p:xfrm>
        <a:graphic>
          <a:graphicData uri="http://schemas.openxmlformats.org/drawingml/2006/table">
            <a:tbl>
              <a:tblPr firstRow="1" firstCol="1" bandRow="1">
                <a:tableStyleId>{BDBED569-4797-4DF1-A0F4-6AAB3CD982D8}</a:tableStyleId>
              </a:tblPr>
              <a:tblGrid>
                <a:gridCol w="2809909"/>
                <a:gridCol w="2057925"/>
                <a:gridCol w="2796988"/>
                <a:gridCol w="4128248"/>
              </a:tblGrid>
              <a:tr h="1465729">
                <a:tc>
                  <a:txBody>
                    <a:bodyPr/>
                    <a:lstStyle/>
                    <a:p>
                      <a:pPr marL="0" algn="ctr" defTabSz="914400" rtl="0" eaLnBrk="1" latinLnBrk="0" hangingPunct="1">
                        <a:lnSpc>
                          <a:spcPct val="115000"/>
                        </a:lnSpc>
                        <a:spcAft>
                          <a:spcPts val="0"/>
                        </a:spcAft>
                      </a:pPr>
                      <a:r>
                        <a:rPr lang="ru-RU" sz="2800" kern="1200" dirty="0">
                          <a:latin typeface="Times New Roman" panose="02020603050405020304" pitchFamily="18" charset="0"/>
                          <a:cs typeface="Times New Roman" panose="02020603050405020304" pitchFamily="18" charset="0"/>
                        </a:rPr>
                        <a:t>Уровень сложности заданий</a:t>
                      </a:r>
                      <a:endParaRPr lang="ru-RU" sz="28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2800" kern="1200" dirty="0">
                          <a:latin typeface="Times New Roman" panose="02020603050405020304" pitchFamily="18" charset="0"/>
                          <a:cs typeface="Times New Roman" panose="02020603050405020304" pitchFamily="18" charset="0"/>
                        </a:rPr>
                        <a:t>Количество </a:t>
                      </a:r>
                      <a:r>
                        <a:rPr lang="ru-RU" sz="2800" kern="1200" dirty="0" smtClean="0">
                          <a:latin typeface="Times New Roman" panose="02020603050405020304" pitchFamily="18" charset="0"/>
                          <a:cs typeface="Times New Roman" panose="02020603050405020304" pitchFamily="18" charset="0"/>
                        </a:rPr>
                        <a:t>заданий</a:t>
                      </a:r>
                    </a:p>
                    <a:p>
                      <a:pPr marL="0" algn="ctr" defTabSz="914400" rtl="0" eaLnBrk="1" latinLnBrk="0" hangingPunct="1">
                        <a:lnSpc>
                          <a:spcPct val="115000"/>
                        </a:lnSpc>
                        <a:spcAft>
                          <a:spcPts val="0"/>
                        </a:spcAft>
                      </a:pPr>
                      <a:r>
                        <a:rPr lang="ru-RU" sz="2400" b="0" i="0" kern="1200" dirty="0" smtClean="0">
                          <a:solidFill>
                            <a:schemeClr val="tx1"/>
                          </a:solidFill>
                          <a:latin typeface="Times New Roman" panose="02020603050405020304" pitchFamily="18" charset="0"/>
                          <a:ea typeface="+mn-ea"/>
                          <a:cs typeface="Times New Roman" panose="02020603050405020304" pitchFamily="18" charset="0"/>
                        </a:rPr>
                        <a:t>2021 г./2020 г.</a:t>
                      </a:r>
                      <a:endParaRPr lang="ru-RU" sz="24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2800" kern="1200" dirty="0">
                          <a:latin typeface="Times New Roman" panose="02020603050405020304" pitchFamily="18" charset="0"/>
                          <a:cs typeface="Times New Roman" panose="02020603050405020304" pitchFamily="18" charset="0"/>
                        </a:rPr>
                        <a:t>Максимальный первичный </a:t>
                      </a:r>
                      <a:r>
                        <a:rPr lang="ru-RU" sz="2800" kern="1200" dirty="0" smtClean="0">
                          <a:latin typeface="Times New Roman" panose="02020603050405020304" pitchFamily="18" charset="0"/>
                          <a:cs typeface="Times New Roman" panose="02020603050405020304" pitchFamily="18" charset="0"/>
                        </a:rPr>
                        <a:t>балл</a:t>
                      </a:r>
                    </a:p>
                    <a:p>
                      <a:pPr marL="0" marR="0" indent="0" algn="ctr" defTabSz="914400" rtl="0" eaLnBrk="1" fontAlgn="auto" latinLnBrk="0" hangingPunct="1">
                        <a:lnSpc>
                          <a:spcPct val="115000"/>
                        </a:lnSpc>
                        <a:spcBef>
                          <a:spcPts val="0"/>
                        </a:spcBef>
                        <a:spcAft>
                          <a:spcPts val="0"/>
                        </a:spcAft>
                        <a:buClrTx/>
                        <a:buSzTx/>
                        <a:buFontTx/>
                        <a:buNone/>
                        <a:tabLst/>
                        <a:defRPr/>
                      </a:pPr>
                      <a:r>
                        <a:rPr lang="ru-RU" sz="2800" b="0" i="0" kern="1200" dirty="0" smtClean="0">
                          <a:solidFill>
                            <a:schemeClr val="tx1"/>
                          </a:solidFill>
                          <a:latin typeface="Times New Roman" panose="02020603050405020304" pitchFamily="18" charset="0"/>
                          <a:ea typeface="+mn-ea"/>
                          <a:cs typeface="Times New Roman" panose="02020603050405020304" pitchFamily="18" charset="0"/>
                        </a:rPr>
                        <a:t>2021 г./2020 г.</a:t>
                      </a:r>
                      <a:endParaRPr lang="ru-RU" sz="28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2800" kern="1200" dirty="0" smtClean="0">
                          <a:latin typeface="Times New Roman" panose="02020603050405020304" pitchFamily="18" charset="0"/>
                          <a:cs typeface="Times New Roman" panose="02020603050405020304" pitchFamily="18" charset="0"/>
                        </a:rPr>
                        <a:t>Процент максим. </a:t>
                      </a:r>
                      <a:r>
                        <a:rPr lang="ru-RU" sz="2800" kern="1200" dirty="0">
                          <a:latin typeface="Times New Roman" panose="02020603050405020304" pitchFamily="18" charset="0"/>
                          <a:cs typeface="Times New Roman" panose="02020603050405020304" pitchFamily="18" charset="0"/>
                        </a:rPr>
                        <a:t>первичного балла за выполнение </a:t>
                      </a:r>
                      <a:r>
                        <a:rPr lang="ru-RU" sz="2800" kern="1200" dirty="0" smtClean="0">
                          <a:latin typeface="Times New Roman" panose="02020603050405020304" pitchFamily="18" charset="0"/>
                          <a:cs typeface="Times New Roman" panose="02020603050405020304" pitchFamily="18" charset="0"/>
                        </a:rPr>
                        <a:t>заданий</a:t>
                      </a:r>
                    </a:p>
                  </a:txBody>
                  <a:tcPr marL="68580" marR="68580" marT="0" marB="0"/>
                </a:tc>
              </a:tr>
              <a:tr h="576427">
                <a:tc>
                  <a:txBody>
                    <a:bodyPr/>
                    <a:lstStyle/>
                    <a:p>
                      <a:pPr marL="0" algn="l" defTabSz="914400" rtl="0" eaLnBrk="1" latinLnBrk="0" hangingPunct="1">
                        <a:lnSpc>
                          <a:spcPct val="115000"/>
                        </a:lnSpc>
                        <a:spcAft>
                          <a:spcPts val="0"/>
                        </a:spcAft>
                      </a:pPr>
                      <a:r>
                        <a:rPr lang="ru-RU" sz="3200" kern="1200">
                          <a:latin typeface="Times New Roman" panose="02020603050405020304" pitchFamily="18" charset="0"/>
                          <a:cs typeface="Times New Roman" panose="02020603050405020304" pitchFamily="18" charset="0"/>
                        </a:rPr>
                        <a:t>Базовый</a:t>
                      </a:r>
                      <a:endParaRPr lang="ru-RU" sz="3200" b="0" i="0" kern="120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10</a:t>
                      </a:r>
                      <a:r>
                        <a:rPr lang="ru-RU" sz="3200" kern="1200" dirty="0" smtClean="0">
                          <a:latin typeface="Times New Roman" panose="02020603050405020304" pitchFamily="18" charset="0"/>
                          <a:cs typeface="Times New Roman" panose="02020603050405020304" pitchFamily="18" charset="0"/>
                        </a:rPr>
                        <a:t>/12</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10</a:t>
                      </a:r>
                      <a:r>
                        <a:rPr lang="ru-RU" sz="3200" kern="1200" dirty="0" smtClean="0">
                          <a:latin typeface="Times New Roman" panose="02020603050405020304" pitchFamily="18" charset="0"/>
                          <a:cs typeface="Times New Roman" panose="02020603050405020304" pitchFamily="18" charset="0"/>
                        </a:rPr>
                        <a:t>/12</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34</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576427">
                <a:tc>
                  <a:txBody>
                    <a:bodyPr/>
                    <a:lstStyle/>
                    <a:p>
                      <a:pPr marL="0" algn="l" defTabSz="914400" rtl="0" eaLnBrk="1" latinLnBrk="0" hangingPunct="1">
                        <a:lnSpc>
                          <a:spcPct val="115000"/>
                        </a:lnSpc>
                        <a:spcAft>
                          <a:spcPts val="0"/>
                        </a:spcAft>
                      </a:pPr>
                      <a:r>
                        <a:rPr lang="ru-RU" sz="3200" kern="1200" dirty="0">
                          <a:latin typeface="Times New Roman" panose="02020603050405020304" pitchFamily="18" charset="0"/>
                          <a:cs typeface="Times New Roman" panose="02020603050405020304" pitchFamily="18" charset="0"/>
                        </a:rPr>
                        <a:t>Повышенный</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13</a:t>
                      </a:r>
                      <a:r>
                        <a:rPr lang="ru-RU" sz="3200" kern="1200" dirty="0" smtClean="0">
                          <a:latin typeface="Times New Roman" panose="02020603050405020304" pitchFamily="18" charset="0"/>
                          <a:cs typeface="Times New Roman" panose="02020603050405020304" pitchFamily="18" charset="0"/>
                        </a:rPr>
                        <a:t>/11</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13</a:t>
                      </a:r>
                      <a:r>
                        <a:rPr lang="ru-RU" sz="3200" kern="1200" dirty="0" smtClean="0">
                          <a:latin typeface="Times New Roman" panose="02020603050405020304" pitchFamily="18" charset="0"/>
                          <a:cs typeface="Times New Roman" panose="02020603050405020304" pitchFamily="18" charset="0"/>
                        </a:rPr>
                        <a:t>/13</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37</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576427">
                <a:tc>
                  <a:txBody>
                    <a:bodyPr/>
                    <a:lstStyle/>
                    <a:p>
                      <a:pPr marL="0" algn="l" defTabSz="914400" rtl="0" eaLnBrk="1" latinLnBrk="0" hangingPunct="1">
                        <a:lnSpc>
                          <a:spcPct val="115000"/>
                        </a:lnSpc>
                        <a:spcAft>
                          <a:spcPts val="0"/>
                        </a:spcAft>
                      </a:pPr>
                      <a:r>
                        <a:rPr lang="ru-RU" sz="3200" kern="1200" dirty="0">
                          <a:latin typeface="Times New Roman" panose="02020603050405020304" pitchFamily="18" charset="0"/>
                          <a:cs typeface="Times New Roman" panose="02020603050405020304" pitchFamily="18" charset="0"/>
                        </a:rPr>
                        <a:t>Высокий</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4</a:t>
                      </a:r>
                      <a:r>
                        <a:rPr lang="ru-RU" sz="3200" kern="1200" dirty="0" smtClean="0">
                          <a:latin typeface="Times New Roman" panose="02020603050405020304" pitchFamily="18" charset="0"/>
                          <a:cs typeface="Times New Roman" panose="02020603050405020304" pitchFamily="18" charset="0"/>
                        </a:rPr>
                        <a:t>/4</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smtClean="0">
                          <a:latin typeface="Times New Roman" panose="02020603050405020304" pitchFamily="18" charset="0"/>
                          <a:cs typeface="Times New Roman" panose="02020603050405020304" pitchFamily="18" charset="0"/>
                        </a:rPr>
                        <a:t>7</a:t>
                      </a:r>
                      <a:r>
                        <a:rPr lang="ru-RU" sz="3200" kern="1200" dirty="0" smtClean="0">
                          <a:latin typeface="Times New Roman" panose="02020603050405020304" pitchFamily="18" charset="0"/>
                          <a:cs typeface="Times New Roman" panose="02020603050405020304" pitchFamily="18" charset="0"/>
                        </a:rPr>
                        <a:t>/10</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29</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r h="576427">
                <a:tc>
                  <a:txBody>
                    <a:bodyPr/>
                    <a:lstStyle/>
                    <a:p>
                      <a:pPr marL="0" algn="r" defTabSz="914400" rtl="0" eaLnBrk="1" latinLnBrk="0" hangingPunct="1">
                        <a:lnSpc>
                          <a:spcPct val="115000"/>
                        </a:lnSpc>
                        <a:spcAft>
                          <a:spcPts val="0"/>
                        </a:spcAft>
                      </a:pPr>
                      <a:r>
                        <a:rPr lang="ru-RU" sz="3200" kern="1200" dirty="0">
                          <a:latin typeface="Times New Roman" panose="02020603050405020304" pitchFamily="18" charset="0"/>
                          <a:cs typeface="Times New Roman" panose="02020603050405020304" pitchFamily="18" charset="0"/>
                        </a:rPr>
                        <a:t>Итого</a:t>
                      </a:r>
                      <a:endParaRPr lang="ru-RU" sz="3200" b="0"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27</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35</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ctr" defTabSz="914400" rtl="0" eaLnBrk="1" latinLnBrk="0" hangingPunct="1">
                        <a:lnSpc>
                          <a:spcPct val="115000"/>
                        </a:lnSpc>
                        <a:spcAft>
                          <a:spcPts val="0"/>
                        </a:spcAft>
                      </a:pPr>
                      <a:r>
                        <a:rPr lang="ru-RU" sz="3200" b="1" kern="1200" dirty="0">
                          <a:latin typeface="Times New Roman" panose="02020603050405020304" pitchFamily="18" charset="0"/>
                          <a:cs typeface="Times New Roman" panose="02020603050405020304" pitchFamily="18" charset="0"/>
                        </a:rPr>
                        <a:t>100</a:t>
                      </a:r>
                      <a:endParaRPr lang="ru-RU" sz="3200" b="1" i="0" kern="1200" dirty="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389965" y="496130"/>
            <a:ext cx="114972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lang="ru-RU" sz="4000" b="1" dirty="0">
                <a:latin typeface="Times New Roman" panose="02020603050405020304" pitchFamily="18" charset="0"/>
                <a:cs typeface="Times New Roman" panose="02020603050405020304" pitchFamily="18" charset="0"/>
              </a:rPr>
              <a:t>Распределение </a:t>
            </a:r>
            <a:r>
              <a:rPr lang="ru-RU" sz="4000" b="1" dirty="0" smtClean="0">
                <a:latin typeface="Times New Roman" panose="02020603050405020304" pitchFamily="18" charset="0"/>
                <a:cs typeface="Times New Roman" panose="02020603050405020304" pitchFamily="18" charset="0"/>
              </a:rPr>
              <a:t>заданий по </a:t>
            </a:r>
            <a:r>
              <a:rPr lang="ru-RU" sz="4000" b="1" dirty="0">
                <a:latin typeface="Times New Roman" panose="02020603050405020304" pitchFamily="18" charset="0"/>
                <a:cs typeface="Times New Roman" panose="02020603050405020304" pitchFamily="18" charset="0"/>
              </a:rPr>
              <a:t>уровням сложности</a:t>
            </a:r>
          </a:p>
        </p:txBody>
      </p:sp>
    </p:spTree>
    <p:extLst>
      <p:ext uri="{BB962C8B-B14F-4D97-AF65-F5344CB8AC3E}">
        <p14:creationId xmlns:p14="http://schemas.microsoft.com/office/powerpoint/2010/main" val="2682385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0670" y="242047"/>
            <a:ext cx="11636188" cy="584775"/>
          </a:xfrm>
          <a:prstGeom prst="rect">
            <a:avLst/>
          </a:prstGeom>
        </p:spPr>
        <p:txBody>
          <a:bodyPr wrap="square">
            <a:spAutoFit/>
          </a:bodyPr>
          <a:lstStyle/>
          <a:p>
            <a:pPr algn="ctr"/>
            <a:r>
              <a:rPr lang="ru-RU" sz="3200" b="1" dirty="0">
                <a:latin typeface="Times New Roman" panose="02020603050405020304" pitchFamily="18" charset="0"/>
                <a:cs typeface="Times New Roman" panose="02020603050405020304" pitchFamily="18" charset="0"/>
              </a:rPr>
              <a:t>Соответствие заданий ЕГЭ-2021 и ЕГЭ-2020</a:t>
            </a:r>
          </a:p>
        </p:txBody>
      </p:sp>
      <p:graphicFrame>
        <p:nvGraphicFramePr>
          <p:cNvPr id="4" name="Таблица 3"/>
          <p:cNvGraphicFramePr>
            <a:graphicFrameLocks noGrp="1"/>
          </p:cNvGraphicFramePr>
          <p:nvPr>
            <p:extLst>
              <p:ext uri="{D42A27DB-BD31-4B8C-83A1-F6EECF244321}">
                <p14:modId xmlns:p14="http://schemas.microsoft.com/office/powerpoint/2010/main" val="1146705372"/>
              </p:ext>
            </p:extLst>
          </p:nvPr>
        </p:nvGraphicFramePr>
        <p:xfrm>
          <a:off x="210670" y="1260289"/>
          <a:ext cx="11739283" cy="5218053"/>
        </p:xfrm>
        <a:graphic>
          <a:graphicData uri="http://schemas.openxmlformats.org/drawingml/2006/table">
            <a:tbl>
              <a:tblPr firstRow="1" firstCol="1" bandRow="1">
                <a:tableStyleId>{5FD0F851-EC5A-4D38-B0AD-8093EC10F338}</a:tableStyleId>
              </a:tblPr>
              <a:tblGrid>
                <a:gridCol w="671570"/>
                <a:gridCol w="1020945"/>
                <a:gridCol w="1137370"/>
                <a:gridCol w="1909157"/>
                <a:gridCol w="1164451"/>
                <a:gridCol w="5835790"/>
              </a:tblGrid>
              <a:tr h="0">
                <a:tc>
                  <a:txBody>
                    <a:bodyPr/>
                    <a:lstStyle/>
                    <a:p>
                      <a:pPr algn="ctr">
                        <a:lnSpc>
                          <a:spcPct val="107000"/>
                        </a:lnSpc>
                        <a:spcAft>
                          <a:spcPts val="800"/>
                        </a:spcAft>
                      </a:pPr>
                      <a:r>
                        <a:rPr lang="ru-RU" sz="2400" dirty="0">
                          <a:effectLst/>
                          <a:sym typeface="Wingdings" panose="05000000000000000000" pitchFamily="2" charset="2"/>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ЕГЭ-2021</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ЕГЭ-2020</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Сложность</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Время</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Материал</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1</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3</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3</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a:effectLst/>
                          <a:latin typeface="Times New Roman" panose="02020603050405020304" pitchFamily="18" charset="0"/>
                          <a:cs typeface="Times New Roman" panose="02020603050405020304" pitchFamily="18" charset="0"/>
                        </a:rPr>
                        <a:t>Анализ информационных моделей (графов)</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2</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2</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3</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a:effectLst/>
                          <a:latin typeface="Times New Roman" panose="02020603050405020304" pitchFamily="18" charset="0"/>
                          <a:cs typeface="Times New Roman" panose="02020603050405020304" pitchFamily="18" charset="0"/>
                        </a:rPr>
                        <a:t>Таблицы истинности логических функций</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3</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smtClean="0">
                          <a:effectLst/>
                          <a:latin typeface="Times New Roman" panose="02020603050405020304" pitchFamily="18" charset="0"/>
                          <a:cs typeface="Times New Roman" panose="02020603050405020304" pitchFamily="18" charset="0"/>
                        </a:rPr>
                        <a:t>4</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3</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dirty="0">
                          <a:effectLst/>
                          <a:latin typeface="Times New Roman" panose="02020603050405020304" pitchFamily="18" charset="0"/>
                          <a:cs typeface="Times New Roman" panose="02020603050405020304" pitchFamily="18" charset="0"/>
                        </a:rPr>
                        <a:t>Поиск и сортировка в базах данных</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4</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5</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2</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dirty="0">
                          <a:effectLst/>
                          <a:latin typeface="Times New Roman" panose="02020603050405020304" pitchFamily="18" charset="0"/>
                          <a:cs typeface="Times New Roman" panose="02020603050405020304" pitchFamily="18" charset="0"/>
                        </a:rPr>
                        <a:t>Кодирование и декодирование</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5</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smtClean="0">
                          <a:effectLst/>
                          <a:latin typeface="Times New Roman" panose="02020603050405020304" pitchFamily="18" charset="0"/>
                          <a:cs typeface="Times New Roman" panose="02020603050405020304" pitchFamily="18" charset="0"/>
                        </a:rPr>
                        <a:t>6</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4</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dirty="0">
                          <a:effectLst/>
                          <a:latin typeface="Times New Roman" panose="02020603050405020304" pitchFamily="18" charset="0"/>
                          <a:cs typeface="Times New Roman" panose="02020603050405020304" pitchFamily="18" charset="0"/>
                        </a:rPr>
                        <a:t>Выполнение и анализ простых алгоритмов</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6</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8</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Б</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4</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dirty="0">
                          <a:effectLst/>
                          <a:latin typeface="Times New Roman" panose="02020603050405020304" pitchFamily="18" charset="0"/>
                          <a:cs typeface="Times New Roman" panose="02020603050405020304" pitchFamily="18" charset="0"/>
                        </a:rPr>
                        <a:t>Анализ программы с циклом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7</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smtClean="0">
                          <a:effectLst/>
                          <a:latin typeface="Times New Roman" panose="02020603050405020304" pitchFamily="18" charset="0"/>
                          <a:cs typeface="Times New Roman" panose="02020603050405020304" pitchFamily="18" charset="0"/>
                        </a:rPr>
                        <a:t>9</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Б</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5</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dirty="0">
                          <a:effectLst/>
                          <a:latin typeface="Times New Roman" panose="02020603050405020304" pitchFamily="18" charset="0"/>
                          <a:cs typeface="Times New Roman" panose="02020603050405020304" pitchFamily="18" charset="0"/>
                        </a:rPr>
                        <a:t>Кодирование растровых изображений</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8</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10</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Б</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4</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Кодирование данных, комбинаторика</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sym typeface="Wingdings" panose="05000000000000000000" pitchFamily="2" charset="2"/>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9</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dirty="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a:effectLst/>
                          <a:latin typeface="Times New Roman" panose="02020603050405020304" pitchFamily="18" charset="0"/>
                          <a:cs typeface="Times New Roman" panose="02020603050405020304" pitchFamily="18" charset="0"/>
                        </a:rPr>
                        <a:t>Б</a:t>
                      </a:r>
                      <a:endParaRPr lang="ru-RU" sz="2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a:effectLst/>
                          <a:latin typeface="Times New Roman" panose="02020603050405020304" pitchFamily="18" charset="0"/>
                          <a:cs typeface="Times New Roman" panose="02020603050405020304" pitchFamily="18" charset="0"/>
                        </a:rPr>
                        <a:t>6</a:t>
                      </a:r>
                      <a:endParaRPr lang="ru-RU" sz="2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Встроенные функции в </a:t>
                      </a:r>
                      <a:r>
                        <a:rPr lang="ru-RU" sz="2400" kern="1200" dirty="0" smtClean="0">
                          <a:effectLst/>
                          <a:latin typeface="Times New Roman" panose="02020603050405020304" pitchFamily="18" charset="0"/>
                          <a:cs typeface="Times New Roman" panose="02020603050405020304" pitchFamily="18" charset="0"/>
                        </a:rPr>
                        <a:t>ЭТ</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algn="ctr">
                        <a:lnSpc>
                          <a:spcPct val="107000"/>
                        </a:lnSpc>
                        <a:spcAft>
                          <a:spcPts val="800"/>
                        </a:spcAft>
                      </a:pPr>
                      <a:r>
                        <a:rPr lang="ru-RU" sz="2400" dirty="0">
                          <a:effectLst/>
                          <a:sym typeface="Wingdings" panose="05000000000000000000" pitchFamily="2" charset="2"/>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a:effectLst/>
                          <a:latin typeface="Times New Roman" panose="02020603050405020304" pitchFamily="18" charset="0"/>
                          <a:cs typeface="Times New Roman" panose="02020603050405020304" pitchFamily="18" charset="0"/>
                        </a:rPr>
                        <a:t>10</a:t>
                      </a:r>
                      <a:endParaRPr lang="ru-RU" sz="2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dirty="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a:effectLst/>
                          <a:latin typeface="Times New Roman" panose="02020603050405020304" pitchFamily="18" charset="0"/>
                          <a:cs typeface="Times New Roman" panose="02020603050405020304" pitchFamily="18" charset="0"/>
                        </a:rPr>
                        <a:t>Б</a:t>
                      </a:r>
                      <a:endParaRPr lang="ru-RU" sz="2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kern="1200">
                          <a:effectLst/>
                          <a:latin typeface="Times New Roman" panose="02020603050405020304" pitchFamily="18" charset="0"/>
                          <a:cs typeface="Times New Roman" panose="02020603050405020304" pitchFamily="18" charset="0"/>
                        </a:rPr>
                        <a:t>6</a:t>
                      </a:r>
                      <a:endParaRPr lang="ru-RU" sz="2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800"/>
                        </a:spcAft>
                      </a:pPr>
                      <a:r>
                        <a:rPr lang="ru-RU" sz="2400" kern="1200" dirty="0">
                          <a:effectLst/>
                          <a:latin typeface="Times New Roman" panose="02020603050405020304" pitchFamily="18" charset="0"/>
                          <a:cs typeface="Times New Roman" panose="02020603050405020304" pitchFamily="18" charset="0"/>
                        </a:rPr>
                        <a:t>Поиск слов в текстовом документе</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8221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7564" y="268941"/>
            <a:ext cx="11636188" cy="584775"/>
          </a:xfrm>
          <a:prstGeom prst="rect">
            <a:avLst/>
          </a:prstGeom>
        </p:spPr>
        <p:txBody>
          <a:bodyPr wrap="square">
            <a:spAutoFit/>
          </a:bodyPr>
          <a:lstStyle/>
          <a:p>
            <a:pPr algn="ctr"/>
            <a:r>
              <a:rPr lang="ru-RU" sz="3200" b="1" dirty="0">
                <a:latin typeface="Times New Roman" panose="02020603050405020304" pitchFamily="18" charset="0"/>
                <a:cs typeface="Times New Roman" panose="02020603050405020304" pitchFamily="18" charset="0"/>
              </a:rPr>
              <a:t>Соответствие заданий ЕГЭ-2021 и ЕГЭ-2020</a:t>
            </a:r>
          </a:p>
        </p:txBody>
      </p:sp>
      <p:graphicFrame>
        <p:nvGraphicFramePr>
          <p:cNvPr id="4" name="Таблица 3"/>
          <p:cNvGraphicFramePr>
            <a:graphicFrameLocks noGrp="1"/>
          </p:cNvGraphicFramePr>
          <p:nvPr>
            <p:extLst>
              <p:ext uri="{D42A27DB-BD31-4B8C-83A1-F6EECF244321}">
                <p14:modId xmlns:p14="http://schemas.microsoft.com/office/powerpoint/2010/main" val="3145029966"/>
              </p:ext>
            </p:extLst>
          </p:nvPr>
        </p:nvGraphicFramePr>
        <p:xfrm>
          <a:off x="237564" y="977901"/>
          <a:ext cx="11739283" cy="5609403"/>
        </p:xfrm>
        <a:graphic>
          <a:graphicData uri="http://schemas.openxmlformats.org/drawingml/2006/table">
            <a:tbl>
              <a:tblPr firstRow="1" firstCol="1" bandRow="1">
                <a:tableStyleId>{5FD0F851-EC5A-4D38-B0AD-8093EC10F338}</a:tableStyleId>
              </a:tblPr>
              <a:tblGrid>
                <a:gridCol w="671570"/>
                <a:gridCol w="1020945"/>
                <a:gridCol w="1137370"/>
                <a:gridCol w="1909157"/>
                <a:gridCol w="1164451"/>
                <a:gridCol w="5835790"/>
              </a:tblGrid>
              <a:tr h="0">
                <a:tc>
                  <a:txBody>
                    <a:bodyPr/>
                    <a:lstStyle/>
                    <a:p>
                      <a:pPr algn="ctr">
                        <a:lnSpc>
                          <a:spcPct val="107000"/>
                        </a:lnSpc>
                        <a:spcAft>
                          <a:spcPts val="800"/>
                        </a:spcAft>
                      </a:pPr>
                      <a:r>
                        <a:rPr lang="ru-RU" sz="2400" dirty="0">
                          <a:effectLst/>
                          <a:sym typeface="Wingdings" panose="05000000000000000000" pitchFamily="2" charset="2"/>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ЕГЭ-2021</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ЕГЭ-2020</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Сложность</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Время</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Материал</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11</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13</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3</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Вычисления информационного объёма </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12</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14</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4</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Выполнение алгоритмов для исполнителя</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13</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3</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Поиск количества путей в графе</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14</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Позиционные системы счисления</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2400" kern="1200">
                          <a:solidFill>
                            <a:schemeClr val="tx1"/>
                          </a:solidFill>
                          <a:effectLst/>
                          <a:latin typeface="Times New Roman" panose="02020603050405020304" pitchFamily="18" charset="0"/>
                          <a:ea typeface="+mn-ea"/>
                          <a:cs typeface="Times New Roman" panose="02020603050405020304" pitchFamily="18" charset="0"/>
                        </a:rPr>
                        <a:t>18</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Основные понятия математической </a:t>
                      </a:r>
                      <a:r>
                        <a:rPr lang="ru-RU" sz="2400" kern="1200" dirty="0" smtClean="0">
                          <a:solidFill>
                            <a:schemeClr val="tx1"/>
                          </a:solidFill>
                          <a:effectLst/>
                          <a:latin typeface="Times New Roman" panose="02020603050405020304" pitchFamily="18" charset="0"/>
                          <a:ea typeface="+mn-ea"/>
                          <a:cs typeface="Times New Roman" panose="02020603050405020304" pitchFamily="18" charset="0"/>
                        </a:rPr>
                        <a:t>логики</a:t>
                      </a:r>
                      <a:endParaRPr lang="ru-RU" sz="2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2400" kern="1200" dirty="0" smtClean="0">
                          <a:solidFill>
                            <a:schemeClr val="tx1"/>
                          </a:solidFill>
                          <a:effectLst/>
                          <a:latin typeface="Times New Roman" panose="02020603050405020304" pitchFamily="18" charset="0"/>
                          <a:ea typeface="+mn-ea"/>
                          <a:cs typeface="Times New Roman" panose="02020603050405020304" pitchFamily="18" charset="0"/>
                        </a:rPr>
                        <a:t>11</a:t>
                      </a:r>
                      <a:endParaRPr lang="ru-RU" sz="2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9</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Вычисление значений рекурсивной </a:t>
                      </a:r>
                      <a:r>
                        <a:rPr lang="ru-RU" sz="2400" kern="1200" dirty="0" smtClean="0">
                          <a:solidFill>
                            <a:schemeClr val="tx1"/>
                          </a:solidFill>
                          <a:effectLst/>
                          <a:latin typeface="Times New Roman" panose="02020603050405020304" pitchFamily="18" charset="0"/>
                          <a:ea typeface="+mn-ea"/>
                          <a:cs typeface="Times New Roman" panose="02020603050405020304" pitchFamily="18" charset="0"/>
                        </a:rPr>
                        <a:t>функции</a:t>
                      </a:r>
                      <a:endParaRPr lang="ru-RU" sz="2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17</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dirty="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Проверка делимости</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18</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dirty="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Динамическое программирование</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19</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2400" kern="1200">
                          <a:solidFill>
                            <a:schemeClr val="tx1"/>
                          </a:solidFill>
                          <a:effectLst/>
                          <a:latin typeface="Times New Roman" panose="02020603050405020304" pitchFamily="18" charset="0"/>
                          <a:ea typeface="+mn-ea"/>
                          <a:cs typeface="Times New Roman" panose="02020603050405020304" pitchFamily="18" charset="0"/>
                        </a:rPr>
                        <a:t>26</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Теория игр</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l"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20</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2400" kern="1200">
                          <a:solidFill>
                            <a:schemeClr val="tx1"/>
                          </a:solidFill>
                          <a:effectLst/>
                          <a:latin typeface="Times New Roman" panose="02020603050405020304" pitchFamily="18" charset="0"/>
                          <a:ea typeface="+mn-ea"/>
                          <a:cs typeface="Times New Roman" panose="02020603050405020304" pitchFamily="18" charset="0"/>
                        </a:rPr>
                        <a:t>26</a:t>
                      </a:r>
                      <a:endParaRPr lang="ru-RU" sz="24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a:solidFill>
                            <a:schemeClr val="tx1"/>
                          </a:solidFill>
                          <a:effectLst/>
                          <a:latin typeface="Times New Roman" panose="02020603050405020304" pitchFamily="18" charset="0"/>
                          <a:ea typeface="+mn-ea"/>
                          <a:cs typeface="Times New Roman" panose="02020603050405020304" pitchFamily="18" charset="0"/>
                        </a:rPr>
                        <a:t>П</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lnSpc>
                          <a:spcPct val="107000"/>
                        </a:lnSpc>
                        <a:spcAft>
                          <a:spcPts val="800"/>
                        </a:spcAft>
                      </a:pPr>
                      <a:r>
                        <a:rPr lang="ru-RU" sz="2400" kern="1200" dirty="0">
                          <a:solidFill>
                            <a:schemeClr val="tx1"/>
                          </a:solidFill>
                          <a:effectLst/>
                          <a:latin typeface="Times New Roman" panose="02020603050405020304" pitchFamily="18" charset="0"/>
                          <a:ea typeface="+mn-ea"/>
                          <a:cs typeface="Times New Roman" panose="02020603050405020304" pitchFamily="18" charset="0"/>
                        </a:rPr>
                        <a:t>Теория игр</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4055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6505" y="416859"/>
            <a:ext cx="8489577" cy="584775"/>
          </a:xfrm>
          <a:prstGeom prst="rect">
            <a:avLst/>
          </a:prstGeom>
        </p:spPr>
        <p:txBody>
          <a:bodyPr wrap="square">
            <a:spAutoFit/>
          </a:bodyPr>
          <a:lstStyle/>
          <a:p>
            <a:r>
              <a:rPr lang="ru-RU" sz="3200" b="1" dirty="0">
                <a:latin typeface="Times New Roman" panose="02020603050405020304" pitchFamily="18" charset="0"/>
                <a:cs typeface="Times New Roman" panose="02020603050405020304" pitchFamily="18" charset="0"/>
              </a:rPr>
              <a:t>Соответствие заданий ЕГЭ-2021 и ЕГЭ-2020</a:t>
            </a:r>
          </a:p>
        </p:txBody>
      </p:sp>
      <p:graphicFrame>
        <p:nvGraphicFramePr>
          <p:cNvPr id="4" name="Таблица 3"/>
          <p:cNvGraphicFramePr>
            <a:graphicFrameLocks noGrp="1"/>
          </p:cNvGraphicFramePr>
          <p:nvPr>
            <p:extLst>
              <p:ext uri="{D42A27DB-BD31-4B8C-83A1-F6EECF244321}">
                <p14:modId xmlns:p14="http://schemas.microsoft.com/office/powerpoint/2010/main" val="2076187521"/>
              </p:ext>
            </p:extLst>
          </p:nvPr>
        </p:nvGraphicFramePr>
        <p:xfrm>
          <a:off x="237564" y="2752913"/>
          <a:ext cx="11739283" cy="3244476"/>
        </p:xfrm>
        <a:graphic>
          <a:graphicData uri="http://schemas.openxmlformats.org/drawingml/2006/table">
            <a:tbl>
              <a:tblPr firstRow="1" firstCol="1" bandRow="1">
                <a:tableStyleId>{5FD0F851-EC5A-4D38-B0AD-8093EC10F338}</a:tableStyleId>
              </a:tblPr>
              <a:tblGrid>
                <a:gridCol w="671570"/>
                <a:gridCol w="1020945"/>
                <a:gridCol w="1137370"/>
                <a:gridCol w="2055880"/>
                <a:gridCol w="1398495"/>
                <a:gridCol w="5455023"/>
              </a:tblGrid>
              <a:tr h="802041">
                <a:tc>
                  <a:txBody>
                    <a:bodyPr/>
                    <a:lstStyle/>
                    <a:p>
                      <a:pPr algn="ctr">
                        <a:lnSpc>
                          <a:spcPct val="107000"/>
                        </a:lnSpc>
                        <a:spcAft>
                          <a:spcPts val="800"/>
                        </a:spcAft>
                      </a:pPr>
                      <a:r>
                        <a:rPr lang="ru-RU" sz="2400" dirty="0">
                          <a:effectLst/>
                          <a:sym typeface="Wingdings" panose="05000000000000000000" pitchFamily="2" charset="2"/>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ЕГЭ-2021</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ЕГЭ-2020</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dirty="0">
                          <a:effectLst/>
                          <a:latin typeface="Times New Roman" panose="02020603050405020304" pitchFamily="18" charset="0"/>
                          <a:cs typeface="Times New Roman" panose="02020603050405020304" pitchFamily="18" charset="0"/>
                        </a:rPr>
                        <a:t>Сложность</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Время</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400">
                          <a:effectLst/>
                          <a:latin typeface="Times New Roman" panose="02020603050405020304" pitchFamily="18" charset="0"/>
                          <a:cs typeface="Times New Roman" panose="02020603050405020304" pitchFamily="18" charset="0"/>
                        </a:rPr>
                        <a:t>Материал</a:t>
                      </a:r>
                      <a:endParaRPr lang="ru-R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68390">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24</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18</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Обработка символьных строк</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68390">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20</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 делителей числа</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68390">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26</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7000"/>
                        </a:lnSpc>
                        <a:spcAft>
                          <a:spcPts val="800"/>
                        </a:spcAft>
                      </a:pPr>
                      <a:r>
                        <a:rPr lang="ru-RU" sz="2000" kern="1200" dirty="0" smtClean="0">
                          <a:effectLst/>
                          <a:latin typeface="Times New Roman" panose="02020603050405020304" pitchFamily="18" charset="0"/>
                          <a:cs typeface="Times New Roman" panose="02020603050405020304" pitchFamily="18" charset="0"/>
                        </a:rPr>
                        <a:t>отсутствовало</a:t>
                      </a:r>
                      <a:endParaRPr lang="ru-RU"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35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Обработка массива целых чисел</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37265">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27</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27</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spcAft>
                          <a:spcPts val="0"/>
                        </a:spcAft>
                      </a:pPr>
                      <a:r>
                        <a:rPr lang="ru-RU" sz="2800">
                          <a:effectLst/>
                          <a:latin typeface="Times New Roman" panose="02020603050405020304" pitchFamily="18" charset="0"/>
                          <a:ea typeface="Times New Roman" panose="02020603050405020304" pitchFamily="18" charset="0"/>
                          <a:cs typeface="Times New Roman" panose="02020603050405020304" pitchFamily="18" charset="0"/>
                        </a:rPr>
                        <a:t>35</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Aft>
                          <a:spcPts val="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Обработка последовательностей </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8777" y="296985"/>
            <a:ext cx="2130070" cy="212693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35779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1282</Words>
  <Application>Microsoft Office PowerPoint</Application>
  <PresentationFormat>Широкоэкранный</PresentationFormat>
  <Paragraphs>337</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Calibri Light</vt:lpstr>
      <vt:lpstr>Times New Roman</vt:lpstr>
      <vt:lpstr>Wingdings</vt:lpstr>
      <vt:lpstr>Тема Office</vt:lpstr>
      <vt:lpstr>Презентация PowerPoint</vt:lpstr>
      <vt:lpstr>Презентация PowerPoint</vt:lpstr>
      <vt:lpstr>Распределение заданий экзаменационной работы по способу выполнения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Баллы и критерии оценивания</vt:lpstr>
      <vt:lpstr>Презентация PowerPoint</vt:lpstr>
      <vt:lpstr>Перечень ПО, используемого при проведении тренировочного экзамена по учебному предмету «информатика» в компьютерной форме на территории ХМАО– Югры</vt:lpstr>
      <vt:lpstr>Перечень ПО, используемого при проведении тренировочного экзамена по учебному предмету «информатика» в компьютерной форме на территории ХМАО– Югры</vt:lpstr>
      <vt:lpstr>Перечень ПО, используемого при проведении тренировочного экзамена по учебному предмету «информатика и ИКТ» в компьютерной форме» на территории ХМАО– Югры</vt:lpstr>
      <vt:lpstr>Презентация PowerPoint</vt:lpstr>
      <vt:lpstr>Рекомендации обучающимся  по организации индивидуальной подготовки к ЕГЭ  по информатике в компьютерной форме </vt:lpstr>
      <vt:lpstr>Рекомендации обучающимся  по организации индивидуальной подготовки к ЕГЭ  по информатике в компьютерной форме </vt:lpstr>
      <vt:lpstr>Индивидуальный план   Матрица тематических заданий  Формулы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нина</dc:creator>
  <cp:lastModifiedBy>нина</cp:lastModifiedBy>
  <cp:revision>49</cp:revision>
  <dcterms:created xsi:type="dcterms:W3CDTF">2021-03-19T16:54:57Z</dcterms:created>
  <dcterms:modified xsi:type="dcterms:W3CDTF">2021-03-24T19:36:31Z</dcterms:modified>
</cp:coreProperties>
</file>