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8" r:id="rId15"/>
    <p:sldId id="267" r:id="rId16"/>
    <p:sldId id="271" r:id="rId17"/>
    <p:sldId id="272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Подготовка к ВПР по биологии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725144"/>
            <a:ext cx="3309803" cy="1260629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Мерк Т.М.</a:t>
            </a:r>
          </a:p>
          <a:p>
            <a:pPr algn="ctr"/>
            <a:r>
              <a:rPr lang="ru-RU" dirty="0" smtClean="0"/>
              <a:t>МБОУ СОШ№15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02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" t="1601" r="7132" b="3670"/>
          <a:stretch/>
        </p:blipFill>
        <p:spPr bwMode="auto">
          <a:xfrm>
            <a:off x="1259632" y="332656"/>
            <a:ext cx="6840760" cy="440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95536" y="4449708"/>
            <a:ext cx="8352928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Опыт: </a:t>
            </a:r>
          </a:p>
          <a:p>
            <a:pPr marL="525780" indent="-457200">
              <a:buFont typeface="Wingdings 2" pitchFamily="18" charset="2"/>
              <a:buAutoNum type="arabicPeriod"/>
            </a:pPr>
            <a:r>
              <a:rPr lang="ru-RU" dirty="0" smtClean="0"/>
              <a:t>Работа в группах или парах. </a:t>
            </a:r>
          </a:p>
          <a:p>
            <a:pPr marL="525780" indent="-457200">
              <a:buFont typeface="Wingdings 2" pitchFamily="18" charset="2"/>
              <a:buAutoNum type="arabicPeriod"/>
            </a:pPr>
            <a:r>
              <a:rPr lang="ru-RU" dirty="0" smtClean="0"/>
              <a:t>В конце урока 5-7 минут (этап закрепления).</a:t>
            </a:r>
          </a:p>
          <a:p>
            <a:pPr marL="525780" indent="-457200">
              <a:buFont typeface="Wingdings 2" pitchFamily="18" charset="2"/>
              <a:buAutoNum type="arabicPeriod"/>
            </a:pPr>
            <a:r>
              <a:rPr lang="ru-RU" dirty="0" smtClean="0"/>
              <a:t>Интерактивная доска или печатные экземпляры.</a:t>
            </a:r>
          </a:p>
          <a:p>
            <a:pPr marL="525780" indent="-457200">
              <a:buFont typeface="Wingdings 2" pitchFamily="18" charset="2"/>
              <a:buAutoNum type="arabicPeriod"/>
            </a:pPr>
            <a:r>
              <a:rPr lang="ru-RU" dirty="0" smtClean="0"/>
              <a:t>Обсуждение, анализ, установление </a:t>
            </a:r>
            <a:r>
              <a:rPr lang="ru-RU" dirty="0" err="1" smtClean="0"/>
              <a:t>причинно</a:t>
            </a:r>
            <a:r>
              <a:rPr lang="ru-RU" dirty="0" smtClean="0"/>
              <a:t> – следственных связей в группе, формирование терминологического аппарата.</a:t>
            </a:r>
          </a:p>
          <a:p>
            <a:pPr marL="525780" indent="-457200">
              <a:buFont typeface="Wingdings 2" pitchFamily="18" charset="2"/>
              <a:buAutoNum type="arabicPeriod"/>
            </a:pPr>
            <a:r>
              <a:rPr lang="ru-RU" dirty="0" smtClean="0"/>
              <a:t>Корректировка и комментарий учителя.</a:t>
            </a:r>
          </a:p>
          <a:p>
            <a:pPr marL="525780" indent="-457200">
              <a:buFont typeface="Wingdings 2" pitchFamily="18" charset="2"/>
              <a:buAutoNum type="arabicPeriod"/>
            </a:pPr>
            <a:r>
              <a:rPr lang="ru-RU" dirty="0" smtClean="0"/>
              <a:t>Эл ресурс: </a:t>
            </a:r>
            <a:r>
              <a:rPr lang="en-US" dirty="0" smtClean="0"/>
              <a:t>https://bio6-vpr.sdamgia.ru/test?theme=</a:t>
            </a:r>
            <a:r>
              <a:rPr lang="ru-RU" dirty="0" smtClean="0"/>
              <a:t>11</a:t>
            </a:r>
          </a:p>
          <a:p>
            <a:pPr marL="525780" indent="-457200">
              <a:buFont typeface="Wingdings 2" pitchFamily="18" charset="2"/>
              <a:buAutoNum type="arabicPeriod"/>
            </a:pPr>
            <a:endParaRPr lang="ru-RU" dirty="0" smtClean="0"/>
          </a:p>
          <a:p>
            <a:pPr marL="525780" indent="-457200">
              <a:buFont typeface="Wingdings 2" pitchFamily="18" charset="2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35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80920" cy="92697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Биология 7 класс (животные</a:t>
            </a:r>
            <a:r>
              <a:rPr lang="ru-RU" sz="3600" dirty="0" smtClean="0"/>
              <a:t>)</a:t>
            </a:r>
            <a:br>
              <a:rPr lang="ru-RU" sz="3600" dirty="0" smtClean="0"/>
            </a:br>
            <a:r>
              <a:rPr lang="ru-RU" sz="3600" dirty="0" smtClean="0"/>
              <a:t>(13 заданий).</a:t>
            </a:r>
            <a:br>
              <a:rPr lang="ru-RU" sz="3600" dirty="0" smtClean="0"/>
            </a:br>
            <a:r>
              <a:rPr lang="ru-RU" sz="3600" b="1" dirty="0" smtClean="0">
                <a:solidFill>
                  <a:schemeClr val="tx1"/>
                </a:solidFill>
              </a:rPr>
              <a:t>Задание 2.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700" dirty="0" smtClean="0">
                <a:solidFill>
                  <a:schemeClr val="tx1"/>
                </a:solidFill>
              </a:rPr>
              <a:t>2.1. - </a:t>
            </a:r>
            <a:r>
              <a:rPr lang="ru-RU" sz="2700" dirty="0" smtClean="0"/>
              <a:t>63,88%;  </a:t>
            </a:r>
            <a:r>
              <a:rPr lang="ru-RU" sz="2700" dirty="0" smtClean="0">
                <a:solidFill>
                  <a:schemeClr val="tx1"/>
                </a:solidFill>
              </a:rPr>
              <a:t>2.2. - </a:t>
            </a:r>
            <a:r>
              <a:rPr lang="ru-RU" sz="2400" dirty="0" smtClean="0"/>
              <a:t>56,31%;    </a:t>
            </a:r>
            <a:r>
              <a:rPr lang="ru-RU" sz="2400" dirty="0" smtClean="0">
                <a:solidFill>
                  <a:schemeClr val="tx1"/>
                </a:solidFill>
              </a:rPr>
              <a:t>2.3. – </a:t>
            </a:r>
            <a:r>
              <a:rPr lang="ru-RU" sz="2400" dirty="0" smtClean="0"/>
              <a:t>61,02%;  </a:t>
            </a:r>
            <a:r>
              <a:rPr lang="ru-RU" sz="2400" dirty="0" smtClean="0">
                <a:solidFill>
                  <a:schemeClr val="tx1"/>
                </a:solidFill>
              </a:rPr>
              <a:t>2.4. – </a:t>
            </a:r>
            <a:r>
              <a:rPr lang="ru-RU" sz="2400" dirty="0" smtClean="0"/>
              <a:t>52,86%</a:t>
            </a:r>
            <a:endParaRPr lang="ru-RU" sz="27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486104"/>
              </p:ext>
            </p:extLst>
          </p:nvPr>
        </p:nvGraphicFramePr>
        <p:xfrm>
          <a:off x="467540" y="2324100"/>
          <a:ext cx="8208915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3"/>
                <a:gridCol w="3038741"/>
                <a:gridCol w="1368152"/>
                <a:gridCol w="1080120"/>
                <a:gridCol w="10801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Проверяемые элементы содержания</a:t>
                      </a:r>
                      <a:r>
                        <a:rPr lang="ru-RU" baseline="0" dirty="0" smtClean="0"/>
                        <a:t>  (умения)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Проверяемые требования к уровню подготовки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сложности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Мах.б</a:t>
                      </a:r>
                      <a:r>
                        <a:rPr lang="ru-RU" dirty="0" smtClean="0"/>
                        <a:t> выполнение</a:t>
                      </a:r>
                      <a:r>
                        <a:rPr lang="ru-RU" baseline="0" dirty="0" smtClean="0"/>
                        <a:t> 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Прим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время </a:t>
                      </a:r>
                      <a:r>
                        <a:rPr lang="ru-RU" dirty="0" err="1" smtClean="0"/>
                        <a:t>выполн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Классификация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животных.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Значение животных в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природе и жизни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Использовать методы биологической науки: наблюдать и описывать биологические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объекты и процессы, ставить биологические эксперименты и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объяснять их результаты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49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2" b="6829"/>
          <a:stretch/>
        </p:blipFill>
        <p:spPr bwMode="auto">
          <a:xfrm>
            <a:off x="755576" y="321419"/>
            <a:ext cx="6264696" cy="402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 noGrp="1"/>
          </p:cNvSpPr>
          <p:nvPr>
            <p:ph idx="1"/>
          </p:nvPr>
        </p:nvSpPr>
        <p:spPr>
          <a:xfrm>
            <a:off x="468313" y="4351338"/>
            <a:ext cx="8207375" cy="215423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Опыт: </a:t>
            </a:r>
          </a:p>
          <a:p>
            <a:pPr marL="525780" indent="-457200">
              <a:buFont typeface="Wingdings 2" pitchFamily="18" charset="2"/>
              <a:buAutoNum type="arabicPeriod"/>
            </a:pPr>
            <a:r>
              <a:rPr lang="ru-RU" dirty="0" smtClean="0"/>
              <a:t>Работа в группах , парах, фронтально. </a:t>
            </a:r>
          </a:p>
          <a:p>
            <a:pPr marL="525780" indent="-457200">
              <a:buFont typeface="Wingdings 2" pitchFamily="18" charset="2"/>
              <a:buAutoNum type="arabicPeriod"/>
            </a:pPr>
            <a:r>
              <a:rPr lang="ru-RU" dirty="0" smtClean="0"/>
              <a:t>На всех этапах урока.</a:t>
            </a:r>
          </a:p>
          <a:p>
            <a:pPr marL="525780" indent="-457200">
              <a:buFont typeface="Wingdings 2" pitchFamily="18" charset="2"/>
              <a:buAutoNum type="arabicPeriod"/>
            </a:pPr>
            <a:r>
              <a:rPr lang="ru-RU" dirty="0" smtClean="0"/>
              <a:t>На каждом уроке изучения нового типа, класса животных.</a:t>
            </a:r>
          </a:p>
          <a:p>
            <a:pPr marL="525780" indent="-457200">
              <a:buFont typeface="Wingdings 2" pitchFamily="18" charset="2"/>
              <a:buAutoNum type="arabicPeriod"/>
            </a:pPr>
            <a:r>
              <a:rPr lang="ru-RU" dirty="0" smtClean="0"/>
              <a:t>Обсуждение, анализ, установление </a:t>
            </a:r>
            <a:r>
              <a:rPr lang="ru-RU" dirty="0" err="1" smtClean="0"/>
              <a:t>причинно</a:t>
            </a:r>
            <a:r>
              <a:rPr lang="ru-RU" dirty="0" smtClean="0"/>
              <a:t> – следственных, формирование терминологического аппарата.</a:t>
            </a:r>
          </a:p>
          <a:p>
            <a:pPr marL="525780" indent="-457200">
              <a:buFont typeface="Wingdings 2" pitchFamily="18" charset="2"/>
              <a:buAutoNum type="arabicPeriod"/>
            </a:pPr>
            <a:r>
              <a:rPr lang="ru-RU" dirty="0" smtClean="0"/>
              <a:t>Корректировка и комментарий учителя.</a:t>
            </a:r>
          </a:p>
          <a:p>
            <a:pPr marL="525780" indent="-457200">
              <a:buFont typeface="Wingdings 2" pitchFamily="18" charset="2"/>
              <a:buAutoNum type="arabicPeriod"/>
            </a:pPr>
            <a:r>
              <a:rPr lang="ru-RU" dirty="0" smtClean="0"/>
              <a:t>Эл ресурс: </a:t>
            </a:r>
            <a:r>
              <a:rPr lang="en-US" dirty="0"/>
              <a:t>https://bio8-vpr.sdamgia.ru/</a:t>
            </a:r>
            <a:endParaRPr lang="ru-RU" dirty="0" smtClean="0"/>
          </a:p>
          <a:p>
            <a:pPr marL="525780" indent="-457200">
              <a:buFont typeface="Wingdings 2" pitchFamily="18" charset="2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25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80920" cy="92697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Биология 7 класс (животные</a:t>
            </a:r>
            <a:r>
              <a:rPr lang="ru-RU" sz="3600" dirty="0" smtClean="0"/>
              <a:t>)</a:t>
            </a:r>
            <a:br>
              <a:rPr lang="ru-RU" sz="3600" dirty="0" smtClean="0"/>
            </a:br>
            <a:r>
              <a:rPr lang="ru-RU" sz="3600" dirty="0" smtClean="0"/>
              <a:t>(13 заданий).</a:t>
            </a:r>
            <a:br>
              <a:rPr lang="ru-RU" sz="3600" dirty="0" smtClean="0"/>
            </a:br>
            <a:r>
              <a:rPr lang="ru-RU" sz="3600" b="1" dirty="0" smtClean="0">
                <a:solidFill>
                  <a:schemeClr val="tx1"/>
                </a:solidFill>
              </a:rPr>
              <a:t>Задание 3.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700" dirty="0" smtClean="0">
                <a:solidFill>
                  <a:schemeClr val="tx1"/>
                </a:solidFill>
              </a:rPr>
              <a:t>3. – </a:t>
            </a:r>
            <a:r>
              <a:rPr lang="ru-RU" sz="2700" dirty="0" smtClean="0"/>
              <a:t>59,56%;  </a:t>
            </a:r>
            <a:endParaRPr lang="ru-RU" sz="27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199788"/>
              </p:ext>
            </p:extLst>
          </p:nvPr>
        </p:nvGraphicFramePr>
        <p:xfrm>
          <a:off x="467540" y="2324100"/>
          <a:ext cx="8208915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3"/>
                <a:gridCol w="3038741"/>
                <a:gridCol w="1368152"/>
                <a:gridCol w="1080120"/>
                <a:gridCol w="10801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Проверяемые элементы содержания</a:t>
                      </a:r>
                      <a:r>
                        <a:rPr lang="ru-RU" baseline="0" dirty="0" smtClean="0"/>
                        <a:t>  (умения)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Проверяемые требования к уровню подготовки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сложности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Мах.б</a:t>
                      </a:r>
                      <a:r>
                        <a:rPr lang="ru-RU" dirty="0" smtClean="0"/>
                        <a:t> выполнение</a:t>
                      </a:r>
                      <a:r>
                        <a:rPr lang="ru-RU" baseline="0" dirty="0" smtClean="0"/>
                        <a:t> 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Прим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время </a:t>
                      </a:r>
                      <a:r>
                        <a:rPr lang="ru-RU" dirty="0" err="1" smtClean="0"/>
                        <a:t>выполн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Простейшие и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беспозвоночные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животные.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Хордовые животные.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Использовать научно-популярную литературу по биологии, справочные материалы (на бумажных и электронных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носителях), ресурсы Интернета при выполнении учебных задач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347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" t="5718" b="5916"/>
          <a:stretch/>
        </p:blipFill>
        <p:spPr bwMode="auto">
          <a:xfrm>
            <a:off x="467544" y="332655"/>
            <a:ext cx="8280920" cy="390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 noGrp="1"/>
          </p:cNvSpPr>
          <p:nvPr>
            <p:ph idx="1"/>
          </p:nvPr>
        </p:nvSpPr>
        <p:spPr>
          <a:xfrm>
            <a:off x="323528" y="4240213"/>
            <a:ext cx="8424936" cy="2501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Опыт: </a:t>
            </a:r>
          </a:p>
          <a:p>
            <a:pPr marL="525780" indent="-457200">
              <a:buFont typeface="Wingdings 2" pitchFamily="18" charset="2"/>
              <a:buAutoNum type="arabicPeriod"/>
            </a:pPr>
            <a:r>
              <a:rPr lang="ru-RU" dirty="0" smtClean="0"/>
              <a:t>Работа в группах , парах, фронтально. </a:t>
            </a:r>
          </a:p>
          <a:p>
            <a:pPr marL="525780" indent="-457200">
              <a:buFont typeface="Wingdings 2" pitchFamily="18" charset="2"/>
              <a:buAutoNum type="arabicPeriod"/>
            </a:pPr>
            <a:r>
              <a:rPr lang="ru-RU" dirty="0" smtClean="0"/>
              <a:t>На всех этапах урока.</a:t>
            </a:r>
          </a:p>
          <a:p>
            <a:pPr marL="525780" indent="-457200">
              <a:buFont typeface="Wingdings 2" pitchFamily="18" charset="2"/>
              <a:buAutoNum type="arabicPeriod"/>
            </a:pPr>
            <a:r>
              <a:rPr lang="ru-RU" dirty="0" smtClean="0"/>
              <a:t>Акцент на первом и втором предложении вопроса. </a:t>
            </a:r>
          </a:p>
          <a:p>
            <a:pPr marL="525780" indent="-457200">
              <a:buFont typeface="Wingdings 2" pitchFamily="18" charset="2"/>
              <a:buAutoNum type="arabicPeriod"/>
            </a:pPr>
            <a:r>
              <a:rPr lang="ru-RU" dirty="0" smtClean="0"/>
              <a:t>Смысловое чтение.</a:t>
            </a:r>
          </a:p>
          <a:p>
            <a:pPr marL="525780" indent="-457200">
              <a:buFont typeface="Wingdings 2" pitchFamily="18" charset="2"/>
              <a:buAutoNum type="arabicPeriod"/>
            </a:pPr>
            <a:r>
              <a:rPr lang="ru-RU" dirty="0" smtClean="0"/>
              <a:t>Обсуждение, анализ, установление </a:t>
            </a:r>
            <a:r>
              <a:rPr lang="ru-RU" dirty="0" err="1" smtClean="0"/>
              <a:t>причинно</a:t>
            </a:r>
            <a:r>
              <a:rPr lang="ru-RU" dirty="0" smtClean="0"/>
              <a:t> – следственных связей</a:t>
            </a:r>
            <a:r>
              <a:rPr lang="ru-RU" dirty="0"/>
              <a:t>.</a:t>
            </a:r>
            <a:r>
              <a:rPr lang="ru-RU" dirty="0" smtClean="0"/>
              <a:t> </a:t>
            </a:r>
          </a:p>
          <a:p>
            <a:pPr marL="525780" indent="-457200">
              <a:buFont typeface="Wingdings 2" pitchFamily="18" charset="2"/>
              <a:buAutoNum type="arabicPeriod"/>
            </a:pPr>
            <a:r>
              <a:rPr lang="ru-RU" dirty="0" smtClean="0"/>
              <a:t>Корректировка и комментарий учителя.</a:t>
            </a:r>
          </a:p>
          <a:p>
            <a:pPr marL="525780" indent="-457200">
              <a:buFont typeface="Wingdings 2" pitchFamily="18" charset="2"/>
              <a:buAutoNum type="arabicPeriod"/>
            </a:pPr>
            <a:r>
              <a:rPr lang="ru-RU" dirty="0" smtClean="0"/>
              <a:t>Эл ресурс: </a:t>
            </a:r>
            <a:r>
              <a:rPr lang="en-US" dirty="0"/>
              <a:t>https://bio8-vpr.sdamgia.ru/</a:t>
            </a:r>
            <a:endParaRPr lang="ru-RU" dirty="0" smtClean="0"/>
          </a:p>
          <a:p>
            <a:pPr marL="525780" indent="-457200">
              <a:buFont typeface="Wingdings 2" pitchFamily="18" charset="2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48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27664"/>
            <a:ext cx="8208912" cy="7451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Рекомендации </a:t>
            </a:r>
            <a:r>
              <a:rPr lang="ru-RU" b="1" dirty="0"/>
              <a:t> </a:t>
            </a:r>
            <a:r>
              <a:rPr lang="ru-RU" b="1" dirty="0" smtClean="0"/>
              <a:t>учащимися 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136904" cy="417646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перед </a:t>
            </a:r>
            <a:r>
              <a:rPr lang="ru-RU" dirty="0"/>
              <a:t>началом </a:t>
            </a:r>
            <a:r>
              <a:rPr lang="ru-RU" dirty="0" smtClean="0"/>
              <a:t>работы бегло пробежать </a:t>
            </a:r>
            <a:r>
              <a:rPr lang="ru-RU" dirty="0"/>
              <a:t>глазами весь материал, чтобы </a:t>
            </a:r>
            <a:r>
              <a:rPr lang="ru-RU" dirty="0" smtClean="0"/>
              <a:t>понять, </a:t>
            </a:r>
            <a:r>
              <a:rPr lang="ru-RU" dirty="0"/>
              <a:t>какого типа задания в нем </a:t>
            </a:r>
            <a:r>
              <a:rPr lang="ru-RU" dirty="0" smtClean="0"/>
              <a:t>содержатся, что поможет </a:t>
            </a:r>
            <a:r>
              <a:rPr lang="ru-RU" dirty="0"/>
              <a:t>настроиться на </a:t>
            </a:r>
            <a:r>
              <a:rPr lang="ru-RU" dirty="0" smtClean="0"/>
              <a:t>работу;</a:t>
            </a:r>
            <a:endParaRPr lang="ru-RU" dirty="0"/>
          </a:p>
          <a:p>
            <a:r>
              <a:rPr lang="ru-RU" dirty="0" smtClean="0"/>
              <a:t>внимательно </a:t>
            </a:r>
            <a:r>
              <a:rPr lang="ru-RU" dirty="0"/>
              <a:t>просмотреть весь текст каждого задания, чтобы понять его смысл (характерная ошибка во время проверочных работ </a:t>
            </a:r>
            <a:r>
              <a:rPr lang="ru-RU" dirty="0" smtClean="0"/>
              <a:t>—учащиеся полностью не прочитывают задание, в результате допускают ошибки); </a:t>
            </a:r>
          </a:p>
          <a:p>
            <a:r>
              <a:rPr lang="ru-RU" dirty="0" smtClean="0"/>
              <a:t>начинать работу с </a:t>
            </a:r>
            <a:r>
              <a:rPr lang="ru-RU" dirty="0"/>
              <a:t>более легких </a:t>
            </a:r>
            <a:r>
              <a:rPr lang="ru-RU" dirty="0" smtClean="0"/>
              <a:t>заданий, если нет ответа </a:t>
            </a:r>
            <a:r>
              <a:rPr lang="ru-RU" dirty="0"/>
              <a:t>на вопрос или </a:t>
            </a:r>
            <a:r>
              <a:rPr lang="ru-RU" dirty="0" smtClean="0"/>
              <a:t>нет уверенности, пропустить </a:t>
            </a:r>
            <a:r>
              <a:rPr lang="ru-RU" dirty="0"/>
              <a:t>его и </a:t>
            </a:r>
            <a:r>
              <a:rPr lang="ru-RU" dirty="0" smtClean="0"/>
              <a:t>отметить, </a:t>
            </a:r>
            <a:r>
              <a:rPr lang="ru-RU" dirty="0"/>
              <a:t>чтобы потом к нему вернуться.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Рекомендации для учителей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7992888" cy="4752528"/>
          </a:xfrm>
        </p:spPr>
        <p:txBody>
          <a:bodyPr>
            <a:normAutofit/>
          </a:bodyPr>
          <a:lstStyle/>
          <a:p>
            <a:r>
              <a:rPr lang="ru-RU" dirty="0" smtClean="0"/>
              <a:t>Составьте план подготовки к ВПР по вашему предмету.</a:t>
            </a:r>
          </a:p>
          <a:p>
            <a:r>
              <a:rPr lang="ru-RU" dirty="0" smtClean="0"/>
              <a:t>Не говорите с учащимися о ВПР слишком часто.</a:t>
            </a:r>
          </a:p>
          <a:p>
            <a:r>
              <a:rPr lang="ru-RU" dirty="0"/>
              <a:t>Используйте при изучении учебного материала различные педагогические технологии, методы и </a:t>
            </a:r>
            <a:r>
              <a:rPr lang="ru-RU" dirty="0" smtClean="0"/>
              <a:t>приемы.</a:t>
            </a:r>
          </a:p>
          <a:p>
            <a:r>
              <a:rPr lang="ru-RU" dirty="0"/>
              <a:t>Не показывайте страха и беспокойства по поводу предстоящих ВПР</a:t>
            </a:r>
            <a:r>
              <a:rPr lang="ru-RU" dirty="0" smtClean="0"/>
              <a:t>.</a:t>
            </a:r>
          </a:p>
          <a:p>
            <a:r>
              <a:rPr lang="ru-RU" dirty="0"/>
              <a:t>Хвалите своих учеников.</a:t>
            </a:r>
          </a:p>
        </p:txBody>
      </p:sp>
    </p:spTree>
    <p:extLst>
      <p:ext uri="{BB962C8B-B14F-4D97-AF65-F5344CB8AC3E}">
        <p14:creationId xmlns:p14="http://schemas.microsoft.com/office/powerpoint/2010/main" val="172924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rk\Desktop\НГ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558" y="2060848"/>
            <a:ext cx="6912884" cy="3508977"/>
          </a:xfrm>
        </p:spPr>
        <p:txBody>
          <a:bodyPr>
            <a:noAutofit/>
          </a:bodyPr>
          <a:lstStyle/>
          <a:p>
            <a:pPr marL="1249363" indent="0" algn="ctr">
              <a:buNone/>
            </a:pPr>
            <a:r>
              <a:rPr lang="ru-RU" sz="2800" dirty="0" smtClean="0">
                <a:latin typeface="Monotype Corsiva" panose="03010101010201010101" pitchFamily="66" charset="0"/>
              </a:rPr>
              <a:t>Уважаемые коллеги, </a:t>
            </a:r>
          </a:p>
          <a:p>
            <a:pPr marL="1249363" indent="0" algn="ctr">
              <a:buNone/>
            </a:pP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smtClean="0">
                <a:latin typeface="Monotype Corsiva" panose="03010101010201010101" pitchFamily="66" charset="0"/>
              </a:rPr>
              <a:t>   Поздравляю Вас с Наступающим Новым Годом!</a:t>
            </a:r>
          </a:p>
          <a:p>
            <a:pPr marL="1249363" indent="0" algn="ctr">
              <a:buNone/>
            </a:pPr>
            <a:r>
              <a:rPr lang="ru-RU" sz="2800" dirty="0" smtClean="0">
                <a:latin typeface="Monotype Corsiva" panose="03010101010201010101" pitchFamily="66" charset="0"/>
              </a:rPr>
              <a:t>Желаю Вам в Новом </a:t>
            </a:r>
            <a:r>
              <a:rPr lang="ru-RU" sz="2800" smtClean="0">
                <a:latin typeface="Monotype Corsiva" panose="03010101010201010101" pitchFamily="66" charset="0"/>
              </a:rPr>
              <a:t>году  хорошего </a:t>
            </a:r>
            <a:r>
              <a:rPr lang="ru-RU" sz="2800" dirty="0" smtClean="0">
                <a:latin typeface="Monotype Corsiva" panose="03010101010201010101" pitchFamily="66" charset="0"/>
              </a:rPr>
              <a:t>здоровья, успехов в работе, спокойствия в семье, Пусть только смех, радость и улыбки близких окружают Вас</a:t>
            </a:r>
          </a:p>
          <a:p>
            <a:pPr marL="1249363" indent="0" algn="ctr">
              <a:buNone/>
            </a:pPr>
            <a:r>
              <a:rPr lang="ru-RU" sz="2800" dirty="0" smtClean="0">
                <a:latin typeface="Monotype Corsiva" panose="03010101010201010101" pitchFamily="66" charset="0"/>
              </a:rPr>
              <a:t> в Новом году!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33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9"/>
            <a:ext cx="7992888" cy="2376264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3200" dirty="0"/>
              <a:t>«Скажи мне - и я забуду, </a:t>
            </a:r>
            <a:endParaRPr lang="ru-RU" sz="3200" dirty="0" smtClean="0"/>
          </a:p>
          <a:p>
            <a:pPr marL="68580" indent="0" algn="ctr">
              <a:buNone/>
            </a:pPr>
            <a:r>
              <a:rPr lang="ru-RU" sz="3200" dirty="0" smtClean="0"/>
              <a:t>учи </a:t>
            </a:r>
            <a:r>
              <a:rPr lang="ru-RU" sz="3200" dirty="0"/>
              <a:t>меня - и я могу запомнить, вовлекай меня - и я научусь» </a:t>
            </a:r>
            <a:endParaRPr lang="ru-RU" sz="3200" dirty="0" smtClean="0"/>
          </a:p>
          <a:p>
            <a:pPr marL="68580" indent="0" algn="r">
              <a:buNone/>
            </a:pPr>
            <a:r>
              <a:rPr lang="ru-RU" sz="3200" dirty="0" smtClean="0"/>
              <a:t>(</a:t>
            </a:r>
            <a:r>
              <a:rPr lang="ru-RU" sz="3200" dirty="0"/>
              <a:t>Б. Франклин). </a:t>
            </a:r>
          </a:p>
        </p:txBody>
      </p:sp>
      <p:pic>
        <p:nvPicPr>
          <p:cNvPr id="5122" name="Picture 2" descr="C:\Users\Merk\Desktop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7" y="3365244"/>
            <a:ext cx="4886325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41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369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Назначение ВПР по учебному предмету «Биология»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4824"/>
            <a:ext cx="8064896" cy="3508977"/>
          </a:xfrm>
        </p:spPr>
        <p:txBody>
          <a:bodyPr/>
          <a:lstStyle/>
          <a:p>
            <a:r>
              <a:rPr lang="ru-RU" sz="2800" dirty="0" smtClean="0"/>
              <a:t>оценить уровень общеобразовательной </a:t>
            </a:r>
            <a:r>
              <a:rPr lang="ru-RU" sz="2800" dirty="0"/>
              <a:t>подготовки обучающихся </a:t>
            </a:r>
            <a:r>
              <a:rPr lang="ru-RU" sz="2800" dirty="0" smtClean="0"/>
              <a:t>в </a:t>
            </a:r>
            <a:r>
              <a:rPr lang="ru-RU" sz="2800" dirty="0"/>
              <a:t>соответствии </a:t>
            </a:r>
            <a:r>
              <a:rPr lang="ru-RU" sz="2800" dirty="0" smtClean="0"/>
              <a:t>с требованиями ФГОС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Merk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9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КИМ ВПР позволяют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80920" cy="511256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О</a:t>
            </a:r>
            <a:r>
              <a:rPr lang="ru-RU" sz="1800" dirty="0" smtClean="0"/>
              <a:t>существить диагностику достижения </a:t>
            </a:r>
            <a:r>
              <a:rPr lang="ru-RU" sz="1800" dirty="0"/>
              <a:t>предметных и </a:t>
            </a:r>
            <a:r>
              <a:rPr lang="ru-RU" sz="1800" dirty="0" err="1"/>
              <a:t>метапредметных</a:t>
            </a:r>
            <a:r>
              <a:rPr lang="ru-RU" sz="1800" dirty="0"/>
              <a:t> результатов обучения, в </a:t>
            </a:r>
            <a:r>
              <a:rPr lang="ru-RU" sz="1800" dirty="0" smtClean="0"/>
              <a:t>том числе </a:t>
            </a:r>
            <a:r>
              <a:rPr lang="ru-RU" sz="1800" dirty="0"/>
              <a:t>овладение </a:t>
            </a:r>
            <a:r>
              <a:rPr lang="ru-RU" sz="1800" dirty="0" err="1"/>
              <a:t>межпредметными</a:t>
            </a:r>
            <a:r>
              <a:rPr lang="ru-RU" sz="1800" dirty="0"/>
              <a:t> понятиями и способность использования</a:t>
            </a:r>
          </a:p>
          <a:p>
            <a:pPr marL="265113" indent="0">
              <a:buNone/>
            </a:pPr>
            <a:r>
              <a:rPr lang="ru-RU" sz="1800" dirty="0"/>
              <a:t>универсальных учебных действий (УУД) в </a:t>
            </a:r>
            <a:r>
              <a:rPr lang="ru-RU" sz="1800" dirty="0" smtClean="0"/>
              <a:t>учебной, познавательной и социальной </a:t>
            </a:r>
            <a:r>
              <a:rPr lang="ru-RU" sz="1800" dirty="0"/>
              <a:t>практике. </a:t>
            </a:r>
            <a:endParaRPr lang="ru-RU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/>
              <a:t>Результаты </a:t>
            </a:r>
            <a:r>
              <a:rPr lang="ru-RU" sz="1800" dirty="0"/>
              <a:t>ВПР в совокупности с имеющейся </a:t>
            </a:r>
            <a:r>
              <a:rPr lang="ru-RU" sz="1800" dirty="0" smtClean="0"/>
              <a:t>в общеобразовательной </a:t>
            </a:r>
            <a:r>
              <a:rPr lang="ru-RU" sz="1800" dirty="0"/>
              <a:t>организации информацией, </a:t>
            </a:r>
            <a:r>
              <a:rPr lang="ru-RU" sz="1800" dirty="0" smtClean="0"/>
              <a:t>отражающей индивидуальные </a:t>
            </a:r>
            <a:r>
              <a:rPr lang="ru-RU" sz="1800" dirty="0"/>
              <a:t>образовательные траектории обучающихся, могут </a:t>
            </a:r>
            <a:r>
              <a:rPr lang="ru-RU" sz="1800" dirty="0" smtClean="0"/>
              <a:t>быть использованы </a:t>
            </a:r>
            <a:r>
              <a:rPr lang="ru-RU" sz="1800" dirty="0"/>
              <a:t>для оценки личностных результатов обучения</a:t>
            </a:r>
            <a:r>
              <a:rPr lang="ru-RU" sz="18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800" dirty="0"/>
          </a:p>
        </p:txBody>
      </p:sp>
      <p:pic>
        <p:nvPicPr>
          <p:cNvPr id="2050" name="Picture 2" descr="C:\Users\Merk\Desktop\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13781" r="11426" b="13780"/>
          <a:stretch/>
        </p:blipFill>
        <p:spPr bwMode="auto">
          <a:xfrm>
            <a:off x="4067945" y="4082903"/>
            <a:ext cx="4032447" cy="236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74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erk\Desktop\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t="18208" r="2628"/>
          <a:stretch/>
        </p:blipFill>
        <p:spPr bwMode="auto">
          <a:xfrm>
            <a:off x="4965104" y="4365104"/>
            <a:ext cx="3669769" cy="211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КИМ ВПР направлены на проверку </a:t>
            </a:r>
            <a:r>
              <a:rPr lang="ru-RU" b="1" dirty="0" err="1"/>
              <a:t>сформированности</a:t>
            </a:r>
            <a:r>
              <a:rPr lang="ru-RU" b="1" dirty="0"/>
              <a:t> у учащихся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08912" cy="4824536"/>
          </a:xfrm>
        </p:spPr>
        <p:txBody>
          <a:bodyPr>
            <a:normAutofit fontScale="92500" lnSpcReduction="10000"/>
          </a:bodyPr>
          <a:lstStyle/>
          <a:p>
            <a:pPr marL="349250" indent="-260350"/>
            <a:r>
              <a:rPr lang="ru-RU" dirty="0" smtClean="0"/>
              <a:t>специфических </a:t>
            </a:r>
            <a:r>
              <a:rPr lang="ru-RU" dirty="0"/>
              <a:t>биологических умений по работе с </a:t>
            </a:r>
            <a:r>
              <a:rPr lang="ru-RU" dirty="0" smtClean="0"/>
              <a:t>биологическими объектами </a:t>
            </a:r>
            <a:r>
              <a:rPr lang="ru-RU" dirty="0"/>
              <a:t>в целях полноценного их изучения;</a:t>
            </a:r>
          </a:p>
          <a:p>
            <a:pPr marL="349250" indent="-260350"/>
            <a:r>
              <a:rPr lang="ru-RU" dirty="0" smtClean="0"/>
              <a:t>овладение </a:t>
            </a:r>
            <a:r>
              <a:rPr lang="ru-RU" dirty="0"/>
              <a:t>видами деятельности по получению нового </a:t>
            </a:r>
            <a:r>
              <a:rPr lang="ru-RU" dirty="0" smtClean="0"/>
              <a:t>биологического знания</a:t>
            </a:r>
            <a:r>
              <a:rPr lang="ru-RU" dirty="0"/>
              <a:t>, преобразованию и применению </a:t>
            </a:r>
            <a:r>
              <a:rPr lang="ru-RU" dirty="0" smtClean="0"/>
              <a:t>знаний </a:t>
            </a:r>
            <a:r>
              <a:rPr lang="ru-RU" dirty="0"/>
              <a:t>в учебных, учебно-проектных</a:t>
            </a:r>
          </a:p>
          <a:p>
            <a:pPr marL="349250" indent="-260350">
              <a:buNone/>
            </a:pPr>
            <a:r>
              <a:rPr lang="ru-RU" dirty="0" smtClean="0"/>
              <a:t>    и социально-проектных ситуациях;</a:t>
            </a:r>
          </a:p>
          <a:p>
            <a:pPr marL="349250" indent="-260350"/>
            <a:r>
              <a:rPr lang="ru-RU" dirty="0" smtClean="0"/>
              <a:t>уровня </a:t>
            </a:r>
            <a:r>
              <a:rPr lang="ru-RU" dirty="0" err="1" smtClean="0"/>
              <a:t>сформированности</a:t>
            </a:r>
            <a:r>
              <a:rPr lang="ru-RU" dirty="0"/>
              <a:t> </a:t>
            </a:r>
            <a:r>
              <a:rPr lang="ru-RU" dirty="0" smtClean="0"/>
              <a:t>естественно-научного типа  мышления, научных  представлений</a:t>
            </a:r>
            <a:r>
              <a:rPr lang="ru-RU" dirty="0"/>
              <a:t>, владения </a:t>
            </a:r>
            <a:endParaRPr lang="ru-RU" dirty="0" smtClean="0"/>
          </a:p>
          <a:p>
            <a:pPr marL="349250" indent="-260350">
              <a:buNone/>
            </a:pPr>
            <a:r>
              <a:rPr lang="ru-RU" dirty="0" smtClean="0"/>
              <a:t>    научной </a:t>
            </a:r>
            <a:r>
              <a:rPr lang="ru-RU" dirty="0"/>
              <a:t>биологической </a:t>
            </a:r>
            <a:endParaRPr lang="ru-RU" dirty="0" smtClean="0"/>
          </a:p>
          <a:p>
            <a:pPr marL="349250" indent="-260350">
              <a:buNone/>
            </a:pPr>
            <a:r>
              <a:rPr lang="ru-RU" dirty="0" smtClean="0"/>
              <a:t>    терминологией, ключевыми </a:t>
            </a:r>
          </a:p>
          <a:p>
            <a:pPr marL="349250" indent="-260350">
              <a:buNone/>
            </a:pPr>
            <a:r>
              <a:rPr lang="ru-RU" dirty="0" smtClean="0"/>
              <a:t>    биологическими </a:t>
            </a:r>
            <a:r>
              <a:rPr lang="ru-RU" dirty="0"/>
              <a:t>понятиями, </a:t>
            </a:r>
            <a:endParaRPr lang="ru-RU" dirty="0" smtClean="0"/>
          </a:p>
          <a:p>
            <a:pPr marL="349250" indent="-260350">
              <a:buNone/>
            </a:pPr>
            <a:r>
              <a:rPr lang="ru-RU" dirty="0" smtClean="0"/>
              <a:t>    методами </a:t>
            </a:r>
            <a:r>
              <a:rPr lang="ru-RU" dirty="0"/>
              <a:t>и приемами.</a:t>
            </a:r>
          </a:p>
        </p:txBody>
      </p:sp>
    </p:spTree>
    <p:extLst>
      <p:ext uri="{BB962C8B-B14F-4D97-AF65-F5344CB8AC3E}">
        <p14:creationId xmlns:p14="http://schemas.microsoft.com/office/powerpoint/2010/main" val="56554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114" y="620688"/>
            <a:ext cx="8208912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направления работы: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911" y="1268760"/>
            <a:ext cx="8352928" cy="3546878"/>
          </a:xfrm>
        </p:spPr>
        <p:txBody>
          <a:bodyPr>
            <a:normAutofit fontScale="92500"/>
          </a:bodyPr>
          <a:lstStyle/>
          <a:p>
            <a:pPr marL="265113" indent="-196850">
              <a:buAutoNum type="arabicPeriod"/>
            </a:pPr>
            <a:r>
              <a:rPr lang="ru-RU" dirty="0" smtClean="0"/>
              <a:t>Формирование терминологического аппарата. </a:t>
            </a:r>
          </a:p>
          <a:p>
            <a:pPr marL="265113" indent="-196850">
              <a:buAutoNum type="arabicPeriod"/>
            </a:pPr>
            <a:r>
              <a:rPr lang="ru-RU" dirty="0" smtClean="0"/>
              <a:t>Смысловое чтение.</a:t>
            </a:r>
          </a:p>
          <a:p>
            <a:pPr marL="265113" indent="-196850">
              <a:buAutoNum type="arabicPeriod"/>
            </a:pPr>
            <a:r>
              <a:rPr lang="ru-RU" dirty="0" smtClean="0"/>
              <a:t>Умение устанавливать </a:t>
            </a:r>
            <a:r>
              <a:rPr lang="ru-RU" dirty="0" err="1" smtClean="0"/>
              <a:t>причинно</a:t>
            </a:r>
            <a:r>
              <a:rPr lang="ru-RU" dirty="0" smtClean="0"/>
              <a:t> – следственные связи.</a:t>
            </a:r>
          </a:p>
          <a:p>
            <a:pPr marL="265113" indent="-196850">
              <a:buAutoNum type="arabicPeriod"/>
            </a:pPr>
            <a:r>
              <a:rPr lang="ru-RU" dirty="0" smtClean="0"/>
              <a:t>Умение оценивать правильность выполнения учебной задачи, собственные возможности и решения.</a:t>
            </a:r>
          </a:p>
          <a:p>
            <a:pPr marL="265113" indent="-196850">
              <a:buAutoNum type="arabicPeriod"/>
            </a:pPr>
            <a:r>
              <a:rPr lang="ru-RU" dirty="0" smtClean="0"/>
              <a:t>Умение  создавать, применять и преобразовывать </a:t>
            </a:r>
            <a:r>
              <a:rPr lang="ru-RU" dirty="0"/>
              <a:t>знаки и </a:t>
            </a:r>
            <a:r>
              <a:rPr lang="ru-RU" dirty="0" smtClean="0"/>
              <a:t>символы, модели и схемы для решения учебных и познавательных задач.</a:t>
            </a:r>
          </a:p>
        </p:txBody>
      </p:sp>
      <p:pic>
        <p:nvPicPr>
          <p:cNvPr id="4098" name="Picture 2" descr="C:\Users\Merk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8280920" cy="228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1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80920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6 класс (10 заданий)</a:t>
            </a:r>
            <a:br>
              <a:rPr lang="ru-RU" b="1" dirty="0" smtClean="0"/>
            </a:br>
            <a:r>
              <a:rPr lang="ru-RU" b="1" u="sng" dirty="0" smtClean="0">
                <a:solidFill>
                  <a:schemeClr val="tx1"/>
                </a:solidFill>
              </a:rPr>
              <a:t>Задание 2. 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3600" u="sng" dirty="0" smtClean="0"/>
              <a:t>Процент выполнения по </a:t>
            </a:r>
            <a:r>
              <a:rPr lang="ru-RU" sz="3600" u="sng" dirty="0" err="1" smtClean="0"/>
              <a:t>г.Сургуту</a:t>
            </a:r>
            <a:r>
              <a:rPr lang="ru-RU" sz="3600" u="sng" dirty="0" smtClean="0"/>
              <a:t>: </a:t>
            </a:r>
            <a:br>
              <a:rPr lang="ru-RU" sz="3600" u="sng" dirty="0" smtClean="0"/>
            </a:br>
            <a:r>
              <a:rPr lang="ru-RU" sz="3600" u="sng" dirty="0" smtClean="0">
                <a:solidFill>
                  <a:schemeClr val="tx1"/>
                </a:solidFill>
              </a:rPr>
              <a:t>2.1 -</a:t>
            </a:r>
            <a:r>
              <a:rPr lang="ru-RU" sz="3600" u="sng" dirty="0" smtClean="0"/>
              <a:t>70,89; </a:t>
            </a:r>
            <a:r>
              <a:rPr lang="ru-RU" sz="3600" u="sng" dirty="0" smtClean="0">
                <a:solidFill>
                  <a:schemeClr val="tx1"/>
                </a:solidFill>
              </a:rPr>
              <a:t>2.2. – </a:t>
            </a:r>
            <a:r>
              <a:rPr lang="ru-RU" sz="3600" u="sng" dirty="0" smtClean="0"/>
              <a:t>56,15 </a:t>
            </a:r>
            <a:endParaRPr lang="ru-RU" sz="36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564904"/>
            <a:ext cx="8208912" cy="3960440"/>
          </a:xfrm>
        </p:spPr>
        <p:txBody>
          <a:bodyPr/>
          <a:lstStyle/>
          <a:p>
            <a:pPr marL="6858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134167"/>
              </p:ext>
            </p:extLst>
          </p:nvPr>
        </p:nvGraphicFramePr>
        <p:xfrm>
          <a:off x="611560" y="2636912"/>
          <a:ext cx="8064896" cy="3822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79"/>
                <a:gridCol w="3427581"/>
                <a:gridCol w="1080120"/>
                <a:gridCol w="1065863"/>
                <a:gridCol w="878353"/>
              </a:tblGrid>
              <a:tr h="138503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Проверяемые элементы содержания</a:t>
                      </a:r>
                      <a:r>
                        <a:rPr lang="ru-RU" baseline="0" dirty="0" smtClean="0"/>
                        <a:t>  (умения)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Проверяемые требования к уровню подготовки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сложности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Мах.б</a:t>
                      </a:r>
                      <a:r>
                        <a:rPr lang="ru-RU" dirty="0" smtClean="0"/>
                        <a:t> выполнение</a:t>
                      </a:r>
                      <a:r>
                        <a:rPr lang="ru-RU" baseline="0" dirty="0" smtClean="0"/>
                        <a:t> 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Прим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время выполнен</a:t>
                      </a:r>
                      <a:endParaRPr lang="ru-RU" dirty="0"/>
                    </a:p>
                  </a:txBody>
                  <a:tcPr/>
                </a:tc>
              </a:tr>
              <a:tr h="2359385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Микроскопическое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строение растений.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Ткани растений.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определять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понятия, создавать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обобщения, устанавливать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аналогии,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классифициро-вать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самостоятельно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выбирать основания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критерии для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классификации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82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415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40" y="4293096"/>
            <a:ext cx="8064896" cy="2160240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Опыт: </a:t>
            </a:r>
          </a:p>
          <a:p>
            <a:pPr marL="525780" indent="-457200">
              <a:buAutoNum type="arabicPeriod"/>
            </a:pPr>
            <a:r>
              <a:rPr lang="ru-RU" dirty="0" smtClean="0"/>
              <a:t>Работа в группах (несколько «сильных» учащихся).</a:t>
            </a:r>
          </a:p>
          <a:p>
            <a:pPr marL="525780" indent="-457200">
              <a:buAutoNum type="arabicPeriod"/>
            </a:pPr>
            <a:r>
              <a:rPr lang="ru-RU" dirty="0" smtClean="0"/>
              <a:t>В конце урока 5-7 минут (этап закрепления).</a:t>
            </a:r>
          </a:p>
          <a:p>
            <a:pPr marL="525780" indent="-457200">
              <a:buAutoNum type="arabicPeriod"/>
            </a:pPr>
            <a:r>
              <a:rPr lang="ru-RU" dirty="0" smtClean="0"/>
              <a:t>Интерактивная доска или печатные экземпляры.</a:t>
            </a:r>
          </a:p>
          <a:p>
            <a:pPr marL="525780" indent="-457200">
              <a:buAutoNum type="arabicPeriod"/>
            </a:pPr>
            <a:r>
              <a:rPr lang="ru-RU" dirty="0" smtClean="0"/>
              <a:t>Обсуждение, анализ, установление </a:t>
            </a:r>
            <a:r>
              <a:rPr lang="ru-RU" dirty="0" err="1" smtClean="0"/>
              <a:t>причинно</a:t>
            </a:r>
            <a:r>
              <a:rPr lang="ru-RU" dirty="0" smtClean="0"/>
              <a:t> – следственных связей в группе.</a:t>
            </a:r>
          </a:p>
          <a:p>
            <a:pPr marL="525780" indent="-457200">
              <a:buAutoNum type="arabicPeriod"/>
            </a:pPr>
            <a:r>
              <a:rPr lang="ru-RU" dirty="0" smtClean="0"/>
              <a:t>Корректировка и комментарий учителя.</a:t>
            </a:r>
          </a:p>
          <a:p>
            <a:pPr marL="525780" indent="-457200">
              <a:buAutoNum type="arabicPeriod"/>
            </a:pPr>
            <a:r>
              <a:rPr lang="ru-RU" dirty="0" smtClean="0"/>
              <a:t>Эл ресурс: </a:t>
            </a:r>
            <a:r>
              <a:rPr lang="en-US" dirty="0"/>
              <a:t>https://bio6-vpr.sdamgia.ru/test?theme=27</a:t>
            </a:r>
            <a:endParaRPr lang="ru-RU" dirty="0" smtClean="0"/>
          </a:p>
          <a:p>
            <a:pPr marL="525780" indent="-457200">
              <a:buAutoNum type="arabicPeriod"/>
            </a:pPr>
            <a:endParaRPr lang="ru-RU" dirty="0" smtClean="0"/>
          </a:p>
          <a:p>
            <a:pPr marL="52578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88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Задание 5.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Процент выполнения по </a:t>
            </a:r>
            <a:r>
              <a:rPr lang="ru-RU" dirty="0" err="1" smtClean="0"/>
              <a:t>г.Сургуту</a:t>
            </a:r>
            <a:r>
              <a:rPr lang="ru-RU" dirty="0" smtClean="0"/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5.1.- </a:t>
            </a:r>
            <a:r>
              <a:rPr lang="ru-RU" sz="3600" dirty="0" smtClean="0"/>
              <a:t>75,95%;   </a:t>
            </a:r>
            <a:r>
              <a:rPr lang="ru-RU" sz="3600" dirty="0" smtClean="0">
                <a:solidFill>
                  <a:schemeClr val="tx1"/>
                </a:solidFill>
              </a:rPr>
              <a:t>5.2.- </a:t>
            </a:r>
            <a:r>
              <a:rPr lang="ru-RU" sz="3600" dirty="0" smtClean="0"/>
              <a:t>53,39%; </a:t>
            </a:r>
            <a:r>
              <a:rPr lang="ru-RU" sz="3600" dirty="0" smtClean="0">
                <a:solidFill>
                  <a:schemeClr val="tx1"/>
                </a:solidFill>
              </a:rPr>
              <a:t> 5.3.- </a:t>
            </a:r>
            <a:r>
              <a:rPr lang="ru-RU" sz="3600" dirty="0" smtClean="0"/>
              <a:t>46,97%</a:t>
            </a:r>
            <a:endParaRPr lang="ru-RU" sz="36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810835"/>
              </p:ext>
            </p:extLst>
          </p:nvPr>
        </p:nvGraphicFramePr>
        <p:xfrm>
          <a:off x="467544" y="2060848"/>
          <a:ext cx="8208911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717"/>
                <a:gridCol w="3206686"/>
                <a:gridCol w="752151"/>
                <a:gridCol w="1234969"/>
                <a:gridCol w="944388"/>
              </a:tblGrid>
              <a:tr h="10328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Проверяемые элементы содержания</a:t>
                      </a:r>
                      <a:r>
                        <a:rPr lang="ru-RU" baseline="0" dirty="0" smtClean="0"/>
                        <a:t>  (умения)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Проверяемые требования к уровню подготовки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сложности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Мах.б</a:t>
                      </a:r>
                      <a:r>
                        <a:rPr lang="ru-RU" dirty="0" smtClean="0"/>
                        <a:t> выполнение</a:t>
                      </a:r>
                      <a:r>
                        <a:rPr lang="ru-RU" baseline="0" dirty="0" smtClean="0"/>
                        <a:t> 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Прим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время </a:t>
                      </a:r>
                      <a:r>
                        <a:rPr lang="ru-RU" dirty="0" err="1" smtClean="0"/>
                        <a:t>выполн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Царство Растения.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Органы цветкового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растения.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определять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понятия, создавать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обобщения,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устанавливать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аналогии,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классифицировать,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самостоятельно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выбирать основания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критерии для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классификации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519</TotalTime>
  <Words>816</Words>
  <Application>Microsoft Office PowerPoint</Application>
  <PresentationFormat>Экран (4:3)</PresentationFormat>
  <Paragraphs>144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Century Gothic</vt:lpstr>
      <vt:lpstr>Monotype Corsiva</vt:lpstr>
      <vt:lpstr>Wingdings</vt:lpstr>
      <vt:lpstr>Wingdings 2</vt:lpstr>
      <vt:lpstr>Остин</vt:lpstr>
      <vt:lpstr>Подготовка к ВПР по биологии</vt:lpstr>
      <vt:lpstr>Презентация PowerPoint</vt:lpstr>
      <vt:lpstr>Назначение ВПР по учебному предмету «Биология» </vt:lpstr>
      <vt:lpstr>КИМ ВПР позволяют</vt:lpstr>
      <vt:lpstr>КИМ ВПР направлены на проверку сформированности у учащихся:</vt:lpstr>
      <vt:lpstr>Основные направления работы: </vt:lpstr>
      <vt:lpstr>6 класс (10 заданий) Задание 2.  Процент выполнения по г.Сургуту:  2.1 -70,89; 2.2. – 56,15 </vt:lpstr>
      <vt:lpstr>Презентация PowerPoint</vt:lpstr>
      <vt:lpstr>Задание 5. Процент выполнения по г.Сургуту 5.1.- 75,95%;   5.2.- 53,39%;  5.3.- 46,97%</vt:lpstr>
      <vt:lpstr>Презентация PowerPoint</vt:lpstr>
      <vt:lpstr>Биология 7 класс (животные) (13 заданий). Задание 2. 2.1. - 63,88%;  2.2. - 56,31%;    2.3. – 61,02%;  2.4. – 52,86%</vt:lpstr>
      <vt:lpstr>Презентация PowerPoint</vt:lpstr>
      <vt:lpstr>Биология 7 класс (животные) (13 заданий). Задание 3. 3. – 59,56%;  </vt:lpstr>
      <vt:lpstr>Презентация PowerPoint</vt:lpstr>
      <vt:lpstr>Рекомендации  учащимися : </vt:lpstr>
      <vt:lpstr>Рекомендации для учителей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ВПР по биологии</dc:title>
  <dc:creator>Merk</dc:creator>
  <cp:lastModifiedBy>ovchinnikova_oi</cp:lastModifiedBy>
  <cp:revision>23</cp:revision>
  <cp:lastPrinted>2021-12-13T03:29:43Z</cp:lastPrinted>
  <dcterms:created xsi:type="dcterms:W3CDTF">2021-12-11T10:51:39Z</dcterms:created>
  <dcterms:modified xsi:type="dcterms:W3CDTF">2021-12-13T04:59:30Z</dcterms:modified>
</cp:coreProperties>
</file>