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4" r:id="rId10"/>
    <p:sldId id="267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64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16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51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06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80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64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79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56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42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1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5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FAB2-D61D-4EAA-900B-CF0D8A4BB4C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CBA7-5ADD-4958-9425-B38DC2F2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851422"/>
            <a:ext cx="7620000" cy="17907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B0F0"/>
                </a:solidFill>
              </a:rPr>
              <a:t>Решение проектных задач на уроках естественнонаучного цикла как средство формирования естественнонаучной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6102" y="4533902"/>
            <a:ext cx="5781675" cy="1000125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Коуч</a:t>
            </a:r>
            <a:r>
              <a:rPr lang="ru-RU" sz="2000" b="1" dirty="0" smtClean="0">
                <a:solidFill>
                  <a:srgbClr val="0070C0"/>
                </a:solidFill>
              </a:rPr>
              <a:t>-команда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методического объединения учителей географии, биологии, химии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МАОУ «Белоярская СОШ №1</a:t>
            </a:r>
            <a:r>
              <a:rPr lang="ru-RU" sz="2000" b="1" dirty="0" smtClean="0">
                <a:solidFill>
                  <a:srgbClr val="0070C0"/>
                </a:solidFill>
              </a:rPr>
              <a:t>» </a:t>
            </a:r>
            <a:r>
              <a:rPr lang="ru-RU" sz="2000" b="1" dirty="0" err="1" smtClean="0">
                <a:solidFill>
                  <a:srgbClr val="0070C0"/>
                </a:solidFill>
              </a:rPr>
              <a:t>Сургутского</a:t>
            </a:r>
            <a:r>
              <a:rPr lang="ru-RU" sz="2000" b="1" dirty="0" smtClean="0">
                <a:solidFill>
                  <a:srgbClr val="0070C0"/>
                </a:solidFill>
              </a:rPr>
              <a:t> района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83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1574" y="365126"/>
            <a:ext cx="3533775" cy="2235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группы над проектной задачей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21" y="2981325"/>
            <a:ext cx="4983658" cy="3724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24" y="493714"/>
            <a:ext cx="4552244" cy="3402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8162" y="4257675"/>
            <a:ext cx="2641182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38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Оценочный лист </a:t>
            </a:r>
            <a:r>
              <a:rPr lang="ru-RU" sz="3200" b="1" dirty="0" smtClean="0">
                <a:solidFill>
                  <a:srgbClr val="00B050"/>
                </a:solidFill>
              </a:rPr>
              <a:t>деятельности </a:t>
            </a:r>
            <a:r>
              <a:rPr lang="ru-RU" sz="3200" b="1" dirty="0">
                <a:solidFill>
                  <a:srgbClr val="00B050"/>
                </a:solidFill>
              </a:rPr>
              <a:t>групп</a:t>
            </a:r>
            <a:r>
              <a:rPr lang="ru-RU" sz="3200" dirty="0">
                <a:solidFill>
                  <a:srgbClr val="00B050"/>
                </a:solidFill>
              </a:rPr>
              <a:t/>
            </a:r>
            <a:br>
              <a:rPr lang="ru-RU" sz="3200" dirty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7816851"/>
              </p:ext>
            </p:extLst>
          </p:nvPr>
        </p:nvGraphicFramePr>
        <p:xfrm>
          <a:off x="261938" y="914401"/>
          <a:ext cx="8620123" cy="5669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720">
                  <a:extLst>
                    <a:ext uri="{9D8B030D-6E8A-4147-A177-3AD203B41FA5}">
                      <a16:colId xmlns:a16="http://schemas.microsoft.com/office/drawing/2014/main" xmlns="" val="1737094858"/>
                    </a:ext>
                  </a:extLst>
                </a:gridCol>
                <a:gridCol w="5534572">
                  <a:extLst>
                    <a:ext uri="{9D8B030D-6E8A-4147-A177-3AD203B41FA5}">
                      <a16:colId xmlns:a16="http://schemas.microsoft.com/office/drawing/2014/main" xmlns="" val="3855250629"/>
                    </a:ext>
                  </a:extLst>
                </a:gridCol>
                <a:gridCol w="706056">
                  <a:extLst>
                    <a:ext uri="{9D8B030D-6E8A-4147-A177-3AD203B41FA5}">
                      <a16:colId xmlns:a16="http://schemas.microsoft.com/office/drawing/2014/main" xmlns="" val="1263457918"/>
                    </a:ext>
                  </a:extLst>
                </a:gridCol>
                <a:gridCol w="540390">
                  <a:extLst>
                    <a:ext uri="{9D8B030D-6E8A-4147-A177-3AD203B41FA5}">
                      <a16:colId xmlns:a16="http://schemas.microsoft.com/office/drawing/2014/main" xmlns="" val="137370826"/>
                    </a:ext>
                  </a:extLst>
                </a:gridCol>
                <a:gridCol w="445449">
                  <a:extLst>
                    <a:ext uri="{9D8B030D-6E8A-4147-A177-3AD203B41FA5}">
                      <a16:colId xmlns:a16="http://schemas.microsoft.com/office/drawing/2014/main" xmlns="" val="191642259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1356426193"/>
                    </a:ext>
                  </a:extLst>
                </a:gridCol>
                <a:gridCol w="538161">
                  <a:extLst>
                    <a:ext uri="{9D8B030D-6E8A-4147-A177-3AD203B41FA5}">
                      <a16:colId xmlns:a16="http://schemas.microsoft.com/office/drawing/2014/main" xmlns="" val="2545318332"/>
                    </a:ext>
                  </a:extLst>
                </a:gridCol>
              </a:tblGrid>
              <a:tr h="457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 выполнения и защиты 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Само - оценка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Оценка других групп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713758"/>
                  </a:ext>
                </a:extLst>
              </a:tr>
              <a:tr h="45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extLst>
                  <a:ext uri="{0D108BD9-81ED-4DB2-BD59-A6C34878D82A}">
                    <a16:rowId xmlns:a16="http://schemas.microsoft.com/office/drawing/2014/main" xmlns="" val="1872122582"/>
                  </a:ext>
                </a:extLst>
              </a:tr>
              <a:tr h="73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Качество: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Соответствие содержания заявленной теме, лаконичность, научность, продуманность структуры.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extLst>
                  <a:ext uri="{0D108BD9-81ED-4DB2-BD59-A6C34878D82A}">
                    <a16:rowId xmlns:a16="http://schemas.microsoft.com/office/drawing/2014/main" xmlns="" val="2604606800"/>
                  </a:ext>
                </a:extLst>
              </a:tr>
              <a:tr h="53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Корректность текста: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Отсутствие ошибок, точность, законченность.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extLst>
                  <a:ext uri="{0D108BD9-81ED-4DB2-BD59-A6C34878D82A}">
                    <a16:rowId xmlns:a16="http://schemas.microsoft.com/office/drawing/2014/main" xmlns="" val="3500757391"/>
                  </a:ext>
                </a:extLst>
              </a:tr>
              <a:tr h="94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Дизайн: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Разметка слайдов отвечает эстетическим требованиям, текст легко читается, фон сочетается с элементами, изображения соответствуют содержанию.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extLst>
                  <a:ext uri="{0D108BD9-81ED-4DB2-BD59-A6C34878D82A}">
                    <a16:rowId xmlns:a16="http://schemas.microsoft.com/office/drawing/2014/main" xmlns="" val="3886855247"/>
                  </a:ext>
                </a:extLst>
              </a:tr>
              <a:tr h="73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Взаимодействие: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Коммуникабельность, уважение и внимание к другим, активность.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extLst>
                  <a:ext uri="{0D108BD9-81ED-4DB2-BD59-A6C34878D82A}">
                    <a16:rowId xmlns:a16="http://schemas.microsoft.com/office/drawing/2014/main" xmlns="" val="1100254521"/>
                  </a:ext>
                </a:extLst>
              </a:tr>
              <a:tr h="94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Выступление: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Качество сообщения, убедительность, глубина знаний по теме, аргументированность, полнота ответов на вопросы, грамотность речи, владение терминологией.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extLst>
                  <a:ext uri="{0D108BD9-81ED-4DB2-BD59-A6C34878D82A}">
                    <a16:rowId xmlns:a16="http://schemas.microsoft.com/office/drawing/2014/main" xmlns="" val="3235216748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Общее количество баллов/ оценка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16" marR="58316" marT="58316" marB="58316"/>
                </a:tc>
                <a:extLst>
                  <a:ext uri="{0D108BD9-81ED-4DB2-BD59-A6C34878D82A}">
                    <a16:rowId xmlns:a16="http://schemas.microsoft.com/office/drawing/2014/main" xmlns="" val="207966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817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365127"/>
            <a:ext cx="6273800" cy="8921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Вопросы для групп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07346"/>
            <a:ext cx="7886700" cy="4569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 группа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Батрахологи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Какие особенности  строения и процессов жизнедеятельности земноводных нужно </a:t>
            </a:r>
            <a:r>
              <a:rPr lang="ru-RU" b="1" dirty="0" smtClean="0"/>
              <a:t>учитывать при приобретении домашнего питомца?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Примерный план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1.Покров </a:t>
            </a:r>
            <a:r>
              <a:rPr lang="ru-RU" dirty="0">
                <a:solidFill>
                  <a:srgbClr val="00B050"/>
                </a:solidFill>
              </a:rPr>
              <a:t>земноводных.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2.Опорно-двигательный </a:t>
            </a:r>
            <a:r>
              <a:rPr lang="ru-RU" dirty="0">
                <a:solidFill>
                  <a:srgbClr val="00B050"/>
                </a:solidFill>
              </a:rPr>
              <a:t>аппарат.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00B050"/>
                </a:solidFill>
              </a:rPr>
              <a:t>3</a:t>
            </a:r>
            <a:r>
              <a:rPr lang="ru-RU" dirty="0" smtClean="0">
                <a:solidFill>
                  <a:srgbClr val="00B050"/>
                </a:solidFill>
              </a:rPr>
              <a:t>.Нервная </a:t>
            </a:r>
            <a:r>
              <a:rPr lang="ru-RU" dirty="0">
                <a:solidFill>
                  <a:srgbClr val="00B050"/>
                </a:solidFill>
              </a:rPr>
              <a:t>система.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4.Пищеварительная </a:t>
            </a:r>
            <a:r>
              <a:rPr lang="ru-RU" dirty="0">
                <a:solidFill>
                  <a:srgbClr val="00B050"/>
                </a:solidFill>
              </a:rPr>
              <a:t>система.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5. Размножение </a:t>
            </a:r>
            <a:r>
              <a:rPr lang="ru-RU" dirty="0">
                <a:solidFill>
                  <a:srgbClr val="00B050"/>
                </a:solidFill>
              </a:rPr>
              <a:t>и развитие земноводных.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6. Интересные </a:t>
            </a:r>
            <a:r>
              <a:rPr lang="ru-RU" dirty="0">
                <a:solidFill>
                  <a:srgbClr val="00B050"/>
                </a:solidFill>
              </a:rPr>
              <a:t>сведения об особенностях жизнедеятельности земноводных.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5099080"/>
            <a:ext cx="2311401" cy="175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82"/>
            <a:ext cx="1987068" cy="1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32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771524"/>
            <a:ext cx="8401050" cy="509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Естественнонаучная грамотность -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</a:t>
            </a:r>
            <a:r>
              <a:rPr lang="ru-RU" sz="3600" dirty="0" smtClean="0">
                <a:solidFill>
                  <a:srgbClr val="0070C0"/>
                </a:solidFill>
              </a:rPr>
              <a:t>идеями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                        (</a:t>
            </a:r>
            <a:r>
              <a:rPr lang="ru-RU" dirty="0">
                <a:solidFill>
                  <a:srgbClr val="0070C0"/>
                </a:solidFill>
              </a:rPr>
              <a:t>определение используемое в PISA).</a:t>
            </a:r>
          </a:p>
          <a:p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26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771524"/>
            <a:ext cx="8362950" cy="499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По мнению А.Б. Воронцова, под проектной задачей понимается задача, «…в которой через систему или набор заданий целенаправленно стимулируется система детских действий, направленных на получение еще никогда не существовавшего в практике ребенка результата («продукта»). Проектная задача принципиально носит групповой характер»</a:t>
            </a: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56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928100" cy="7143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Почему мы рассматриваем технологию проектных задач как инструмент формирования </a:t>
            </a:r>
            <a:r>
              <a:rPr lang="ru-RU" sz="3200" b="1" dirty="0" smtClean="0">
                <a:solidFill>
                  <a:srgbClr val="0070C0"/>
                </a:solidFill>
              </a:rPr>
              <a:t>ЕГ?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1343024"/>
            <a:ext cx="8337550" cy="505777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Функциональная </a:t>
            </a:r>
            <a:r>
              <a:rPr lang="ru-RU" dirty="0">
                <a:solidFill>
                  <a:srgbClr val="0070C0"/>
                </a:solidFill>
              </a:rPr>
              <a:t>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 А. А. Леонтьев </a:t>
            </a:r>
            <a:endParaRPr lang="ru-RU" dirty="0" smtClean="0">
              <a:solidFill>
                <a:srgbClr val="0070C0"/>
              </a:solidFill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Проектная </a:t>
            </a:r>
            <a:r>
              <a:rPr lang="ru-RU" dirty="0">
                <a:solidFill>
                  <a:srgbClr val="0070C0"/>
                </a:solidFill>
              </a:rPr>
              <a:t>задача – это задача, по форме и содержанию приближенная к "реальной" жизненной ситуации и ориентированная на применение учащимися целого ряда знаний, способов действия, средств и приемов в нестандартной форме.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70C0"/>
                </a:solidFill>
              </a:rPr>
              <a:t>А.Б</a:t>
            </a:r>
            <a:r>
              <a:rPr lang="ru-RU" dirty="0">
                <a:solidFill>
                  <a:srgbClr val="0070C0"/>
                </a:solidFill>
              </a:rPr>
              <a:t>. Воронцов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2" y="218122"/>
            <a:ext cx="8675688" cy="634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120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365126"/>
            <a:ext cx="686435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Урок биологии в 7 классе по теме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«Обобщение: классы  Земноводные и Пресмыкающиеся»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Имя урока </a:t>
            </a:r>
            <a:r>
              <a:rPr lang="ru-RU" sz="2000" b="1" i="1" dirty="0">
                <a:solidFill>
                  <a:srgbClr val="00B050"/>
                </a:solidFill>
              </a:rPr>
              <a:t>«Лягушку или ящерицу выбрать в качестве домашних питомцев? »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Николай решил завести домашнего питомца, но иметь кошку или собаку Николай не мог, потому что у него аллергия на шерсть. В зоомагазине он долго выбирал между лягушкой и ящерицей, но так и не решился. Его смутило то что для этих питомцев нужны особые условия содержания в домашних условиях. </a:t>
            </a:r>
          </a:p>
          <a:p>
            <a:pPr marL="0" indent="0">
              <a:buNone/>
            </a:pPr>
            <a:r>
              <a:rPr lang="ru-RU" dirty="0"/>
              <a:t>Какие особенности жизнедеятельности и условия содержания лягушек и ящериц в домашних условиях нужно помнить Николаю, </a:t>
            </a:r>
            <a:r>
              <a:rPr lang="ru-RU" dirty="0" smtClean="0"/>
              <a:t>при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выборе домашнего питомца?"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5099080"/>
            <a:ext cx="2311401" cy="175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82"/>
            <a:ext cx="1987068" cy="1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75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365127"/>
            <a:ext cx="6273800" cy="8921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Вопросы для групп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07346"/>
            <a:ext cx="7886700" cy="4569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 группа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«Зоотехния»</a:t>
            </a:r>
          </a:p>
          <a:p>
            <a:pPr marL="0" indent="0">
              <a:buNone/>
            </a:pPr>
            <a:r>
              <a:rPr lang="ru-RU" dirty="0" smtClean="0"/>
              <a:t> Какие условия необходимы для содержания представителей класса Земноводные?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Примерный план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1.Виды </a:t>
            </a:r>
            <a:r>
              <a:rPr lang="ru-RU" dirty="0">
                <a:solidFill>
                  <a:srgbClr val="00B050"/>
                </a:solidFill>
              </a:rPr>
              <a:t>домашних </a:t>
            </a:r>
            <a:r>
              <a:rPr lang="ru-RU" dirty="0" smtClean="0">
                <a:solidFill>
                  <a:srgbClr val="00B050"/>
                </a:solidFill>
              </a:rPr>
              <a:t>питомцев-земноводных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r>
              <a:rPr lang="ru-RU" dirty="0">
                <a:solidFill>
                  <a:srgbClr val="00B050"/>
                </a:solidFill>
              </a:rPr>
              <a:t>2. Сколько живут лягушки в домашних условиях?</a:t>
            </a:r>
          </a:p>
          <a:p>
            <a:r>
              <a:rPr lang="ru-RU" dirty="0">
                <a:solidFill>
                  <a:srgbClr val="00B050"/>
                </a:solidFill>
              </a:rPr>
              <a:t>3. Как правильно выбрать жилище?</a:t>
            </a:r>
          </a:p>
          <a:p>
            <a:r>
              <a:rPr lang="ru-RU" dirty="0">
                <a:solidFill>
                  <a:srgbClr val="00B050"/>
                </a:solidFill>
              </a:rPr>
              <a:t>4. Где в квартире разместить?</a:t>
            </a:r>
          </a:p>
          <a:p>
            <a:r>
              <a:rPr lang="ru-RU" dirty="0">
                <a:solidFill>
                  <a:srgbClr val="00B050"/>
                </a:solidFill>
              </a:rPr>
              <a:t>5. Освещение и температурный режим.</a:t>
            </a:r>
          </a:p>
          <a:p>
            <a:r>
              <a:rPr lang="ru-RU" dirty="0">
                <a:solidFill>
                  <a:srgbClr val="00B050"/>
                </a:solidFill>
              </a:rPr>
              <a:t>6. Чем кормить?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5099080"/>
            <a:ext cx="2311401" cy="175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82"/>
            <a:ext cx="1987068" cy="1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48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365127"/>
            <a:ext cx="6273800" cy="8921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Вопросы для групп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07346"/>
            <a:ext cx="7886700" cy="4569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 группа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Батрахологи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Какие особенности  строения и процессов жизнедеятельности земноводных нужно </a:t>
            </a:r>
            <a:r>
              <a:rPr lang="ru-RU" b="1" dirty="0" smtClean="0"/>
              <a:t>учитывать при приобретении домашнего питомца?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Примерный план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1.Покров </a:t>
            </a:r>
            <a:r>
              <a:rPr lang="ru-RU" dirty="0">
                <a:solidFill>
                  <a:srgbClr val="00B050"/>
                </a:solidFill>
              </a:rPr>
              <a:t>земноводных.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2.Опорно-двигательный </a:t>
            </a:r>
            <a:r>
              <a:rPr lang="ru-RU" dirty="0">
                <a:solidFill>
                  <a:srgbClr val="00B050"/>
                </a:solidFill>
              </a:rPr>
              <a:t>аппарат.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00B050"/>
                </a:solidFill>
              </a:rPr>
              <a:t>3</a:t>
            </a:r>
            <a:r>
              <a:rPr lang="ru-RU" dirty="0" smtClean="0">
                <a:solidFill>
                  <a:srgbClr val="00B050"/>
                </a:solidFill>
              </a:rPr>
              <a:t>.Нервная </a:t>
            </a:r>
            <a:r>
              <a:rPr lang="ru-RU" dirty="0">
                <a:solidFill>
                  <a:srgbClr val="00B050"/>
                </a:solidFill>
              </a:rPr>
              <a:t>система.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4.Пищеварительная </a:t>
            </a:r>
            <a:r>
              <a:rPr lang="ru-RU" dirty="0">
                <a:solidFill>
                  <a:srgbClr val="00B050"/>
                </a:solidFill>
              </a:rPr>
              <a:t>система.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5. Размножение </a:t>
            </a:r>
            <a:r>
              <a:rPr lang="ru-RU" dirty="0">
                <a:solidFill>
                  <a:srgbClr val="00B050"/>
                </a:solidFill>
              </a:rPr>
              <a:t>и развитие земноводных.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6. Интересные </a:t>
            </a:r>
            <a:r>
              <a:rPr lang="ru-RU" dirty="0">
                <a:solidFill>
                  <a:srgbClr val="00B050"/>
                </a:solidFill>
              </a:rPr>
              <a:t>сведения об особенностях жизнедеятельности земноводных.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5099080"/>
            <a:ext cx="2311401" cy="175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82"/>
            <a:ext cx="1987068" cy="1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32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68266"/>
            <a:ext cx="6273800" cy="3873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Этапы работы над проектной задачей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274" y="508798"/>
            <a:ext cx="7000876" cy="52339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 Анализ ситуации (надо ли её решать?), </a:t>
            </a:r>
            <a:r>
              <a:rPr lang="ru-RU" dirty="0" err="1"/>
              <a:t>переформулирование</a:t>
            </a:r>
            <a:r>
              <a:rPr lang="ru-RU" dirty="0"/>
              <a:t> её в проблему (в чём проблема?)</a:t>
            </a:r>
          </a:p>
          <a:p>
            <a:r>
              <a:rPr lang="ru-RU" dirty="0"/>
              <a:t>2. Выявление дефицитов их типов. Установление приоритетов ценностей (почему именно этих ценностей будем придерживаться?).</a:t>
            </a:r>
          </a:p>
          <a:p>
            <a:r>
              <a:rPr lang="ru-RU" dirty="0"/>
              <a:t>3. Оценка необходимости восполнения дефицитов. Формулирование принципов отбора целей (зачем двигаться в этом направлении?)</a:t>
            </a:r>
          </a:p>
          <a:p>
            <a:r>
              <a:rPr lang="ru-RU" dirty="0"/>
              <a:t>4. Постановка и принятие цели действия. Выработка критериев постановки и достижения цели. (Куда придём в итоге?)</a:t>
            </a:r>
          </a:p>
          <a:p>
            <a:r>
              <a:rPr lang="ru-RU" dirty="0"/>
              <a:t>5. Поиск средств возможных путей решения, перевод проблемы в задачу.</a:t>
            </a:r>
          </a:p>
          <a:p>
            <a:r>
              <a:rPr lang="ru-RU" dirty="0"/>
              <a:t>6. Выбор средств решения проблемы (адекватных способов действий) Что будем делать и каков будет результат?</a:t>
            </a:r>
          </a:p>
          <a:p>
            <a:r>
              <a:rPr lang="ru-RU" dirty="0"/>
              <a:t>7. Решение проблемы (под решением понимается реальное продуктивное действие, а не только предложение выхода из ситуации).</a:t>
            </a:r>
          </a:p>
          <a:p>
            <a:r>
              <a:rPr lang="ru-RU" dirty="0"/>
              <a:t>8. Анализ полученного результата, соотнесение его с проблемой решили ли мы проблему?</a:t>
            </a:r>
          </a:p>
          <a:p>
            <a:r>
              <a:rPr lang="ru-RU" dirty="0"/>
              <a:t>9. Представление окружающим полученного результата (продукта)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5444582"/>
            <a:ext cx="1857376" cy="1413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82"/>
            <a:ext cx="1987068" cy="1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055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723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Решение проектных задач на уроках естественнонаучного цикла как средство формирования естественнонаучной грамотности</vt:lpstr>
      <vt:lpstr>Слайд 2</vt:lpstr>
      <vt:lpstr>Слайд 3</vt:lpstr>
      <vt:lpstr>Почему мы рассматриваем технологию проектных задач как инструмент формирования ЕГ? </vt:lpstr>
      <vt:lpstr>Слайд 5</vt:lpstr>
      <vt:lpstr>Урок биологии в 7 классе по теме  «Обобщение: классы  Земноводные и Пресмыкающиеся»  Имя урока «Лягушку или ящерицу выбрать в качестве домашних питомцев? » </vt:lpstr>
      <vt:lpstr>Вопросы для групп </vt:lpstr>
      <vt:lpstr>Вопросы для групп </vt:lpstr>
      <vt:lpstr>Этапы работы над проектной задачей</vt:lpstr>
      <vt:lpstr>Работа группы над проектной задачей</vt:lpstr>
      <vt:lpstr>Оценочный лист деятельности групп </vt:lpstr>
      <vt:lpstr>Вопросы для групп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проектных задач на уроках естественнонаучного цикла как средство формирования естественнонаучной грамотности</dc:title>
  <dc:creator>Пользователь Windows</dc:creator>
  <cp:lastModifiedBy>Irina</cp:lastModifiedBy>
  <cp:revision>11</cp:revision>
  <dcterms:created xsi:type="dcterms:W3CDTF">2022-03-02T08:45:59Z</dcterms:created>
  <dcterms:modified xsi:type="dcterms:W3CDTF">2023-03-15T07:36:28Z</dcterms:modified>
</cp:coreProperties>
</file>