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92" r:id="rId2"/>
    <p:sldId id="256" r:id="rId3"/>
    <p:sldId id="257" r:id="rId4"/>
    <p:sldId id="258" r:id="rId5"/>
    <p:sldId id="259" r:id="rId6"/>
    <p:sldId id="260" r:id="rId7"/>
    <p:sldId id="426" r:id="rId8"/>
    <p:sldId id="454" r:id="rId9"/>
    <p:sldId id="455" r:id="rId10"/>
    <p:sldId id="456" r:id="rId11"/>
    <p:sldId id="457" r:id="rId12"/>
    <p:sldId id="459" r:id="rId13"/>
    <p:sldId id="463" r:id="rId14"/>
    <p:sldId id="460" r:id="rId15"/>
    <p:sldId id="461" r:id="rId16"/>
    <p:sldId id="464" r:id="rId17"/>
    <p:sldId id="465" r:id="rId18"/>
    <p:sldId id="466" r:id="rId19"/>
    <p:sldId id="311" r:id="rId20"/>
    <p:sldId id="467" r:id="rId21"/>
    <p:sldId id="468" r:id="rId22"/>
    <p:sldId id="469" r:id="rId23"/>
    <p:sldId id="470" r:id="rId24"/>
    <p:sldId id="471" r:id="rId25"/>
    <p:sldId id="472" r:id="rId26"/>
    <p:sldId id="473" r:id="rId27"/>
    <p:sldId id="474" r:id="rId28"/>
    <p:sldId id="475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86" r:id="rId40"/>
    <p:sldId id="489" r:id="rId41"/>
    <p:sldId id="487" r:id="rId42"/>
    <p:sldId id="488" r:id="rId43"/>
    <p:sldId id="491" r:id="rId44"/>
    <p:sldId id="490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2866" autoAdjust="0"/>
  </p:normalViewPr>
  <p:slideViewPr>
    <p:cSldViewPr snapToGrid="0" showGuides="1">
      <p:cViewPr>
        <p:scale>
          <a:sx n="70" d="100"/>
          <a:sy n="70" d="100"/>
        </p:scale>
        <p:origin x="52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B061-2FD9-48D3-AA0A-14AB718AE475}" type="doc">
      <dgm:prSet loTypeId="urn:microsoft.com/office/officeart/2005/8/layout/hierarchy1" loCatId="hierarchy" qsTypeId="urn:microsoft.com/office/officeart/2005/8/quickstyle/3d6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991FC57F-BF3A-45E0-8564-CE5D762BE4BD}">
      <dgm:prSet phldrT="[Текст]" custT="1"/>
      <dgm:spPr/>
      <dgm:t>
        <a:bodyPr/>
        <a:lstStyle/>
        <a:p>
          <a:r>
            <a:rPr lang="ru-RU" sz="3200" dirty="0"/>
            <a:t>Реальная ситуация</a:t>
          </a:r>
          <a:r>
            <a:rPr lang="ru-RU" sz="2100" dirty="0"/>
            <a:t> Проблема</a:t>
          </a:r>
        </a:p>
      </dgm:t>
    </dgm:pt>
    <dgm:pt modelId="{D5080F0F-03EE-47AA-B070-28D44599CF2E}" type="parTrans" cxnId="{C6ABBD2E-79A4-48AD-9F16-CB3F8E39B9C4}">
      <dgm:prSet/>
      <dgm:spPr/>
      <dgm:t>
        <a:bodyPr/>
        <a:lstStyle/>
        <a:p>
          <a:endParaRPr lang="ru-RU"/>
        </a:p>
      </dgm:t>
    </dgm:pt>
    <dgm:pt modelId="{00BA8DB7-1366-43C8-8AAD-004FB595CE4B}" type="sibTrans" cxnId="{C6ABBD2E-79A4-48AD-9F16-CB3F8E39B9C4}">
      <dgm:prSet/>
      <dgm:spPr/>
      <dgm:t>
        <a:bodyPr/>
        <a:lstStyle/>
        <a:p>
          <a:endParaRPr lang="ru-RU"/>
        </a:p>
      </dgm:t>
    </dgm:pt>
    <dgm:pt modelId="{BFCC3673-52F7-4409-B3C5-C04ADA04E95A}">
      <dgm:prSet phldrT="[Текст]"/>
      <dgm:spPr/>
      <dgm:t>
        <a:bodyPr/>
        <a:lstStyle/>
        <a:p>
          <a:r>
            <a:rPr lang="ru-RU"/>
            <a:t>Объяснять </a:t>
          </a:r>
          <a:endParaRPr lang="ru-RU" dirty="0"/>
        </a:p>
      </dgm:t>
    </dgm:pt>
    <dgm:pt modelId="{58395392-DB17-4190-95EC-E58A32526CCC}" type="parTrans" cxnId="{78657451-0C80-4082-A7F4-FB8FF2728A54}">
      <dgm:prSet/>
      <dgm:spPr/>
      <dgm:t>
        <a:bodyPr/>
        <a:lstStyle/>
        <a:p>
          <a:endParaRPr lang="ru-RU"/>
        </a:p>
      </dgm:t>
    </dgm:pt>
    <dgm:pt modelId="{933A592D-861F-409D-9FBA-DD43958F6FE4}" type="sibTrans" cxnId="{78657451-0C80-4082-A7F4-FB8FF2728A54}">
      <dgm:prSet/>
      <dgm:spPr/>
      <dgm:t>
        <a:bodyPr/>
        <a:lstStyle/>
        <a:p>
          <a:endParaRPr lang="ru-RU"/>
        </a:p>
      </dgm:t>
    </dgm:pt>
    <dgm:pt modelId="{D0C5AE70-DE41-457A-8304-3C2014E29F54}">
      <dgm:prSet phldrT="[Текст]"/>
      <dgm:spPr/>
      <dgm:t>
        <a:bodyPr/>
        <a:lstStyle/>
        <a:p>
          <a:r>
            <a:rPr lang="ru-RU"/>
            <a:t>Исследовать </a:t>
          </a:r>
          <a:endParaRPr lang="ru-RU" dirty="0"/>
        </a:p>
      </dgm:t>
    </dgm:pt>
    <dgm:pt modelId="{55581248-6A7B-466F-853A-6DCE89D371D2}" type="parTrans" cxnId="{0F62619B-EEB2-46BC-A7F4-50EA72A2C8C4}">
      <dgm:prSet/>
      <dgm:spPr/>
      <dgm:t>
        <a:bodyPr/>
        <a:lstStyle/>
        <a:p>
          <a:endParaRPr lang="ru-RU"/>
        </a:p>
      </dgm:t>
    </dgm:pt>
    <dgm:pt modelId="{1AEDB948-4BC4-4288-98AF-FFBCD431640E}" type="sibTrans" cxnId="{0F62619B-EEB2-46BC-A7F4-50EA72A2C8C4}">
      <dgm:prSet/>
      <dgm:spPr/>
      <dgm:t>
        <a:bodyPr/>
        <a:lstStyle/>
        <a:p>
          <a:endParaRPr lang="ru-RU"/>
        </a:p>
      </dgm:t>
    </dgm:pt>
    <dgm:pt modelId="{381BC8F6-DC5C-4292-BC15-7179FE251E4D}">
      <dgm:prSet phldrT="[Текст]"/>
      <dgm:spPr/>
      <dgm:t>
        <a:bodyPr/>
        <a:lstStyle/>
        <a:p>
          <a:r>
            <a:rPr lang="ru-RU" dirty="0"/>
            <a:t>Проанализировать данные и сделать вывод</a:t>
          </a:r>
        </a:p>
      </dgm:t>
    </dgm:pt>
    <dgm:pt modelId="{48F99455-BA49-4217-AAB8-C3D2FE647598}" type="parTrans" cxnId="{4DC35D8E-FAA3-49A4-9E08-74A33C231472}">
      <dgm:prSet/>
      <dgm:spPr/>
      <dgm:t>
        <a:bodyPr/>
        <a:lstStyle/>
        <a:p>
          <a:endParaRPr lang="ru-RU"/>
        </a:p>
      </dgm:t>
    </dgm:pt>
    <dgm:pt modelId="{DD8B2D52-3DC2-466B-83AC-B470CEB6377B}" type="sibTrans" cxnId="{4DC35D8E-FAA3-49A4-9E08-74A33C231472}">
      <dgm:prSet/>
      <dgm:spPr/>
      <dgm:t>
        <a:bodyPr/>
        <a:lstStyle/>
        <a:p>
          <a:endParaRPr lang="ru-RU"/>
        </a:p>
      </dgm:t>
    </dgm:pt>
    <dgm:pt modelId="{BED56B91-6588-4C85-A8E8-EE7118068651}" type="pres">
      <dgm:prSet presAssocID="{93B8B061-2FD9-48D3-AA0A-14AB718AE4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76A1E4-9899-4A6D-9006-FDAA4A256D7C}" type="pres">
      <dgm:prSet presAssocID="{991FC57F-BF3A-45E0-8564-CE5D762BE4BD}" presName="hierRoot1" presStyleCnt="0"/>
      <dgm:spPr/>
    </dgm:pt>
    <dgm:pt modelId="{AE38BFD5-8210-41F5-98DD-08226158F181}" type="pres">
      <dgm:prSet presAssocID="{991FC57F-BF3A-45E0-8564-CE5D762BE4BD}" presName="composite" presStyleCnt="0"/>
      <dgm:spPr/>
    </dgm:pt>
    <dgm:pt modelId="{B0D495D3-3678-449D-AEB5-7975CFFE3CE9}" type="pres">
      <dgm:prSet presAssocID="{991FC57F-BF3A-45E0-8564-CE5D762BE4BD}" presName="background" presStyleLbl="node0" presStyleIdx="0" presStyleCnt="1"/>
      <dgm:spPr/>
    </dgm:pt>
    <dgm:pt modelId="{6C289C4A-9B29-4899-8028-BEF7E78A0CC4}" type="pres">
      <dgm:prSet presAssocID="{991FC57F-BF3A-45E0-8564-CE5D762BE4BD}" presName="text" presStyleLbl="fgAcc0" presStyleIdx="0" presStyleCnt="1">
        <dgm:presLayoutVars>
          <dgm:chPref val="3"/>
        </dgm:presLayoutVars>
      </dgm:prSet>
      <dgm:spPr/>
    </dgm:pt>
    <dgm:pt modelId="{00541FF9-AC44-4E3B-9E9F-4BB850B830DD}" type="pres">
      <dgm:prSet presAssocID="{991FC57F-BF3A-45E0-8564-CE5D762BE4BD}" presName="hierChild2" presStyleCnt="0"/>
      <dgm:spPr/>
    </dgm:pt>
    <dgm:pt modelId="{16C9356F-28BA-47C1-A76B-4A9C8C6E9C49}" type="pres">
      <dgm:prSet presAssocID="{58395392-DB17-4190-95EC-E58A32526CCC}" presName="Name10" presStyleLbl="parChTrans1D2" presStyleIdx="0" presStyleCnt="3"/>
      <dgm:spPr/>
    </dgm:pt>
    <dgm:pt modelId="{2B0B3B86-9E06-4079-89B3-22D480B27ADA}" type="pres">
      <dgm:prSet presAssocID="{BFCC3673-52F7-4409-B3C5-C04ADA04E95A}" presName="hierRoot2" presStyleCnt="0"/>
      <dgm:spPr/>
    </dgm:pt>
    <dgm:pt modelId="{0745E592-300E-4625-9169-50D2A69A272E}" type="pres">
      <dgm:prSet presAssocID="{BFCC3673-52F7-4409-B3C5-C04ADA04E95A}" presName="composite2" presStyleCnt="0"/>
      <dgm:spPr/>
    </dgm:pt>
    <dgm:pt modelId="{41CA908B-6BA4-4007-BFCF-80CAFC72D8B2}" type="pres">
      <dgm:prSet presAssocID="{BFCC3673-52F7-4409-B3C5-C04ADA04E95A}" presName="background2" presStyleLbl="node2" presStyleIdx="0" presStyleCnt="3"/>
      <dgm:spPr/>
    </dgm:pt>
    <dgm:pt modelId="{C2803E3E-4782-4F09-ACDA-06D1836B797C}" type="pres">
      <dgm:prSet presAssocID="{BFCC3673-52F7-4409-B3C5-C04ADA04E95A}" presName="text2" presStyleLbl="fgAcc2" presStyleIdx="0" presStyleCnt="3">
        <dgm:presLayoutVars>
          <dgm:chPref val="3"/>
        </dgm:presLayoutVars>
      </dgm:prSet>
      <dgm:spPr/>
    </dgm:pt>
    <dgm:pt modelId="{FB702B31-FA9F-4417-A64E-B76DCE2AD3D4}" type="pres">
      <dgm:prSet presAssocID="{BFCC3673-52F7-4409-B3C5-C04ADA04E95A}" presName="hierChild3" presStyleCnt="0"/>
      <dgm:spPr/>
    </dgm:pt>
    <dgm:pt modelId="{3F53C64A-B4CF-412B-8AC1-D4E7D19EEB9C}" type="pres">
      <dgm:prSet presAssocID="{55581248-6A7B-466F-853A-6DCE89D371D2}" presName="Name10" presStyleLbl="parChTrans1D2" presStyleIdx="1" presStyleCnt="3"/>
      <dgm:spPr/>
    </dgm:pt>
    <dgm:pt modelId="{FC94EFC3-AC2B-4012-AC63-8F158CD0A494}" type="pres">
      <dgm:prSet presAssocID="{D0C5AE70-DE41-457A-8304-3C2014E29F54}" presName="hierRoot2" presStyleCnt="0"/>
      <dgm:spPr/>
    </dgm:pt>
    <dgm:pt modelId="{5D5153A2-008D-40F0-AFD9-4C9C38136369}" type="pres">
      <dgm:prSet presAssocID="{D0C5AE70-DE41-457A-8304-3C2014E29F54}" presName="composite2" presStyleCnt="0"/>
      <dgm:spPr/>
    </dgm:pt>
    <dgm:pt modelId="{456CE0D8-AE7E-43EB-B104-1DE10D130D5D}" type="pres">
      <dgm:prSet presAssocID="{D0C5AE70-DE41-457A-8304-3C2014E29F54}" presName="background2" presStyleLbl="node2" presStyleIdx="1" presStyleCnt="3"/>
      <dgm:spPr/>
    </dgm:pt>
    <dgm:pt modelId="{EFE9508D-D42C-4FE1-8738-6944BC54A7FF}" type="pres">
      <dgm:prSet presAssocID="{D0C5AE70-DE41-457A-8304-3C2014E29F54}" presName="text2" presStyleLbl="fgAcc2" presStyleIdx="1" presStyleCnt="3">
        <dgm:presLayoutVars>
          <dgm:chPref val="3"/>
        </dgm:presLayoutVars>
      </dgm:prSet>
      <dgm:spPr/>
    </dgm:pt>
    <dgm:pt modelId="{17018B58-1228-4B0E-BEF1-32B43166C6D5}" type="pres">
      <dgm:prSet presAssocID="{D0C5AE70-DE41-457A-8304-3C2014E29F54}" presName="hierChild3" presStyleCnt="0"/>
      <dgm:spPr/>
    </dgm:pt>
    <dgm:pt modelId="{6E8A45D5-A1E2-451C-A87C-BE278C148B04}" type="pres">
      <dgm:prSet presAssocID="{48F99455-BA49-4217-AAB8-C3D2FE647598}" presName="Name10" presStyleLbl="parChTrans1D2" presStyleIdx="2" presStyleCnt="3"/>
      <dgm:spPr/>
    </dgm:pt>
    <dgm:pt modelId="{6499E674-FB9B-46A8-BD56-EF7AC52021FF}" type="pres">
      <dgm:prSet presAssocID="{381BC8F6-DC5C-4292-BC15-7179FE251E4D}" presName="hierRoot2" presStyleCnt="0"/>
      <dgm:spPr/>
    </dgm:pt>
    <dgm:pt modelId="{BCCD3D61-F76A-467B-B1E2-D16980B8F8F6}" type="pres">
      <dgm:prSet presAssocID="{381BC8F6-DC5C-4292-BC15-7179FE251E4D}" presName="composite2" presStyleCnt="0"/>
      <dgm:spPr/>
    </dgm:pt>
    <dgm:pt modelId="{CDE71699-D31D-425C-8DA0-034A87E1871E}" type="pres">
      <dgm:prSet presAssocID="{381BC8F6-DC5C-4292-BC15-7179FE251E4D}" presName="background2" presStyleLbl="node2" presStyleIdx="2" presStyleCnt="3"/>
      <dgm:spPr/>
    </dgm:pt>
    <dgm:pt modelId="{1AAFFD51-D05B-4510-A9E0-C90932255B52}" type="pres">
      <dgm:prSet presAssocID="{381BC8F6-DC5C-4292-BC15-7179FE251E4D}" presName="text2" presStyleLbl="fgAcc2" presStyleIdx="2" presStyleCnt="3">
        <dgm:presLayoutVars>
          <dgm:chPref val="3"/>
        </dgm:presLayoutVars>
      </dgm:prSet>
      <dgm:spPr/>
    </dgm:pt>
    <dgm:pt modelId="{869D9797-F3C3-414C-82EB-B6DC5C2E4F57}" type="pres">
      <dgm:prSet presAssocID="{381BC8F6-DC5C-4292-BC15-7179FE251E4D}" presName="hierChild3" presStyleCnt="0"/>
      <dgm:spPr/>
    </dgm:pt>
  </dgm:ptLst>
  <dgm:cxnLst>
    <dgm:cxn modelId="{7368670F-CE14-46B5-AB2E-F80079F6044F}" type="presOf" srcId="{381BC8F6-DC5C-4292-BC15-7179FE251E4D}" destId="{1AAFFD51-D05B-4510-A9E0-C90932255B52}" srcOrd="0" destOrd="0" presId="urn:microsoft.com/office/officeart/2005/8/layout/hierarchy1"/>
    <dgm:cxn modelId="{C6ABBD2E-79A4-48AD-9F16-CB3F8E39B9C4}" srcId="{93B8B061-2FD9-48D3-AA0A-14AB718AE475}" destId="{991FC57F-BF3A-45E0-8564-CE5D762BE4BD}" srcOrd="0" destOrd="0" parTransId="{D5080F0F-03EE-47AA-B070-28D44599CF2E}" sibTransId="{00BA8DB7-1366-43C8-8AAD-004FB595CE4B}"/>
    <dgm:cxn modelId="{58A77767-2592-4435-B53D-7407ADDCCB02}" type="presOf" srcId="{991FC57F-BF3A-45E0-8564-CE5D762BE4BD}" destId="{6C289C4A-9B29-4899-8028-BEF7E78A0CC4}" srcOrd="0" destOrd="0" presId="urn:microsoft.com/office/officeart/2005/8/layout/hierarchy1"/>
    <dgm:cxn modelId="{78657451-0C80-4082-A7F4-FB8FF2728A54}" srcId="{991FC57F-BF3A-45E0-8564-CE5D762BE4BD}" destId="{BFCC3673-52F7-4409-B3C5-C04ADA04E95A}" srcOrd="0" destOrd="0" parTransId="{58395392-DB17-4190-95EC-E58A32526CCC}" sibTransId="{933A592D-861F-409D-9FBA-DD43958F6FE4}"/>
    <dgm:cxn modelId="{B7EB338C-5D4A-4D4F-AD40-D10CCB1D2C38}" type="presOf" srcId="{48F99455-BA49-4217-AAB8-C3D2FE647598}" destId="{6E8A45D5-A1E2-451C-A87C-BE278C148B04}" srcOrd="0" destOrd="0" presId="urn:microsoft.com/office/officeart/2005/8/layout/hierarchy1"/>
    <dgm:cxn modelId="{4DC35D8E-FAA3-49A4-9E08-74A33C231472}" srcId="{991FC57F-BF3A-45E0-8564-CE5D762BE4BD}" destId="{381BC8F6-DC5C-4292-BC15-7179FE251E4D}" srcOrd="2" destOrd="0" parTransId="{48F99455-BA49-4217-AAB8-C3D2FE647598}" sibTransId="{DD8B2D52-3DC2-466B-83AC-B470CEB6377B}"/>
    <dgm:cxn modelId="{C7ED4697-02DE-47CD-B998-0D98500564A8}" type="presOf" srcId="{55581248-6A7B-466F-853A-6DCE89D371D2}" destId="{3F53C64A-B4CF-412B-8AC1-D4E7D19EEB9C}" srcOrd="0" destOrd="0" presId="urn:microsoft.com/office/officeart/2005/8/layout/hierarchy1"/>
    <dgm:cxn modelId="{0F62619B-EEB2-46BC-A7F4-50EA72A2C8C4}" srcId="{991FC57F-BF3A-45E0-8564-CE5D762BE4BD}" destId="{D0C5AE70-DE41-457A-8304-3C2014E29F54}" srcOrd="1" destOrd="0" parTransId="{55581248-6A7B-466F-853A-6DCE89D371D2}" sibTransId="{1AEDB948-4BC4-4288-98AF-FFBCD431640E}"/>
    <dgm:cxn modelId="{DEC0F0A5-35B9-47F8-A581-DD4D5FF2A1AF}" type="presOf" srcId="{93B8B061-2FD9-48D3-AA0A-14AB718AE475}" destId="{BED56B91-6588-4C85-A8E8-EE7118068651}" srcOrd="0" destOrd="0" presId="urn:microsoft.com/office/officeart/2005/8/layout/hierarchy1"/>
    <dgm:cxn modelId="{9FFA4ECA-FF76-43A9-9485-6CD9282ADFAE}" type="presOf" srcId="{D0C5AE70-DE41-457A-8304-3C2014E29F54}" destId="{EFE9508D-D42C-4FE1-8738-6944BC54A7FF}" srcOrd="0" destOrd="0" presId="urn:microsoft.com/office/officeart/2005/8/layout/hierarchy1"/>
    <dgm:cxn modelId="{92F405E3-DF7F-4DEF-A379-A396F0F847F0}" type="presOf" srcId="{BFCC3673-52F7-4409-B3C5-C04ADA04E95A}" destId="{C2803E3E-4782-4F09-ACDA-06D1836B797C}" srcOrd="0" destOrd="0" presId="urn:microsoft.com/office/officeart/2005/8/layout/hierarchy1"/>
    <dgm:cxn modelId="{7513B9FE-C785-4849-AB71-5AD6B2791E0E}" type="presOf" srcId="{58395392-DB17-4190-95EC-E58A32526CCC}" destId="{16C9356F-28BA-47C1-A76B-4A9C8C6E9C49}" srcOrd="0" destOrd="0" presId="urn:microsoft.com/office/officeart/2005/8/layout/hierarchy1"/>
    <dgm:cxn modelId="{AB03ABE3-2761-46E1-ADAF-7C161AEF9C4E}" type="presParOf" srcId="{BED56B91-6588-4C85-A8E8-EE7118068651}" destId="{C676A1E4-9899-4A6D-9006-FDAA4A256D7C}" srcOrd="0" destOrd="0" presId="urn:microsoft.com/office/officeart/2005/8/layout/hierarchy1"/>
    <dgm:cxn modelId="{AA5A8E57-197C-41A7-A85A-07CE1BE5141E}" type="presParOf" srcId="{C676A1E4-9899-4A6D-9006-FDAA4A256D7C}" destId="{AE38BFD5-8210-41F5-98DD-08226158F181}" srcOrd="0" destOrd="0" presId="urn:microsoft.com/office/officeart/2005/8/layout/hierarchy1"/>
    <dgm:cxn modelId="{8A7BCFAC-AFC9-4177-8B71-CAC090D632B7}" type="presParOf" srcId="{AE38BFD5-8210-41F5-98DD-08226158F181}" destId="{B0D495D3-3678-449D-AEB5-7975CFFE3CE9}" srcOrd="0" destOrd="0" presId="urn:microsoft.com/office/officeart/2005/8/layout/hierarchy1"/>
    <dgm:cxn modelId="{21D16700-4E48-4708-AA43-FDFEE24832B0}" type="presParOf" srcId="{AE38BFD5-8210-41F5-98DD-08226158F181}" destId="{6C289C4A-9B29-4899-8028-BEF7E78A0CC4}" srcOrd="1" destOrd="0" presId="urn:microsoft.com/office/officeart/2005/8/layout/hierarchy1"/>
    <dgm:cxn modelId="{BC6B2AFC-CF8A-4A65-A865-E85D2691353A}" type="presParOf" srcId="{C676A1E4-9899-4A6D-9006-FDAA4A256D7C}" destId="{00541FF9-AC44-4E3B-9E9F-4BB850B830DD}" srcOrd="1" destOrd="0" presId="urn:microsoft.com/office/officeart/2005/8/layout/hierarchy1"/>
    <dgm:cxn modelId="{E88446AE-AF59-4327-9574-6DD308E5812F}" type="presParOf" srcId="{00541FF9-AC44-4E3B-9E9F-4BB850B830DD}" destId="{16C9356F-28BA-47C1-A76B-4A9C8C6E9C49}" srcOrd="0" destOrd="0" presId="urn:microsoft.com/office/officeart/2005/8/layout/hierarchy1"/>
    <dgm:cxn modelId="{AC164831-5AF6-40ED-9494-693D641FD17E}" type="presParOf" srcId="{00541FF9-AC44-4E3B-9E9F-4BB850B830DD}" destId="{2B0B3B86-9E06-4079-89B3-22D480B27ADA}" srcOrd="1" destOrd="0" presId="urn:microsoft.com/office/officeart/2005/8/layout/hierarchy1"/>
    <dgm:cxn modelId="{066F12D6-B35F-4A86-BFFB-E3BB169FED6C}" type="presParOf" srcId="{2B0B3B86-9E06-4079-89B3-22D480B27ADA}" destId="{0745E592-300E-4625-9169-50D2A69A272E}" srcOrd="0" destOrd="0" presId="urn:microsoft.com/office/officeart/2005/8/layout/hierarchy1"/>
    <dgm:cxn modelId="{2E89B6C9-45D3-4E53-B7FF-A443C622684C}" type="presParOf" srcId="{0745E592-300E-4625-9169-50D2A69A272E}" destId="{41CA908B-6BA4-4007-BFCF-80CAFC72D8B2}" srcOrd="0" destOrd="0" presId="urn:microsoft.com/office/officeart/2005/8/layout/hierarchy1"/>
    <dgm:cxn modelId="{3DAA406C-F921-46EE-AB71-F3108665173F}" type="presParOf" srcId="{0745E592-300E-4625-9169-50D2A69A272E}" destId="{C2803E3E-4782-4F09-ACDA-06D1836B797C}" srcOrd="1" destOrd="0" presId="urn:microsoft.com/office/officeart/2005/8/layout/hierarchy1"/>
    <dgm:cxn modelId="{01FAF950-DD52-45A0-BF7F-FDE6500B0027}" type="presParOf" srcId="{2B0B3B86-9E06-4079-89B3-22D480B27ADA}" destId="{FB702B31-FA9F-4417-A64E-B76DCE2AD3D4}" srcOrd="1" destOrd="0" presId="urn:microsoft.com/office/officeart/2005/8/layout/hierarchy1"/>
    <dgm:cxn modelId="{AAEABE98-B50D-49FC-8F88-E79C3C7E775A}" type="presParOf" srcId="{00541FF9-AC44-4E3B-9E9F-4BB850B830DD}" destId="{3F53C64A-B4CF-412B-8AC1-D4E7D19EEB9C}" srcOrd="2" destOrd="0" presId="urn:microsoft.com/office/officeart/2005/8/layout/hierarchy1"/>
    <dgm:cxn modelId="{E81583AA-9DAC-46A6-97CE-140CCA0E6F49}" type="presParOf" srcId="{00541FF9-AC44-4E3B-9E9F-4BB850B830DD}" destId="{FC94EFC3-AC2B-4012-AC63-8F158CD0A494}" srcOrd="3" destOrd="0" presId="urn:microsoft.com/office/officeart/2005/8/layout/hierarchy1"/>
    <dgm:cxn modelId="{32392A19-24B9-4431-93C8-5A849889304D}" type="presParOf" srcId="{FC94EFC3-AC2B-4012-AC63-8F158CD0A494}" destId="{5D5153A2-008D-40F0-AFD9-4C9C38136369}" srcOrd="0" destOrd="0" presId="urn:microsoft.com/office/officeart/2005/8/layout/hierarchy1"/>
    <dgm:cxn modelId="{1B91A965-7D01-4803-9AA6-D1B4D7AE4320}" type="presParOf" srcId="{5D5153A2-008D-40F0-AFD9-4C9C38136369}" destId="{456CE0D8-AE7E-43EB-B104-1DE10D130D5D}" srcOrd="0" destOrd="0" presId="urn:microsoft.com/office/officeart/2005/8/layout/hierarchy1"/>
    <dgm:cxn modelId="{6BF16CE2-7696-4ADF-B83A-3E01741D5585}" type="presParOf" srcId="{5D5153A2-008D-40F0-AFD9-4C9C38136369}" destId="{EFE9508D-D42C-4FE1-8738-6944BC54A7FF}" srcOrd="1" destOrd="0" presId="urn:microsoft.com/office/officeart/2005/8/layout/hierarchy1"/>
    <dgm:cxn modelId="{74C6D675-E37A-4EF1-88A5-1E837C4778E2}" type="presParOf" srcId="{FC94EFC3-AC2B-4012-AC63-8F158CD0A494}" destId="{17018B58-1228-4B0E-BEF1-32B43166C6D5}" srcOrd="1" destOrd="0" presId="urn:microsoft.com/office/officeart/2005/8/layout/hierarchy1"/>
    <dgm:cxn modelId="{93371644-6E57-4A17-A5E9-FC194859A0A8}" type="presParOf" srcId="{00541FF9-AC44-4E3B-9E9F-4BB850B830DD}" destId="{6E8A45D5-A1E2-451C-A87C-BE278C148B04}" srcOrd="4" destOrd="0" presId="urn:microsoft.com/office/officeart/2005/8/layout/hierarchy1"/>
    <dgm:cxn modelId="{D531C500-0E2D-4797-8DF3-4B826D8369AD}" type="presParOf" srcId="{00541FF9-AC44-4E3B-9E9F-4BB850B830DD}" destId="{6499E674-FB9B-46A8-BD56-EF7AC52021FF}" srcOrd="5" destOrd="0" presId="urn:microsoft.com/office/officeart/2005/8/layout/hierarchy1"/>
    <dgm:cxn modelId="{B2B704E1-2667-4FE7-82AA-0BAC8AE79A0E}" type="presParOf" srcId="{6499E674-FB9B-46A8-BD56-EF7AC52021FF}" destId="{BCCD3D61-F76A-467B-B1E2-D16980B8F8F6}" srcOrd="0" destOrd="0" presId="urn:microsoft.com/office/officeart/2005/8/layout/hierarchy1"/>
    <dgm:cxn modelId="{05836321-FAF1-4066-A491-5F19DAACCC9E}" type="presParOf" srcId="{BCCD3D61-F76A-467B-B1E2-D16980B8F8F6}" destId="{CDE71699-D31D-425C-8DA0-034A87E1871E}" srcOrd="0" destOrd="0" presId="urn:microsoft.com/office/officeart/2005/8/layout/hierarchy1"/>
    <dgm:cxn modelId="{EB910C4F-6CE1-41C3-A2C8-603F5A7E96A8}" type="presParOf" srcId="{BCCD3D61-F76A-467B-B1E2-D16980B8F8F6}" destId="{1AAFFD51-D05B-4510-A9E0-C90932255B52}" srcOrd="1" destOrd="0" presId="urn:microsoft.com/office/officeart/2005/8/layout/hierarchy1"/>
    <dgm:cxn modelId="{7049D353-975C-4B18-82C0-17E87D556679}" type="presParOf" srcId="{6499E674-FB9B-46A8-BD56-EF7AC52021FF}" destId="{869D9797-F3C3-414C-82EB-B6DC5C2E4F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A45D5-A1E2-451C-A87C-BE278C148B04}">
      <dsp:nvSpPr>
        <dsp:cNvPr id="0" name=""/>
        <dsp:cNvSpPr/>
      </dsp:nvSpPr>
      <dsp:spPr>
        <a:xfrm>
          <a:off x="4333931" y="1865041"/>
          <a:ext cx="3075693" cy="73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751"/>
              </a:lnTo>
              <a:lnTo>
                <a:pt x="3075693" y="498751"/>
              </a:lnTo>
              <a:lnTo>
                <a:pt x="3075693" y="73187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F53C64A-B4CF-412B-8AC1-D4E7D19EEB9C}">
      <dsp:nvSpPr>
        <dsp:cNvPr id="0" name=""/>
        <dsp:cNvSpPr/>
      </dsp:nvSpPr>
      <dsp:spPr>
        <a:xfrm>
          <a:off x="4288211" y="1865041"/>
          <a:ext cx="91440" cy="731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187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6C9356F-28BA-47C1-A76B-4A9C8C6E9C49}">
      <dsp:nvSpPr>
        <dsp:cNvPr id="0" name=""/>
        <dsp:cNvSpPr/>
      </dsp:nvSpPr>
      <dsp:spPr>
        <a:xfrm>
          <a:off x="1258238" y="1865041"/>
          <a:ext cx="3075693" cy="731875"/>
        </a:xfrm>
        <a:custGeom>
          <a:avLst/>
          <a:gdLst/>
          <a:ahLst/>
          <a:cxnLst/>
          <a:rect l="0" t="0" r="0" b="0"/>
          <a:pathLst>
            <a:path>
              <a:moveTo>
                <a:pt x="3075693" y="0"/>
              </a:moveTo>
              <a:lnTo>
                <a:pt x="3075693" y="498751"/>
              </a:lnTo>
              <a:lnTo>
                <a:pt x="0" y="498751"/>
              </a:lnTo>
              <a:lnTo>
                <a:pt x="0" y="731875"/>
              </a:lnTo>
            </a:path>
          </a:pathLst>
        </a:custGeom>
        <a:noFill/>
        <a:ln w="127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0D495D3-3678-449D-AEB5-7975CFFE3CE9}">
      <dsp:nvSpPr>
        <dsp:cNvPr id="0" name=""/>
        <dsp:cNvSpPr/>
      </dsp:nvSpPr>
      <dsp:spPr>
        <a:xfrm>
          <a:off x="3075693" y="267078"/>
          <a:ext cx="2516476" cy="1597962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89C4A-9B29-4899-8028-BEF7E78A0CC4}">
      <dsp:nvSpPr>
        <dsp:cNvPr id="0" name=""/>
        <dsp:cNvSpPr/>
      </dsp:nvSpPr>
      <dsp:spPr>
        <a:xfrm>
          <a:off x="3355301" y="532707"/>
          <a:ext cx="2516476" cy="159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Реальная ситуация</a:t>
          </a:r>
          <a:r>
            <a:rPr lang="ru-RU" sz="2100" kern="1200" dirty="0"/>
            <a:t> Проблема</a:t>
          </a:r>
        </a:p>
      </dsp:txBody>
      <dsp:txXfrm>
        <a:off x="3402104" y="579510"/>
        <a:ext cx="2422870" cy="1504356"/>
      </dsp:txXfrm>
    </dsp:sp>
    <dsp:sp modelId="{41CA908B-6BA4-4007-BFCF-80CAFC72D8B2}">
      <dsp:nvSpPr>
        <dsp:cNvPr id="0" name=""/>
        <dsp:cNvSpPr/>
      </dsp:nvSpPr>
      <dsp:spPr>
        <a:xfrm>
          <a:off x="0" y="2596916"/>
          <a:ext cx="2516476" cy="1597962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03E3E-4782-4F09-ACDA-06D1836B797C}">
      <dsp:nvSpPr>
        <dsp:cNvPr id="0" name=""/>
        <dsp:cNvSpPr/>
      </dsp:nvSpPr>
      <dsp:spPr>
        <a:xfrm>
          <a:off x="279608" y="2862544"/>
          <a:ext cx="2516476" cy="159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Объяснять </a:t>
          </a:r>
          <a:endParaRPr lang="ru-RU" sz="2200" kern="1200" dirty="0"/>
        </a:p>
      </dsp:txBody>
      <dsp:txXfrm>
        <a:off x="326411" y="2909347"/>
        <a:ext cx="2422870" cy="1504356"/>
      </dsp:txXfrm>
    </dsp:sp>
    <dsp:sp modelId="{456CE0D8-AE7E-43EB-B104-1DE10D130D5D}">
      <dsp:nvSpPr>
        <dsp:cNvPr id="0" name=""/>
        <dsp:cNvSpPr/>
      </dsp:nvSpPr>
      <dsp:spPr>
        <a:xfrm>
          <a:off x="3075693" y="2596916"/>
          <a:ext cx="2516476" cy="1597962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E9508D-D42C-4FE1-8738-6944BC54A7FF}">
      <dsp:nvSpPr>
        <dsp:cNvPr id="0" name=""/>
        <dsp:cNvSpPr/>
      </dsp:nvSpPr>
      <dsp:spPr>
        <a:xfrm>
          <a:off x="3355301" y="2862544"/>
          <a:ext cx="2516476" cy="159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Исследовать </a:t>
          </a:r>
          <a:endParaRPr lang="ru-RU" sz="2200" kern="1200" dirty="0"/>
        </a:p>
      </dsp:txBody>
      <dsp:txXfrm>
        <a:off x="3402104" y="2909347"/>
        <a:ext cx="2422870" cy="1504356"/>
      </dsp:txXfrm>
    </dsp:sp>
    <dsp:sp modelId="{CDE71699-D31D-425C-8DA0-034A87E1871E}">
      <dsp:nvSpPr>
        <dsp:cNvPr id="0" name=""/>
        <dsp:cNvSpPr/>
      </dsp:nvSpPr>
      <dsp:spPr>
        <a:xfrm>
          <a:off x="6151386" y="2596916"/>
          <a:ext cx="2516476" cy="1597962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FFD51-D05B-4510-A9E0-C90932255B52}">
      <dsp:nvSpPr>
        <dsp:cNvPr id="0" name=""/>
        <dsp:cNvSpPr/>
      </dsp:nvSpPr>
      <dsp:spPr>
        <a:xfrm>
          <a:off x="6430994" y="2862544"/>
          <a:ext cx="2516476" cy="159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Проанализировать данные и сделать вывод</a:t>
          </a:r>
        </a:p>
      </dsp:txBody>
      <dsp:txXfrm>
        <a:off x="6477797" y="2909347"/>
        <a:ext cx="2422870" cy="1504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2F4B9-2998-4E83-A909-1C41B8E51A7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E2C95-0CDF-49F2-8262-46407A581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61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E2C95-0CDF-49F2-8262-46407A5813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11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E2C95-0CDF-49F2-8262-46407A5813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86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E2C95-0CDF-49F2-8262-46407A58139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4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E2C95-0CDF-49F2-8262-46407A58139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1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A7617-2015-4E06-A7BD-6CAD3E0AB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1A8CF1-1904-401C-9FE2-A4EEEB352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B92A7-C201-49B1-94E2-5918DD685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B77DB-5CE1-42A9-BE67-B09CF918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30A08-EA35-4950-A863-DBFA65B14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700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F1722-8383-427A-A237-6DDC47E0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546CCC-9DC0-457F-82F8-C97D2D76C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D13EE-A9DB-483A-9A6A-63683F8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2ACB97-1C07-4411-9AFF-22ACA60D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0107E-FAF7-4C87-8507-21BB0F93C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4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BDF9E6-6867-457C-9BBC-77FFE4545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82DE56-DE37-4A9F-BED2-FF0257FBF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2C1F2-511E-4DB9-9CF8-23CD3F2F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0E4355-F823-498D-87C3-DED2F5C2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91930-4427-4010-A838-8A27F141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4ED3AF-50AE-40ED-8E30-F045ADDF2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40DBE-042C-4EBD-8CF9-FB215E05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5E384-8EC4-416E-80C6-4AAD0525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24CC2-DEB9-44FE-AD26-79C7BFBD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6609E-FE80-4342-AB69-E48DFF22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9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AB404-054C-4269-8FC4-93EF2987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2984FC-941D-4D30-BE9C-5960E15FF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E5077-116C-402C-ABE6-90DF3BC6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DA399-F37A-4649-8D41-289AFAE35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36437-E36B-4E9A-951B-3A6C91ED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0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23BA8-E8D4-4878-803C-F45C1BFC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DF8D9-3FF6-49DA-AC8F-A6ACE46B3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6F34FD-C75F-4B15-A62B-E23D89DE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E4680-2251-4738-9719-B804B0B7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CC8DDF-6F92-422B-BB51-5EEDE73B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8C0E6E-9219-4708-92AC-2BD016EF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1081F-6666-4AB9-A2B1-2BFACE8E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13DC01-07BF-474A-AB59-B4DB7BAD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601EA-12BE-4C3E-B589-1264662C3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A462CC-5DE3-4C72-A411-5E54C4A40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DC96D4-6D00-4C8C-85CA-D60C225FF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D0080FD-0534-4FDB-9F96-F54D7D3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6F3B1F-8DFA-4359-86BE-82595732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EF313F-6739-473F-A680-60640612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4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03973-FEE9-41F6-AC55-8BE4E526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B57DB5-1DFE-4F1A-A74B-6BF1EA66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AB1BDD-6333-4C30-AE66-2CB0D9A3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E3443C-A812-461D-82EF-C9AABE55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0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31E08F-8DA5-453E-9684-8AF4FF2A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40DCA7-548F-48FB-BA26-6423C37D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FDA2B6-E1A1-4A50-A971-FAAD235F5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4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07F17-04FC-4575-9C7D-1CD1B58A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F5B69A-5D1D-48DA-85E0-E86B43CA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16CFA9-74AC-44DB-9812-0E9039BC6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2AB4BB-2C64-41C2-988F-ED19B426A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D47A85-D36B-4007-A278-9ECD4639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D5D7B-38A1-4C0C-8792-ABDAB7FA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2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865E0-E635-4ECF-AB35-8676DC4EF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E7863A-080A-4397-8467-2750EC711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D24107-0F44-4FC0-AF9E-9B1B8DA27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51378B-87C8-42BE-832C-D6E2FD0F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296BFA-E800-4E6D-9BED-563FB1C1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FBC0F-7AD7-4449-A873-7D3E4AC6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2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90D29-E823-46E5-A969-F4EAF604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E29B2C-F935-42D6-B9D0-308F801F3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3E815-56B2-4662-AB92-2A5BF5FBA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6A69-0ED4-4A37-8190-A115D3262854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87258-13D4-4B8F-A3A3-36AD179BD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B75708-8C2B-4E91-A827-CA6A84CB3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573D6-E46D-4E53-A363-05CAB0DC9A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8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hyperlink" Target="http://www.gocollege.com/admissions/preparing/tests/act/test-taking-tips.html" TargetMode="External"/><Relationship Id="rId3" Type="http://schemas.openxmlformats.org/officeDocument/2006/relationships/hyperlink" Target="https://www.flickr.com/photos/crossettlibrary/5909232884" TargetMode="External"/><Relationship Id="rId7" Type="http://schemas.openxmlformats.org/officeDocument/2006/relationships/hyperlink" Target="http://www.rainbowrehab.com/pages/after-school-saturday/" TargetMode="External"/><Relationship Id="rId12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www.nsew.org.uk/british-science-week.html" TargetMode="External"/><Relationship Id="rId5" Type="http://schemas.openxmlformats.org/officeDocument/2006/relationships/hyperlink" Target="https://www.latrobe.edu.au/students/study-resources/learninghub/science-hub/biology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g"/><Relationship Id="rId9" Type="http://schemas.openxmlformats.org/officeDocument/2006/relationships/hyperlink" Target="https://raisingchildren.net.au/disability/school-play-work/school/starting-secondary-school-children-with-disability" TargetMode="External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ad-girl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world-map-png/download/25362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8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iro86.ru/index.php/rcoko/otsenka-kachestva-obrazovaniya/4626-mezhdunarodnye-issledovaniya-timss-pisa-2" TargetMode="External"/><Relationship Id="rId2" Type="http://schemas.openxmlformats.org/officeDocument/2006/relationships/hyperlink" Target="https://fioco.ru/ru/osoko/m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oko.ru/project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5B4F68-645A-4A6D-A6F0-11AB6FA0F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8" t="12925" r="12254" b="9525"/>
          <a:stretch/>
        </p:blipFill>
        <p:spPr>
          <a:xfrm>
            <a:off x="4358244" y="3426031"/>
            <a:ext cx="3301340" cy="34319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C4DC0-CFE4-4ADB-AFF9-E5D26A55D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824" y="1600200"/>
            <a:ext cx="10727377" cy="1030184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Подготовка </a:t>
            </a:r>
            <a:br>
              <a:rPr lang="ru-RU" dirty="0"/>
            </a:br>
            <a:r>
              <a:rPr lang="ru-RU" dirty="0"/>
              <a:t>к международному исследованию качества образования </a:t>
            </a:r>
            <a:r>
              <a:rPr lang="en-US" dirty="0"/>
              <a:t>PISA </a:t>
            </a:r>
            <a:r>
              <a:rPr lang="en-US" sz="4400" dirty="0"/>
              <a:t>&amp;</a:t>
            </a:r>
            <a:r>
              <a:rPr lang="ru-RU" dirty="0"/>
              <a:t> TIMSS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9D4115-CA71-4856-8653-7D683620A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1330"/>
            <a:ext cx="9144000" cy="4126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Гайдар Д.С., методист МАУ «Информационно-методический центр»</a:t>
            </a:r>
          </a:p>
        </p:txBody>
      </p:sp>
    </p:spTree>
    <p:extLst>
      <p:ext uri="{BB962C8B-B14F-4D97-AF65-F5344CB8AC3E}">
        <p14:creationId xmlns:p14="http://schemas.microsoft.com/office/powerpoint/2010/main" val="412367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0834" y="202571"/>
            <a:ext cx="11570332" cy="9223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446" b="1" dirty="0"/>
              <a:t>Последние</a:t>
            </a:r>
            <a:r>
              <a:rPr lang="en-US" sz="3446" b="1" dirty="0"/>
              <a:t> </a:t>
            </a:r>
            <a:r>
              <a:rPr lang="ru-RU" sz="3446" b="1" dirty="0"/>
              <a:t>результаты</a:t>
            </a:r>
            <a:r>
              <a:rPr lang="en-US" sz="3446" b="1" dirty="0"/>
              <a:t> </a:t>
            </a:r>
            <a:r>
              <a:rPr lang="ru-RU" sz="3446" b="1" dirty="0"/>
              <a:t>по естественнонаучной грамотности</a:t>
            </a:r>
          </a:p>
        </p:txBody>
      </p:sp>
      <p:sp>
        <p:nvSpPr>
          <p:cNvPr id="68611" name="AutoShape 5"/>
          <p:cNvSpPr>
            <a:spLocks/>
          </p:cNvSpPr>
          <p:nvPr/>
        </p:nvSpPr>
        <p:spPr bwMode="auto">
          <a:xfrm>
            <a:off x="7241023" y="1223286"/>
            <a:ext cx="446223" cy="2493053"/>
          </a:xfrm>
          <a:prstGeom prst="leftBrace">
            <a:avLst>
              <a:gd name="adj1" fmla="val 60919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lIns="104169" tIns="52084" rIns="104169" bIns="52084" anchor="ctr"/>
          <a:lstStyle/>
          <a:p>
            <a:endParaRPr lang="ru-RU" sz="1723"/>
          </a:p>
        </p:txBody>
      </p:sp>
      <p:sp>
        <p:nvSpPr>
          <p:cNvPr id="68612" name="AutoShape 6"/>
          <p:cNvSpPr>
            <a:spLocks/>
          </p:cNvSpPr>
          <p:nvPr/>
        </p:nvSpPr>
        <p:spPr bwMode="auto">
          <a:xfrm>
            <a:off x="7241022" y="3789364"/>
            <a:ext cx="434376" cy="397851"/>
          </a:xfrm>
          <a:prstGeom prst="leftBrace">
            <a:avLst>
              <a:gd name="adj1" fmla="val 8334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lIns="104169" tIns="52084" rIns="104169" bIns="52084" anchor="ctr"/>
          <a:lstStyle/>
          <a:p>
            <a:endParaRPr lang="ru-RU" sz="1723"/>
          </a:p>
        </p:txBody>
      </p:sp>
      <p:sp>
        <p:nvSpPr>
          <p:cNvPr id="68613" name="AutoShape 7"/>
          <p:cNvSpPr>
            <a:spLocks/>
          </p:cNvSpPr>
          <p:nvPr/>
        </p:nvSpPr>
        <p:spPr bwMode="auto">
          <a:xfrm>
            <a:off x="7241024" y="4256143"/>
            <a:ext cx="495584" cy="2481428"/>
          </a:xfrm>
          <a:prstGeom prst="leftBrace">
            <a:avLst>
              <a:gd name="adj1" fmla="val 38007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 lIns="104169" tIns="52084" rIns="104169" bIns="52084" anchor="ctr"/>
          <a:lstStyle/>
          <a:p>
            <a:endParaRPr lang="ru-RU" sz="1723"/>
          </a:p>
        </p:txBody>
      </p:sp>
      <p:sp>
        <p:nvSpPr>
          <p:cNvPr id="68614" name="Text Box 8"/>
          <p:cNvSpPr txBox="1">
            <a:spLocks noChangeArrowheads="1"/>
          </p:cNvSpPr>
          <p:nvPr/>
        </p:nvSpPr>
        <p:spPr bwMode="auto">
          <a:xfrm>
            <a:off x="926359" y="1544997"/>
            <a:ext cx="5797514" cy="153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19" dirty="0"/>
              <a:t>Лидирующие страны и территории: Сингапур, Япония, Эстония, Тайвань,  Финляндия </a:t>
            </a:r>
          </a:p>
          <a:p>
            <a:pPr algn="ctr">
              <a:spcBef>
                <a:spcPct val="50000"/>
              </a:spcBef>
            </a:pPr>
            <a:r>
              <a:rPr lang="ru-RU" sz="1819" dirty="0"/>
              <a:t>27 стран, </a:t>
            </a:r>
            <a:br>
              <a:rPr lang="ru-RU" sz="1819" dirty="0"/>
            </a:br>
            <a:r>
              <a:rPr lang="ru-RU" sz="1819" dirty="0"/>
              <a:t>средний балл которых статистически значимо </a:t>
            </a:r>
            <a:r>
              <a:rPr lang="ru-RU" sz="1819" b="1" u="sng" dirty="0"/>
              <a:t>выше</a:t>
            </a:r>
            <a:r>
              <a:rPr lang="ru-RU" sz="1819" dirty="0"/>
              <a:t> среднего балла России</a:t>
            </a:r>
          </a:p>
        </p:txBody>
      </p:sp>
      <p:sp>
        <p:nvSpPr>
          <p:cNvPr id="68615" name="Text Box 9"/>
          <p:cNvSpPr txBox="1">
            <a:spLocks noChangeArrowheads="1"/>
          </p:cNvSpPr>
          <p:nvPr/>
        </p:nvSpPr>
        <p:spPr bwMode="auto">
          <a:xfrm>
            <a:off x="1047002" y="5189538"/>
            <a:ext cx="5945069" cy="66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169" tIns="52084" rIns="104169" bIns="5208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19" dirty="0"/>
              <a:t>35 стран, средний балл которых статистически значимо </a:t>
            </a:r>
            <a:r>
              <a:rPr lang="ru-RU" sz="1819" b="1" u="sng" dirty="0"/>
              <a:t>ниже</a:t>
            </a:r>
            <a:r>
              <a:rPr lang="ru-RU" sz="1819" dirty="0"/>
              <a:t> среднего балла России</a:t>
            </a:r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857430" y="3573464"/>
            <a:ext cx="6134641" cy="83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19" dirty="0"/>
              <a:t>7 стран, средний балл которых не отличается от балла России </a:t>
            </a:r>
            <a:br>
              <a:rPr lang="ru-RU" sz="1819" dirty="0"/>
            </a:br>
            <a:r>
              <a:rPr lang="ru-RU" sz="1819" dirty="0"/>
              <a:t>(Швеция, Чешская Республика, Испания, Латвия, Люксембург, Италия, Буэнос-Айрес (Аргентина))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2794" y="1016269"/>
            <a:ext cx="1945389" cy="57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 l="899" t="46244" r="722" b="52417"/>
          <a:stretch>
            <a:fillRect/>
          </a:stretch>
        </p:blipFill>
        <p:spPr bwMode="auto">
          <a:xfrm>
            <a:off x="7750286" y="3635786"/>
            <a:ext cx="3962951" cy="159377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657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219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Результаты российских учащихся </a:t>
            </a:r>
            <a:br>
              <a:rPr lang="ru-RU" dirty="0"/>
            </a:br>
            <a:r>
              <a:rPr lang="ru-RU" dirty="0"/>
              <a:t>по естественнонаучной грамотности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34" y="2179674"/>
            <a:ext cx="6225684" cy="380458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857" y="2179674"/>
            <a:ext cx="5844412" cy="3804585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656053A-443F-4049-A2A1-8D9F8AD767F5}"/>
              </a:ext>
            </a:extLst>
          </p:cNvPr>
          <p:cNvSpPr/>
          <p:nvPr/>
        </p:nvSpPr>
        <p:spPr>
          <a:xfrm>
            <a:off x="2288921" y="5934670"/>
            <a:ext cx="17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E8DB49-94A6-48CA-B96B-60165C1C8D9D}"/>
              </a:ext>
            </a:extLst>
          </p:cNvPr>
          <p:cNvSpPr/>
          <p:nvPr/>
        </p:nvSpPr>
        <p:spPr>
          <a:xfrm>
            <a:off x="7094689" y="5934670"/>
            <a:ext cx="418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761610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7" y="574890"/>
            <a:ext cx="10235485" cy="1086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Три группы умений, </a:t>
            </a:r>
            <a:br>
              <a:rPr lang="ru-RU" dirty="0"/>
            </a:br>
            <a:r>
              <a:rPr lang="ru-RU" dirty="0"/>
              <a:t>характеризующих естественнонаучную грамотность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876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Объяснение или описание естественнонаучных явлений на основе имеющихся научных знаний, а также прогнозирование изменений</a:t>
            </a:r>
          </a:p>
          <a:p>
            <a:pPr lvl="0"/>
            <a:r>
              <a:rPr lang="ru-RU" sz="3200" dirty="0"/>
              <a:t>Распознавание научных вопросов и применение методов естественнонаучного исследования</a:t>
            </a:r>
          </a:p>
          <a:p>
            <a:r>
              <a:rPr lang="ru-RU" sz="3200" dirty="0"/>
              <a:t>Интерпретация данных и использование научных доказательств для получения выводов.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774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978258" y="274639"/>
            <a:ext cx="10235485" cy="1017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37" dirty="0">
                <a:solidFill>
                  <a:srgbClr val="222268"/>
                </a:solidFill>
                <a:latin typeface="Arial" charset="0"/>
              </a:rPr>
              <a:t>Основные умения </a:t>
            </a:r>
            <a:br>
              <a:rPr lang="ru-RU" sz="3637" dirty="0">
                <a:solidFill>
                  <a:srgbClr val="222268"/>
                </a:solidFill>
                <a:latin typeface="Arial" charset="0"/>
              </a:rPr>
            </a:br>
            <a:r>
              <a:rPr lang="ru-RU" sz="3637" dirty="0">
                <a:solidFill>
                  <a:srgbClr val="222268"/>
                </a:solidFill>
                <a:latin typeface="Arial" charset="0"/>
              </a:rPr>
              <a:t>естественнонаучной грамотности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2303033"/>
              </p:ext>
            </p:extLst>
          </p:nvPr>
        </p:nvGraphicFramePr>
        <p:xfrm>
          <a:off x="1452123" y="1292215"/>
          <a:ext cx="8947471" cy="472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2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70" y="533947"/>
            <a:ext cx="10235485" cy="1086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Основное требование к заданиям </a:t>
            </a:r>
            <a:br>
              <a:rPr lang="ru-RU" dirty="0"/>
            </a:br>
            <a:r>
              <a:rPr lang="ru-RU" dirty="0"/>
              <a:t>по оцениванию естественнонаучной грамотности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2188286"/>
            <a:ext cx="10235485" cy="3937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Эти задания нацелены на проверку умений, характеризующих естественнонаучную грамотность, но при этом должны основываться </a:t>
            </a:r>
            <a:r>
              <a:rPr lang="ru-RU" sz="4000" b="1" dirty="0"/>
              <a:t>на ситуациях, которые можно назвать жизненными, реальными или просто интересными ребятам</a:t>
            </a:r>
            <a:r>
              <a:rPr lang="ru-RU" sz="4000" dirty="0"/>
              <a:t>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930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Модель заданий </a:t>
            </a:r>
            <a:br>
              <a:rPr lang="ru-RU" dirty="0"/>
            </a:br>
            <a:r>
              <a:rPr lang="ru-RU" dirty="0"/>
              <a:t>по оцениванию естественнонаучной грамотности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892" y="2210937"/>
            <a:ext cx="10425241" cy="42819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Задания, как правило, основаны на проблемном материале, включающем текст, графики, таблицы и связанные с ними вопросы. В свою очередь, каждый из вопросов в составе этих заданий классифицируется по следующим категориям: </a:t>
            </a:r>
          </a:p>
          <a:p>
            <a:pPr lvl="0"/>
            <a:r>
              <a:rPr lang="ru-RU" dirty="0"/>
              <a:t>умение, на оценивание которого направлен вопрос;</a:t>
            </a:r>
          </a:p>
          <a:p>
            <a:pPr lvl="0"/>
            <a:r>
              <a:rPr lang="ru-RU" dirty="0"/>
              <a:t>тип естественнонаучного знания, затрагиваемый в вопросе;</a:t>
            </a:r>
          </a:p>
          <a:p>
            <a:pPr lvl="0"/>
            <a:r>
              <a:rPr lang="ru-RU" dirty="0"/>
              <a:t>контекст;</a:t>
            </a:r>
          </a:p>
          <a:p>
            <a:pPr lvl="0"/>
            <a:r>
              <a:rPr lang="ru-RU" dirty="0"/>
              <a:t>познавательный уровень (или степень трудности) вопроса.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4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9CCC58-9A89-4358-98C7-F16ABE89B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17" y="3335312"/>
            <a:ext cx="2326399" cy="23263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A95B2E-ED5C-47A8-B24B-6CEF6FE51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7670">
            <a:off x="7015076" y="3739467"/>
            <a:ext cx="5907677" cy="4674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40"/>
            <a:ext cx="10235485" cy="948647"/>
          </a:xfrm>
        </p:spPr>
        <p:txBody>
          <a:bodyPr>
            <a:normAutofit/>
          </a:bodyPr>
          <a:lstStyle/>
          <a:p>
            <a:r>
              <a:rPr lang="ru-RU" dirty="0"/>
              <a:t>ТИПЫ НАУЧНОГО ЗНАНИЯ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287"/>
            <a:ext cx="10515600" cy="4307219"/>
          </a:xfrm>
        </p:spPr>
        <p:txBody>
          <a:bodyPr>
            <a:normAutofit/>
          </a:bodyPr>
          <a:lstStyle/>
          <a:p>
            <a:pPr lvl="0"/>
            <a:r>
              <a:rPr lang="ru-RU" b="1" dirty="0"/>
              <a:t>Содержательное знание</a:t>
            </a:r>
            <a:r>
              <a:rPr lang="ru-RU" dirty="0"/>
              <a:t>, знание научного содержания, относящегося к физическим системам (физика и химия), живым системам (биология) и наукам о Земле и Вселенной (география, геология, астрономия). 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ru-RU" b="1" dirty="0"/>
              <a:t>Процедурное знание</a:t>
            </a:r>
            <a:r>
              <a:rPr lang="ru-RU" dirty="0"/>
              <a:t>, знание разнообразных методов, используемых для получения научного знания, а также стандартных исследовательских процедур.</a:t>
            </a:r>
          </a:p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9EF9A9-B21E-4910-948D-76B5C2A1D6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288">
            <a:off x="10396301" y="5078637"/>
            <a:ext cx="1634883" cy="163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7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0" fill="hold">
                                          <p:stCondLst>
                                            <p:cond delay="12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0" fill="hold">
                                          <p:stCondLst>
                                            <p:cond delay="16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396144"/>
            <a:ext cx="10235485" cy="4825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КОНТЕКСТЫ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01" y="1085429"/>
            <a:ext cx="10683926" cy="53764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Контекст – тематическая область, к которой относится описанная в вопросе (задании) проблемная ситуация. Контексты в </a:t>
            </a:r>
            <a:r>
              <a:rPr lang="en-US" dirty="0"/>
              <a:t>PISA</a:t>
            </a:r>
            <a:r>
              <a:rPr lang="ru-RU" dirty="0"/>
              <a:t>:</a:t>
            </a:r>
            <a:r>
              <a:rPr lang="en-US" dirty="0"/>
              <a:t> </a:t>
            </a:r>
            <a:endParaRPr lang="ru-RU" dirty="0"/>
          </a:p>
          <a:p>
            <a:pPr lvl="0"/>
            <a:r>
              <a:rPr lang="ru-RU" dirty="0"/>
              <a:t>здоровье; </a:t>
            </a:r>
          </a:p>
          <a:p>
            <a:pPr lvl="0"/>
            <a:r>
              <a:rPr lang="ru-RU" dirty="0"/>
              <a:t>природные ресурсы; </a:t>
            </a:r>
          </a:p>
          <a:p>
            <a:pPr lvl="0"/>
            <a:r>
              <a:rPr lang="ru-RU" dirty="0"/>
              <a:t>окружающая среда; </a:t>
            </a:r>
          </a:p>
          <a:p>
            <a:pPr lvl="0"/>
            <a:r>
              <a:rPr lang="ru-RU" dirty="0"/>
              <a:t>опасности и риски; </a:t>
            </a:r>
          </a:p>
          <a:p>
            <a:pPr lvl="0"/>
            <a:r>
              <a:rPr lang="ru-RU" dirty="0"/>
              <a:t>связь науки и технологий.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 этом каждая из ситуаций может рассматриваться на одном из трех уровней: </a:t>
            </a:r>
            <a:r>
              <a:rPr lang="ru-RU" i="1" dirty="0"/>
              <a:t>личностном</a:t>
            </a:r>
            <a:r>
              <a:rPr lang="ru-RU" dirty="0"/>
              <a:t> (связанном с самим учащимся, его семьей, друзьями), </a:t>
            </a:r>
            <a:r>
              <a:rPr lang="ru-RU" i="1" dirty="0"/>
              <a:t>местном</a:t>
            </a:r>
            <a:r>
              <a:rPr lang="en-US" i="1" dirty="0"/>
              <a:t>/</a:t>
            </a:r>
            <a:r>
              <a:rPr lang="ru-RU" i="1" dirty="0"/>
              <a:t>национальном</a:t>
            </a:r>
            <a:r>
              <a:rPr lang="ru-RU" dirty="0"/>
              <a:t> или </a:t>
            </a:r>
            <a:r>
              <a:rPr lang="ru-RU" i="1" dirty="0"/>
              <a:t>глобальном</a:t>
            </a:r>
            <a:r>
              <a:rPr lang="ru-RU" dirty="0"/>
              <a:t> (в котором рассматриваются явления, происходящие в различных уголках мира).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00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39"/>
            <a:ext cx="10235485" cy="74186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ПОЗНАВАТЕЛЬНЫЕ УРОВНИ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1085430"/>
            <a:ext cx="10494169" cy="54453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Трудность любого вопроса – это сочетание его собственной интеллектуальной сложности (т.е. сложности требуемых мыслительных процедур) и объема знаний и умений, необходимых для выполнения задания. Выделяются следующие познавательные уровни: </a:t>
            </a:r>
            <a:endParaRPr lang="en-US" dirty="0"/>
          </a:p>
          <a:p>
            <a:pPr lvl="0"/>
            <a:r>
              <a:rPr lang="ru-RU" b="1" dirty="0"/>
              <a:t>Низкий</a:t>
            </a:r>
            <a:r>
              <a:rPr lang="en-GB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Выполнять одношаговую процедуру, например, распознавать факты, термины, принципы или понятия, или найти единственную точку, содержащую информацию, на графике или в таблице. </a:t>
            </a:r>
          </a:p>
          <a:p>
            <a:pPr lvl="0"/>
            <a:r>
              <a:rPr lang="ru-RU" b="1" dirty="0"/>
              <a:t>Средний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Использовать и применять понятийное знание для описания или объяснение явлений, выбирать соответствующие процедуры, предполагающие два шага или более, интерпретировать или использовать простые наборы данных в виде таблиц или графиков.</a:t>
            </a:r>
          </a:p>
          <a:p>
            <a:pPr lvl="0"/>
            <a:r>
              <a:rPr lang="ru-RU" b="1" dirty="0"/>
              <a:t>Высокий</a:t>
            </a:r>
            <a:r>
              <a:rPr lang="en-GB" b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Анализировать сложную информацию или данные, обобщать или оценивать доказательства, обосновывать, формулировать выводы, учитывая разные источники информации, разрабатывать план или последовательность шагов, ведущих к решению проблемы.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53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F3BE593D-6DAA-4B2E-BD72-231F119C4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86" y="0"/>
            <a:ext cx="8229600" cy="807522"/>
          </a:xfrm>
        </p:spPr>
        <p:txBody>
          <a:bodyPr/>
          <a:lstStyle/>
          <a:p>
            <a:pPr algn="ctr"/>
            <a:r>
              <a:rPr lang="ru-RU" altLang="ru-RU" sz="2100" b="1" dirty="0"/>
              <a:t>Особенности заданий для оценки функциональной грамотности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460E7B-64ED-4D4A-80BD-FF9156555C1A}"/>
              </a:ext>
            </a:extLst>
          </p:cNvPr>
          <p:cNvSpPr/>
          <p:nvPr/>
        </p:nvSpPr>
        <p:spPr>
          <a:xfrm>
            <a:off x="2154424" y="1059996"/>
            <a:ext cx="7248525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Задача, поставленная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вне предметной области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 и решаемая с помощью предметных знаний,  например, по математике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В каждом из заданий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описываются жизненная ситуация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, как правило, близкая  понятная учащемуся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Контекст заданий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близок к проблемным ситуациям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, возникающим в повседневной жизни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Ситуация требует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осознанного выбора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модели поведения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Вопросы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изложены простым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, ясным языком</a:t>
            </a: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Требуют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перевода с обыденного языка на язык предметной области 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(математики, физики и др.)</a:t>
            </a:r>
          </a:p>
          <a:p>
            <a:pPr algn="just" defTabSz="685800">
              <a:defRPr/>
            </a:pPr>
            <a:endParaRPr lang="ru-RU" sz="2000" b="1" dirty="0">
              <a:solidFill>
                <a:prstClr val="black"/>
              </a:solidFill>
              <a:latin typeface="Calibri"/>
            </a:endParaRPr>
          </a:p>
          <a:p>
            <a:pPr marL="214313" indent="-214313" algn="just" defTabSz="685800"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Используются иллюстрации</a:t>
            </a:r>
            <a:r>
              <a:rPr lang="ru-RU" sz="2000" b="1" dirty="0">
                <a:solidFill>
                  <a:prstClr val="black"/>
                </a:solidFill>
                <a:latin typeface="Calibri"/>
              </a:rPr>
              <a:t>: рисунки, таблицы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B2E5B1-3CD7-4432-A3EE-550C263D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43712"/>
            <a:ext cx="12192000" cy="6858000"/>
          </a:xfrm>
        </p:spPr>
        <p:txBody>
          <a:bodyPr>
            <a:noAutofit/>
          </a:bodyPr>
          <a:lstStyle/>
          <a:p>
            <a:r>
              <a:rPr lang="en-US" sz="372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hnschrift" panose="020B0502040204020203" pitchFamily="34" charset="0"/>
              </a:rPr>
              <a:t>PISA</a:t>
            </a:r>
            <a:endParaRPr lang="ru-RU" sz="372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1DE54-3B1B-46FE-8B7E-1A46F419AF64}"/>
              </a:ext>
            </a:extLst>
          </p:cNvPr>
          <p:cNvSpPr txBox="1"/>
          <p:nvPr/>
        </p:nvSpPr>
        <p:spPr>
          <a:xfrm>
            <a:off x="1023667" y="5406402"/>
            <a:ext cx="1048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*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Международная программа по оценке образовательных достижений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27843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770" y="124514"/>
            <a:ext cx="10235485" cy="1199319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В этом задании рассматривается явление, которое называется «синдром гибели пчелиных семей».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</a:t>
            </a:r>
            <a:r>
              <a:rPr lang="ru-RU" sz="2000" dirty="0" err="1"/>
              <a:t>имидаклоприда</a:t>
            </a:r>
            <a:r>
              <a:rPr lang="ru-RU" sz="2000" dirty="0"/>
              <a:t> и гибелью пчелиных семей. </a:t>
            </a:r>
            <a:endParaRPr lang="en-US" sz="2000" dirty="0"/>
          </a:p>
        </p:txBody>
      </p:sp>
      <p:pic>
        <p:nvPicPr>
          <p:cNvPr id="4" name="Рисунок 1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9867" t="10683" r="21019" b="10683"/>
          <a:stretch/>
        </p:blipFill>
        <p:spPr bwMode="auto">
          <a:xfrm>
            <a:off x="2258967" y="1524281"/>
            <a:ext cx="7747092" cy="5031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6557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327215"/>
            <a:ext cx="10425241" cy="1723214"/>
          </a:xfrm>
        </p:spPr>
        <p:txBody>
          <a:bodyPr>
            <a:noAutofit/>
          </a:bodyPr>
          <a:lstStyle/>
          <a:p>
            <a:pPr algn="l"/>
            <a:r>
              <a:rPr lang="ru-RU" sz="2297" dirty="0"/>
              <a:t>Для правильного ответа на этот вопрос учащиеся должны дать объяснение, в котором говорится о том, что цветы не смогут образовывать семена без опыления. Умение, которое требуется для ответа на этот вопрос, относится к группе «научное объяснение явлений», а именно, учащимся надо вспомнить и применить соответствующие естественнонаучные знания.</a:t>
            </a:r>
            <a:br>
              <a:rPr lang="ru-RU" sz="2297" dirty="0"/>
            </a:br>
            <a:endParaRPr lang="en-US" sz="229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2188286"/>
            <a:ext cx="10425241" cy="393788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Группа умений</a:t>
            </a:r>
            <a:r>
              <a:rPr lang="ru-RU" i="1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Научное объяснение явлений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Содержательное знание: живые системы 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открытым ответом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76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39"/>
            <a:ext cx="10235485" cy="1017576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Учащимся предлагается выбрать один из трех вариантов в каждом выпадающем меню:</a:t>
            </a:r>
            <a:br>
              <a:rPr lang="ru-RU" sz="2000" b="1" dirty="0"/>
            </a:br>
            <a:r>
              <a:rPr lang="ru-RU" sz="2000" b="1" dirty="0"/>
              <a:t>- гибель пчелиных семей;</a:t>
            </a:r>
            <a:br>
              <a:rPr lang="ru-RU" sz="2000" b="1" dirty="0"/>
            </a:br>
            <a:r>
              <a:rPr lang="ru-RU" sz="2000" b="1" dirty="0"/>
              <a:t>- концентрация </a:t>
            </a:r>
            <a:r>
              <a:rPr lang="ru-RU" sz="2000" b="1" dirty="0" err="1"/>
              <a:t>имидаклоприда</a:t>
            </a:r>
            <a:r>
              <a:rPr lang="ru-RU" sz="2000" b="1" dirty="0"/>
              <a:t> в пище;</a:t>
            </a:r>
            <a:br>
              <a:rPr lang="ru-RU" sz="2000" b="1" dirty="0"/>
            </a:br>
            <a:r>
              <a:rPr lang="ru-RU" sz="2000" b="1" dirty="0"/>
              <a:t>- невосприимчивость пчёл к </a:t>
            </a:r>
            <a:r>
              <a:rPr lang="ru-RU" sz="2000" b="1" dirty="0" err="1"/>
              <a:t>имидаклоприду</a:t>
            </a:r>
            <a:r>
              <a:rPr lang="ru-RU" sz="2000" b="1" dirty="0"/>
              <a:t>.</a:t>
            </a:r>
            <a:br>
              <a:rPr lang="ru-RU" sz="1532" dirty="0"/>
            </a:br>
            <a:r>
              <a:rPr lang="ru-RU" sz="1532" dirty="0"/>
              <a:t> </a:t>
            </a:r>
            <a:endParaRPr lang="en-US" sz="1532" dirty="0"/>
          </a:p>
        </p:txBody>
      </p:sp>
      <p:pic>
        <p:nvPicPr>
          <p:cNvPr id="3" name="Рисунок 4"/>
          <p:cNvPicPr/>
          <p:nvPr/>
        </p:nvPicPr>
        <p:blipFill rotWithShape="1">
          <a:blip r:embed="rId2" cstate="print"/>
          <a:srcRect l="19274" t="10082" r="20636" b="9703"/>
          <a:stretch/>
        </p:blipFill>
        <p:spPr bwMode="auto">
          <a:xfrm>
            <a:off x="2098144" y="1405183"/>
            <a:ext cx="8271426" cy="4849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64511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40"/>
            <a:ext cx="10235485" cy="1569004"/>
          </a:xfrm>
        </p:spPr>
        <p:txBody>
          <a:bodyPr>
            <a:noAutofit/>
          </a:bodyPr>
          <a:lstStyle/>
          <a:p>
            <a:pPr algn="l"/>
            <a:r>
              <a:rPr lang="ru-RU" sz="2297" dirty="0"/>
              <a:t>Правильный ответ состоит в том, что ученые изучали влияние </a:t>
            </a:r>
            <a:r>
              <a:rPr lang="ru-RU" sz="2297" i="1" dirty="0"/>
              <a:t>концентрации </a:t>
            </a:r>
            <a:r>
              <a:rPr lang="ru-RU" sz="2297" i="1" dirty="0" err="1"/>
              <a:t>имидаклоприда</a:t>
            </a:r>
            <a:r>
              <a:rPr lang="ru-RU" sz="2297" i="1" dirty="0"/>
              <a:t> в пище</a:t>
            </a:r>
            <a:r>
              <a:rPr lang="ru-RU" sz="2297" dirty="0"/>
              <a:t> на </a:t>
            </a:r>
            <a:r>
              <a:rPr lang="ru-RU" sz="2297" i="1" dirty="0"/>
              <a:t>гибель пчелиных семей,</a:t>
            </a:r>
            <a:r>
              <a:rPr lang="ru-RU" sz="2297" dirty="0"/>
              <a:t> и такой ответ указывает на то, что учащийся правильно идентифицирует независимые и зависимые переменные в данном эксперименте.</a:t>
            </a:r>
            <a:br>
              <a:rPr lang="ru-RU" sz="2297" dirty="0"/>
            </a:br>
            <a:endParaRPr lang="en-US" sz="229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1912572"/>
            <a:ext cx="10235485" cy="4342499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Группа 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Применение методов естественнонаучного исследования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Процедурное знание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 сложным множественным выбором ответа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19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288" y="189359"/>
            <a:ext cx="1023548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Таким образом, этот вопрос направлен на оценивание умения, относящегося к группе «интерпретация данных и использование научных доказательств для получения выводов». </a:t>
            </a:r>
            <a:endParaRPr lang="en-US" sz="2000" dirty="0"/>
          </a:p>
        </p:txBody>
      </p:sp>
      <p:pic>
        <p:nvPicPr>
          <p:cNvPr id="3" name="Рисунок 8"/>
          <p:cNvPicPr/>
          <p:nvPr/>
        </p:nvPicPr>
        <p:blipFill rotWithShape="1">
          <a:blip r:embed="rId2" cstate="print"/>
          <a:srcRect l="19325" t="10224" r="20521" b="9753"/>
          <a:stretch/>
        </p:blipFill>
        <p:spPr bwMode="auto">
          <a:xfrm>
            <a:off x="2129051" y="1636858"/>
            <a:ext cx="7758019" cy="46182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53321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39"/>
            <a:ext cx="10563098" cy="1637933"/>
          </a:xfrm>
        </p:spPr>
        <p:txBody>
          <a:bodyPr>
            <a:noAutofit/>
          </a:bodyPr>
          <a:lstStyle/>
          <a:p>
            <a:pPr algn="l"/>
            <a:r>
              <a:rPr lang="ru-RU" sz="2297" dirty="0"/>
              <a:t>Правильный ответ – это первый вариант: «Семьи, подвергшиеся воздействию большего количества </a:t>
            </a:r>
            <a:r>
              <a:rPr lang="ru-RU" sz="2297" dirty="0" err="1"/>
              <a:t>имидаклоприда</a:t>
            </a:r>
            <a:r>
              <a:rPr lang="ru-RU" sz="2297" dirty="0"/>
              <a:t>, обычно гибнут быстрее». Этот вывод следует из анализа графика, показывающего, что в период с 14-й по 20-ю неделю проведения эксперимента процент гибели пчелиных семей выше при концентрации инсектицида 400 мг/кг в сравнении с 20 мг/кг. </a:t>
            </a:r>
            <a:endParaRPr lang="en-US" sz="229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2326143"/>
            <a:ext cx="10235485" cy="385999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/>
              <a:t>Группа 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Интерпретация данных и использование научных доказательств для получения выводов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Процедурное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простым множественным выбором ответа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216" y="189360"/>
            <a:ext cx="10235485" cy="1033927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Учащиеся должны предложить гипотезу для объяснения гибели пчелиных семей в контрольной группе, то есть здесь проверяется одно из умений, входящее в группу «научное объяснение явлений». </a:t>
            </a:r>
            <a:endParaRPr lang="en-US" sz="2400" dirty="0"/>
          </a:p>
        </p:txBody>
      </p:sp>
      <p:pic>
        <p:nvPicPr>
          <p:cNvPr id="3" name="Рисунок 9"/>
          <p:cNvPicPr/>
          <p:nvPr/>
        </p:nvPicPr>
        <p:blipFill rotWithShape="1">
          <a:blip r:embed="rId2" cstate="print"/>
          <a:srcRect l="19227" t="11810" r="20520" b="7991"/>
          <a:stretch/>
        </p:blipFill>
        <p:spPr bwMode="auto">
          <a:xfrm>
            <a:off x="2511715" y="1430073"/>
            <a:ext cx="7444284" cy="4893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856849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39"/>
            <a:ext cx="10563098" cy="1155433"/>
          </a:xfrm>
        </p:spPr>
        <p:txBody>
          <a:bodyPr>
            <a:normAutofit/>
          </a:bodyPr>
          <a:lstStyle/>
          <a:p>
            <a:pPr algn="l"/>
            <a:r>
              <a:rPr lang="ru-RU" sz="2297" dirty="0"/>
              <a:t>В правильном ответе указывается, что должна существовать какая-то другая естественная причина для гибели изучаемых пчелиных семей или что ульи в контрольной группе не были надежно защищены от воздействия инсектицида. </a:t>
            </a:r>
            <a:endParaRPr lang="en-US" sz="229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258" y="1912572"/>
            <a:ext cx="10235485" cy="421359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/>
              <a:t>Группа 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Научное объяснение явлений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Содержательное знание: живые системы 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открытым ответом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60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40"/>
            <a:ext cx="10494169" cy="1143000"/>
          </a:xfrm>
        </p:spPr>
        <p:txBody>
          <a:bodyPr>
            <a:noAutofit/>
          </a:bodyPr>
          <a:lstStyle/>
          <a:p>
            <a:pPr algn="l"/>
            <a:r>
              <a:rPr lang="ru-RU" sz="1532" dirty="0"/>
              <a:t>Учащиеся должны использовать соответствующие научные знания о  вирусных инфекциях, чтобы объяснить явление, описанное в вопросе, а именно, присутствие чужеродной ДНК в клетках пчел. То есть данный вопрос проверяет умение из группы «научное объяснение явлений». </a:t>
            </a:r>
            <a:endParaRPr lang="en-US" sz="1532" dirty="0"/>
          </a:p>
        </p:txBody>
      </p:sp>
      <p:pic>
        <p:nvPicPr>
          <p:cNvPr id="3" name="Рисунок 11"/>
          <p:cNvPicPr/>
          <p:nvPr/>
        </p:nvPicPr>
        <p:blipFill rotWithShape="1">
          <a:blip r:embed="rId2" cstate="print"/>
          <a:srcRect l="19226" t="11599" r="20520" b="7733"/>
          <a:stretch/>
        </p:blipFill>
        <p:spPr bwMode="auto">
          <a:xfrm>
            <a:off x="2442787" y="1705787"/>
            <a:ext cx="7375354" cy="4858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844807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58" y="274640"/>
            <a:ext cx="10235485" cy="1086504"/>
          </a:xfrm>
        </p:spPr>
        <p:txBody>
          <a:bodyPr>
            <a:normAutofit/>
          </a:bodyPr>
          <a:lstStyle/>
          <a:p>
            <a:pPr algn="l"/>
            <a:r>
              <a:rPr lang="ru-RU" sz="2297" dirty="0"/>
              <a:t>Здесь третий вариант является правильным выбором: </a:t>
            </a:r>
            <a:r>
              <a:rPr lang="ru-RU" sz="2297" i="1" dirty="0"/>
              <a:t>В клетках пчёл была обнаружена ДНК, не принадлежащая пчёлам</a:t>
            </a:r>
            <a:r>
              <a:rPr lang="ru-RU" sz="2297" dirty="0"/>
              <a:t>. </a:t>
            </a:r>
            <a:endParaRPr lang="en-US" sz="229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Группа умений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Научное объяснение явлений </a:t>
            </a:r>
          </a:p>
          <a:p>
            <a:r>
              <a:rPr lang="ru-RU" b="1" i="1" dirty="0"/>
              <a:t>Тип знания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Содержательное знание: живые системы </a:t>
            </a:r>
          </a:p>
          <a:p>
            <a:r>
              <a:rPr lang="ru-RU" b="1" i="1" dirty="0"/>
              <a:t>Контекст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Окружающая среда; местный/национальный </a:t>
            </a:r>
          </a:p>
          <a:p>
            <a:r>
              <a:rPr lang="ru-RU" b="1" i="1" dirty="0"/>
              <a:t>Познавательный уровень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Средний</a:t>
            </a:r>
          </a:p>
          <a:p>
            <a:r>
              <a:rPr lang="ru-RU" b="1" i="1" dirty="0"/>
              <a:t>Формат вопроса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С простым множественным выбором ответа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0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5D65831-CE04-404F-8892-987EA8353C19}"/>
              </a:ext>
            </a:extLst>
          </p:cNvPr>
          <p:cNvGrpSpPr/>
          <p:nvPr/>
        </p:nvGrpSpPr>
        <p:grpSpPr>
          <a:xfrm rot="6300000">
            <a:off x="-3912234" y="-286828"/>
            <a:ext cx="7793389" cy="7606579"/>
            <a:chOff x="-3832024" y="-222660"/>
            <a:chExt cx="7793389" cy="7606579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E80B5F32-15B0-41E2-B242-47D85170EFF4}"/>
                </a:ext>
              </a:extLst>
            </p:cNvPr>
            <p:cNvGrpSpPr/>
            <p:nvPr/>
          </p:nvGrpSpPr>
          <p:grpSpPr>
            <a:xfrm>
              <a:off x="-3644242" y="35114"/>
              <a:ext cx="7457006" cy="7144019"/>
              <a:chOff x="-3644242" y="35114"/>
              <a:chExt cx="7457006" cy="7144019"/>
            </a:xfrm>
          </p:grpSpPr>
          <p:sp>
            <p:nvSpPr>
              <p:cNvPr id="25" name="Арка 24">
                <a:extLst>
                  <a:ext uri="{FF2B5EF4-FFF2-40B4-BE49-F238E27FC236}">
                    <a16:creationId xmlns:a16="http://schemas.microsoft.com/office/drawing/2014/main" id="{71A1E5DE-2050-4477-B332-9170B366DAFA}"/>
                  </a:ext>
                </a:extLst>
              </p:cNvPr>
              <p:cNvSpPr/>
              <p:nvPr/>
            </p:nvSpPr>
            <p:spPr>
              <a:xfrm rot="8179960">
                <a:off x="-3603313" y="433893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Арка 26">
                <a:extLst>
                  <a:ext uri="{FF2B5EF4-FFF2-40B4-BE49-F238E27FC236}">
                    <a16:creationId xmlns:a16="http://schemas.microsoft.com/office/drawing/2014/main" id="{451AEE78-5E22-46E3-806A-541873D26EF8}"/>
                  </a:ext>
                </a:extLst>
              </p:cNvPr>
              <p:cNvSpPr/>
              <p:nvPr/>
            </p:nvSpPr>
            <p:spPr>
              <a:xfrm rot="19854565">
                <a:off x="-3644242" y="35114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5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232F045D-FC73-4A98-9DF8-5DBEEC1D8553}"/>
                </a:ext>
              </a:extLst>
            </p:cNvPr>
            <p:cNvGrpSpPr/>
            <p:nvPr/>
          </p:nvGrpSpPr>
          <p:grpSpPr>
            <a:xfrm>
              <a:off x="-3832024" y="-222660"/>
              <a:ext cx="7793389" cy="7606579"/>
              <a:chOff x="-3832024" y="-222660"/>
              <a:chExt cx="7793389" cy="7606579"/>
            </a:xfrm>
          </p:grpSpPr>
          <p:sp>
            <p:nvSpPr>
              <p:cNvPr id="20" name="Арка 19">
                <a:extLst>
                  <a:ext uri="{FF2B5EF4-FFF2-40B4-BE49-F238E27FC236}">
                    <a16:creationId xmlns:a16="http://schemas.microsoft.com/office/drawing/2014/main" id="{C070B358-FCB2-4F9B-838A-9EC7A8FE9420}"/>
                  </a:ext>
                </a:extLst>
              </p:cNvPr>
              <p:cNvSpPr/>
              <p:nvPr/>
            </p:nvSpPr>
            <p:spPr>
              <a:xfrm rot="1522430">
                <a:off x="-3454712" y="112760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Арка 27">
                <a:extLst>
                  <a:ext uri="{FF2B5EF4-FFF2-40B4-BE49-F238E27FC236}">
                    <a16:creationId xmlns:a16="http://schemas.microsoft.com/office/drawing/2014/main" id="{AB5C483A-CB86-4A06-A568-B775B3ADAC95}"/>
                  </a:ext>
                </a:extLst>
              </p:cNvPr>
              <p:cNvSpPr/>
              <p:nvPr/>
            </p:nvSpPr>
            <p:spPr>
              <a:xfrm rot="16577034">
                <a:off x="-3832026" y="112759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Арка 25">
                <a:extLst>
                  <a:ext uri="{FF2B5EF4-FFF2-40B4-BE49-F238E27FC236}">
                    <a16:creationId xmlns:a16="http://schemas.microsoft.com/office/drawing/2014/main" id="{DFC84AA5-6B1F-4D37-9DF8-D531C99BB012}"/>
                  </a:ext>
                </a:extLst>
              </p:cNvPr>
              <p:cNvSpPr/>
              <p:nvPr/>
            </p:nvSpPr>
            <p:spPr>
              <a:xfrm rot="11440096">
                <a:off x="-3832024" y="397797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1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Арка 23">
                <a:extLst>
                  <a:ext uri="{FF2B5EF4-FFF2-40B4-BE49-F238E27FC236}">
                    <a16:creationId xmlns:a16="http://schemas.microsoft.com/office/drawing/2014/main" id="{7625562B-95D9-4521-A36F-A0C0C3EC2C32}"/>
                  </a:ext>
                </a:extLst>
              </p:cNvPr>
              <p:cNvSpPr/>
              <p:nvPr/>
            </p:nvSpPr>
            <p:spPr>
              <a:xfrm rot="4882042">
                <a:off x="-3454712" y="303261"/>
                <a:ext cx="7416077" cy="6745240"/>
              </a:xfrm>
              <a:prstGeom prst="blockArc">
                <a:avLst>
                  <a:gd name="adj1" fmla="val 13434720"/>
                  <a:gd name="adj2" fmla="val 16717054"/>
                  <a:gd name="adj3" fmla="val 23373"/>
                </a:avLst>
              </a:prstGeom>
              <a:blipFill dpi="0" rotWithShape="1"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13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CDD18767-528B-42CB-A6B7-1C7029760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762053">
                <a:off x="-2936899" y="5321309"/>
                <a:ext cx="2379991" cy="9990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40CF678-BBA7-4BE8-9267-A554DB3715CD}"/>
              </a:ext>
            </a:extLst>
          </p:cNvPr>
          <p:cNvSpPr txBox="1"/>
          <p:nvPr/>
        </p:nvSpPr>
        <p:spPr>
          <a:xfrm>
            <a:off x="1026696" y="656740"/>
            <a:ext cx="11379118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                           </a:t>
            </a:r>
            <a:r>
              <a:rPr lang="ru-RU" sz="2800" dirty="0"/>
              <a:t>Математическую, естественнонаучную и читательскую </a:t>
            </a:r>
            <a:r>
              <a:rPr lang="en-US" sz="2800" dirty="0"/>
              <a:t>          </a:t>
            </a:r>
          </a:p>
          <a:p>
            <a:r>
              <a:rPr lang="en-US" sz="2800" dirty="0"/>
              <a:t>                             </a:t>
            </a:r>
            <a:r>
              <a:rPr lang="ru-RU" sz="2800" dirty="0"/>
              <a:t>грамотность школьников </a:t>
            </a:r>
          </a:p>
          <a:p>
            <a:endParaRPr lang="ru-RU" sz="2800" dirty="0"/>
          </a:p>
          <a:p>
            <a:r>
              <a:rPr lang="en-US" sz="4800" dirty="0"/>
              <a:t>                    </a:t>
            </a:r>
            <a:r>
              <a:rPr lang="ru-RU" sz="4800" dirty="0"/>
              <a:t>Кто участвует</a:t>
            </a:r>
          </a:p>
          <a:p>
            <a:r>
              <a:rPr lang="en-US" sz="2800" dirty="0"/>
              <a:t>                                  </a:t>
            </a:r>
            <a:r>
              <a:rPr lang="ru-RU" sz="2800" dirty="0"/>
              <a:t>В отличие от PIRLS, в этом исследовании участвуют </a:t>
            </a:r>
            <a:r>
              <a:rPr lang="en-US" sz="2800" dirty="0"/>
              <a:t>	</a:t>
            </a:r>
          </a:p>
          <a:p>
            <a:r>
              <a:rPr lang="en-US" sz="2800" dirty="0"/>
              <a:t>                                  </a:t>
            </a:r>
            <a:r>
              <a:rPr lang="ru-RU" sz="2800" dirty="0"/>
              <a:t>15-летние школьники</a:t>
            </a:r>
          </a:p>
          <a:p>
            <a:endParaRPr lang="en-US" sz="2800" dirty="0"/>
          </a:p>
          <a:p>
            <a:r>
              <a:rPr lang="en-US" sz="2800" dirty="0"/>
              <a:t>                               </a:t>
            </a:r>
            <a:r>
              <a:rPr lang="ru-RU" sz="4800" dirty="0"/>
              <a:t>Когда проходит </a:t>
            </a:r>
          </a:p>
          <a:p>
            <a:r>
              <a:rPr lang="en-US" sz="2800" dirty="0"/>
              <a:t>                            </a:t>
            </a:r>
            <a:r>
              <a:rPr lang="ru-RU" sz="2800" dirty="0"/>
              <a:t>Впервые PISA провели в 2000 году, с тех пор оно </a:t>
            </a:r>
            <a:r>
              <a:rPr lang="en-US" sz="2800" dirty="0"/>
              <a:t>   </a:t>
            </a:r>
          </a:p>
          <a:p>
            <a:r>
              <a:rPr lang="en-US" sz="2800" dirty="0"/>
              <a:t>                         </a:t>
            </a:r>
            <a:r>
              <a:rPr lang="ru-RU" sz="2800" dirty="0"/>
              <a:t>проводится каждые три года. Россия принимает участие </a:t>
            </a:r>
            <a:r>
              <a:rPr lang="en-US" sz="2800" dirty="0"/>
              <a:t>                  </a:t>
            </a:r>
          </a:p>
          <a:p>
            <a:r>
              <a:rPr lang="en-US" sz="2800" dirty="0"/>
              <a:t>                      </a:t>
            </a:r>
            <a:r>
              <a:rPr lang="ru-RU" sz="2800" dirty="0"/>
              <a:t>в исследовании с самого начала. А всего с 2000 по 2015 год </a:t>
            </a:r>
            <a:r>
              <a:rPr lang="en-US" sz="2800" dirty="0"/>
              <a:t>             </a:t>
            </a:r>
          </a:p>
          <a:p>
            <a:r>
              <a:rPr lang="en-US" sz="2800" dirty="0"/>
              <a:t>                 </a:t>
            </a:r>
            <a:r>
              <a:rPr lang="ru-RU" sz="2800" dirty="0"/>
              <a:t>в PISA участвовали от 32 до 74 стран мира. Проходит раз в 3                 </a:t>
            </a:r>
          </a:p>
          <a:p>
            <a:r>
              <a:rPr lang="ru-RU" sz="2800" dirty="0"/>
              <a:t>              года.</a:t>
            </a:r>
          </a:p>
          <a:p>
            <a:endParaRPr lang="ru-RU" sz="2800" dirty="0"/>
          </a:p>
          <a:p>
            <a:endParaRPr lang="ru-RU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A97EAB-D983-495D-94CA-7BD6AA7A0C9B}"/>
              </a:ext>
            </a:extLst>
          </p:cNvPr>
          <p:cNvSpPr txBox="1"/>
          <p:nvPr/>
        </p:nvSpPr>
        <p:spPr>
          <a:xfrm>
            <a:off x="2620283" y="-19882"/>
            <a:ext cx="4914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Что проверяют</a:t>
            </a:r>
          </a:p>
        </p:txBody>
      </p:sp>
    </p:spTree>
    <p:extLst>
      <p:ext uri="{BB962C8B-B14F-4D97-AF65-F5344CB8AC3E}">
        <p14:creationId xmlns:p14="http://schemas.microsoft.com/office/powerpoint/2010/main" val="34849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63" dirty="0"/>
              <a:t>Комментарий к этому и другим заданиям </a:t>
            </a:r>
            <a:r>
              <a:rPr lang="en-US" sz="3063" dirty="0"/>
              <a:t>PISA</a:t>
            </a:r>
            <a:r>
              <a:rPr lang="ru-RU" sz="3063" dirty="0"/>
              <a:t>:  </a:t>
            </a:r>
            <a:endParaRPr lang="en-US" sz="306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Сама описанная в задании ситуация представляет собой не знакомый учащимся материал, и именно на этом </a:t>
            </a:r>
            <a:r>
              <a:rPr lang="ru-RU" i="1" dirty="0"/>
              <a:t>новом</a:t>
            </a:r>
            <a:r>
              <a:rPr lang="ru-RU" dirty="0"/>
              <a:t> материале им предлагается продемонстрировать свои знания и умения. Это можно считать типичными условиями для демонстрации естественнонаучной грамотности. </a:t>
            </a:r>
          </a:p>
          <a:p>
            <a:r>
              <a:rPr lang="ru-RU" dirty="0"/>
              <a:t>В соответствии с этой же моделью могут разрабатываться новые задания: как опирающиеся в основном на содержание какого-то одного предмета, так и </a:t>
            </a:r>
            <a:r>
              <a:rPr lang="ru-RU" dirty="0" err="1"/>
              <a:t>межпредметные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6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258" y="136782"/>
            <a:ext cx="10235485" cy="6729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ИССЛЕДОВАНИЕ СКЛОНОВ ДОЛИНЫ</a:t>
            </a:r>
            <a:endParaRPr lang="ru-RU" sz="2297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6357" y="947572"/>
            <a:ext cx="4756070" cy="454928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Комментарий эксперта. </a:t>
            </a:r>
            <a:r>
              <a:rPr lang="ru-RU" i="1" dirty="0"/>
              <a:t>Приведенное задание относится к среднему уровню сложности. Учащимся предлагается объяснить выбранную процедуру научного исследования, описанного в этом блоке заданий. Для этого им надо продемонстрировать понимание того, чем обосновано проведение двух независимых измерений изучаемого явления. Знание этого обоснования и оценивается с помощью данного вопроса, относящегося к компетенции «применение методов естественнонаучного исследования». Здесь принимались ответы, в которых назывались преимущества использования более чем одного измерительного инструмента на каждом склоне, например, учет разницы в условиях на одном и том же склоне, повышение точности измерений для каждого склона. Здравый смысл помог более чем 50% российских учащихся дать приемлемые ответы на этот несложный вопрос. Вместе с тем значительный процент учащихся, не давших подходящего объяснения, свидетельствует о том, что при изучении естественнонаучных предметов не уделяется достаточного внимания вопросам методологии научного исследования, методам повышения достоверности и точности получаемых данных. Затруднения многих наших учащихся связаны также с необходимостью дать развернутый и обоснованный письменный ответ.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644" y="5427928"/>
            <a:ext cx="5996784" cy="108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49"/>
              </a:lnSpc>
            </a:pPr>
            <a:r>
              <a:rPr lang="ru-RU" sz="1340" b="1" i="1" dirty="0"/>
              <a:t>Содержание: </a:t>
            </a:r>
            <a:r>
              <a:rPr lang="ru-RU" sz="1340" dirty="0"/>
              <a:t>Земля и космические системы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Компетенция: </a:t>
            </a:r>
            <a:r>
              <a:rPr lang="ru-RU" sz="1340" dirty="0"/>
              <a:t>Применение методов естественнонаучного исследования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Контекст</a:t>
            </a:r>
            <a:r>
              <a:rPr lang="ru-RU" sz="1340" b="1" dirty="0"/>
              <a:t>: </a:t>
            </a:r>
            <a:r>
              <a:rPr lang="ru-RU" sz="1340" dirty="0"/>
              <a:t>Местный/национальный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Область применения: </a:t>
            </a:r>
            <a:r>
              <a:rPr lang="ru-RU" sz="1340" dirty="0"/>
              <a:t>Природные ресурсы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Уровень сложности: </a:t>
            </a:r>
            <a:r>
              <a:rPr lang="ru-RU" sz="1340" dirty="0"/>
              <a:t>3 уровень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Результат России: </a:t>
            </a:r>
            <a:r>
              <a:rPr lang="ru-RU" sz="1340" dirty="0"/>
              <a:t>54%</a:t>
            </a:r>
          </a:p>
          <a:p>
            <a:pPr>
              <a:lnSpc>
                <a:spcPts val="1149"/>
              </a:lnSpc>
            </a:pPr>
            <a:r>
              <a:rPr lang="ru-RU" sz="1340" b="1" i="1" dirty="0"/>
              <a:t>Средний международный результат: </a:t>
            </a:r>
            <a:r>
              <a:rPr lang="ru-RU" sz="1340" dirty="0"/>
              <a:t>48%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02" y="947572"/>
            <a:ext cx="5895698" cy="441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957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258" y="51501"/>
            <a:ext cx="10235485" cy="8797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РАЦИОНАЛЬНОЕ РЫБОВОДСТВО</a:t>
            </a:r>
            <a:endParaRPr lang="ru-RU" sz="2297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6357" y="947572"/>
            <a:ext cx="4756070" cy="591042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Комментарий эксперта. </a:t>
            </a:r>
            <a:r>
              <a:rPr lang="ru-RU" i="1" dirty="0"/>
              <a:t>Приведенное задание из блока «Рациональное рыболовство» оказалось самым сложным для российских учащихся из всех заданий </a:t>
            </a:r>
            <a:r>
              <a:rPr lang="en-US" i="1" dirty="0"/>
              <a:t>PISA</a:t>
            </a:r>
            <a:r>
              <a:rPr lang="ru-RU" i="1" dirty="0"/>
              <a:t>-2015 по естественнонаучной грамотности (уровень 6). В этом вопросе учащимся предлагается продемонстрировать понимание того, что такое система, и какую роль играют разные организмы в данной системе. Для того чтобы дать правильный ответ, учащийся должен понять цель рационального рыбного хозяйства, назначение каждого из трех резервуаров и то, какие организмы наиболее пригодны для выполнения тех или иных функций. Учащиеся должны полностью использовать информацию, которая содержится во введении и схеме, а также в ссылке под схемой. Дополнительным компонентом, который увеличивает сложность задания, является открытый характер задачи. Каждый из четырех организмов может быть помещен в каждый из трех резервуаров, причем нет ограничений на количество организмов в каждом резервуаре. Вследствие этого существует много способов сделать все неправильно. В этой специфике задания состоит одна из причин низкого результата российских учащихся и учащихся многих других стран. Другая, не менее существенная причина заключается в очень сложно устроенном условии задания. Учащемуся нужно прочитать этот состоящий из многих разнородных элементов текст и обращаться к соответствующей информации из текста при выполнении задания. Особую трудность для российских учащихся составляет здесь работа с такой формой представления информации, как схема установки, поскольку этот вид деятельности слабо представлен в нашей школе. Возможно, в учебниках физики или химии и имеется немало схем, но почти отсутствуют задания по работе с ними.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644" y="5427929"/>
            <a:ext cx="5996784" cy="142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40"/>
              </a:lnSpc>
            </a:pPr>
            <a:r>
              <a:rPr lang="ru-RU" sz="1340" b="1" i="1" dirty="0"/>
              <a:t>Содержание:</a:t>
            </a:r>
            <a:r>
              <a:rPr lang="ru-RU" sz="1340" b="1" dirty="0"/>
              <a:t> </a:t>
            </a:r>
            <a:r>
              <a:rPr lang="ru-RU" sz="1340" dirty="0"/>
              <a:t>Живые системы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Компетенция:</a:t>
            </a:r>
            <a:r>
              <a:rPr lang="ru-RU" sz="1340" dirty="0"/>
              <a:t> Научное объяснение явлений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Контекст:</a:t>
            </a:r>
            <a:r>
              <a:rPr lang="ru-RU" sz="1340" dirty="0"/>
              <a:t> Местный/национальный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Область применения:</a:t>
            </a:r>
            <a:r>
              <a:rPr lang="ru-RU" sz="1340" dirty="0"/>
              <a:t> Природные ресурсы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Уровень сложности</a:t>
            </a:r>
            <a:r>
              <a:rPr lang="ru-RU" sz="1340" b="1" dirty="0"/>
              <a:t>:</a:t>
            </a:r>
            <a:r>
              <a:rPr lang="ru-RU" sz="1340" dirty="0"/>
              <a:t> 6 уровень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Результат России:</a:t>
            </a:r>
            <a:r>
              <a:rPr lang="ru-RU" sz="1340" i="1" dirty="0"/>
              <a:t> </a:t>
            </a:r>
            <a:r>
              <a:rPr lang="ru-RU" sz="1340" dirty="0"/>
              <a:t>6%</a:t>
            </a:r>
          </a:p>
          <a:p>
            <a:pPr>
              <a:lnSpc>
                <a:spcPts val="1340"/>
              </a:lnSpc>
            </a:pPr>
            <a:r>
              <a:rPr lang="ru-RU" sz="1340" b="1" i="1" dirty="0"/>
              <a:t>Средний международный результат:</a:t>
            </a:r>
            <a:r>
              <a:rPr lang="ru-RU" sz="1340" dirty="0"/>
              <a:t> </a:t>
            </a:r>
            <a:r>
              <a:rPr lang="en-US" sz="1340" dirty="0"/>
              <a:t>5</a:t>
            </a:r>
            <a:r>
              <a:rPr lang="ru-RU" sz="1340" dirty="0"/>
              <a:t>%</a:t>
            </a:r>
          </a:p>
          <a:p>
            <a:pPr>
              <a:lnSpc>
                <a:spcPts val="1340"/>
              </a:lnSpc>
            </a:pPr>
            <a:endParaRPr lang="ru-RU" sz="134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73" y="947572"/>
            <a:ext cx="5996784" cy="449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782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014" y="1649028"/>
            <a:ext cx="8684998" cy="49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96584" y="260297"/>
          <a:ext cx="5798832" cy="1309836"/>
        </p:xfrm>
        <a:graphic>
          <a:graphicData uri="http://schemas.openxmlformats.org/drawingml/2006/table">
            <a:tbl>
              <a:tblPr firstRow="1" firstCol="1" bandRow="1"/>
              <a:tblGrid>
                <a:gridCol w="25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Номер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CS623Q01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6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Компетенция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Научная интерпретация данных и доказательства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Знание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Процедурное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Контекст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Личный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Здоровье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Когнитивный уровень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Низкий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6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Формат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Сложный множественный выбор  – Компьютерный подсчёт 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57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4573" y="1567929"/>
            <a:ext cx="8891783" cy="516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925286" y="189359"/>
          <a:ext cx="5798832" cy="1214683"/>
        </p:xfrm>
        <a:graphic>
          <a:graphicData uri="http://schemas.openxmlformats.org/drawingml/2006/table">
            <a:tbl>
              <a:tblPr firstRow="1" firstCol="1" bandRow="1"/>
              <a:tblGrid>
                <a:gridCol w="25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2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412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Номер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CS623Q02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Компетенция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Научно объяснить явление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Знание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Содержательное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mr-IN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Живые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системы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294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Контекст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Личный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Здоровье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Когнитивный уровень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Низкий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6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Формат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Простой множественный выбор и открытый ответ - Компьютерный подсчёт 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93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287" y="1820995"/>
            <a:ext cx="8202498" cy="47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69929" y="120429"/>
          <a:ext cx="5853537" cy="1744377"/>
        </p:xfrm>
        <a:graphic>
          <a:graphicData uri="http://schemas.openxmlformats.org/drawingml/2006/table">
            <a:tbl>
              <a:tblPr firstRow="1" firstCol="1" bandRow="1"/>
              <a:tblGrid>
                <a:gridCol w="229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Номер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CS623Q03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CS623Q04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648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Компетенция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03: Понимание особенностей научного исследования 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Q04: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Научно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объяснить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явление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6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Знание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03: Процедурное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04: Содержательное </a:t>
                      </a:r>
                      <a:r>
                        <a:rPr lang="mr-IN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Живые системы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Контекст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Личный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Здоровье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Когнитивный уровень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Средний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48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Формат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03:  Простой множественный выбор и открытый ответ - Компьютерный подсчёт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04:  Открытый ответ - кодируется человеком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903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1358" y="1425452"/>
            <a:ext cx="8064641" cy="50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3144" y="113476"/>
          <a:ext cx="5853538" cy="1280554"/>
        </p:xfrm>
        <a:graphic>
          <a:graphicData uri="http://schemas.openxmlformats.org/drawingml/2006/table">
            <a:tbl>
              <a:tblPr firstRow="1" firstCol="1" bandRow="1"/>
              <a:tblGrid>
                <a:gridCol w="25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18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Номер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CS623Q05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65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Компетенция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Понимание особенностей научного исследования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 dirty="0" err="1">
                          <a:effectLst/>
                          <a:latin typeface="Times New Roman" charset="0"/>
                          <a:ea typeface="Times New Roman" charset="0"/>
                        </a:rPr>
                        <a:t>Знание</a:t>
                      </a:r>
                      <a:endParaRPr lang="en-GB" sz="11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Процедурное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Контекст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Личный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Здоровье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059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Когнитивный уровень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Средний</a:t>
                      </a:r>
                      <a:endParaRPr lang="en-GB" sz="110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392">
                <a:tc>
                  <a:txBody>
                    <a:bodyPr/>
                    <a:lstStyle/>
                    <a:p>
                      <a:pPr marR="628650" algn="just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731520" algn="l"/>
                        </a:tabLst>
                      </a:pPr>
                      <a:r>
                        <a:rPr lang="en-US" sz="1100" i="1">
                          <a:effectLst/>
                          <a:latin typeface="Times New Roman" charset="0"/>
                          <a:ea typeface="Times New Roman" charset="0"/>
                        </a:rPr>
                        <a:t>Формат вопроса</a:t>
                      </a:r>
                      <a:endParaRPr lang="en-GB" sz="110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5647" marR="656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9F6"/>
                    </a:solidFill>
                  </a:tcPr>
                </a:tc>
                <a:tc>
                  <a:txBody>
                    <a:bodyPr/>
                    <a:lstStyle/>
                    <a:p>
                      <a:pPr marR="6286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Открытый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ответ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кодируется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человеком</a:t>
                      </a:r>
                      <a:endParaRPr lang="en-GB" sz="1100" dirty="0">
                        <a:effectLst/>
                        <a:latin typeface="Garamond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5647" marR="656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305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50B2E5B1-3CD7-4432-A3EE-550C263D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3127" y="-1451598"/>
            <a:ext cx="12192000" cy="6858000"/>
          </a:xfrm>
        </p:spPr>
        <p:txBody>
          <a:bodyPr>
            <a:noAutofit/>
          </a:bodyPr>
          <a:lstStyle/>
          <a:p>
            <a:r>
              <a:rPr lang="en-US" sz="310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Bahnschrift" panose="020B0502040204020203" pitchFamily="34" charset="0"/>
              </a:rPr>
              <a:t>TIMSS</a:t>
            </a:r>
            <a:endParaRPr lang="ru-RU" sz="310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1DE54-3B1B-46FE-8B7E-1A46F419AF64}"/>
              </a:ext>
            </a:extLst>
          </p:cNvPr>
          <p:cNvSpPr txBox="1"/>
          <p:nvPr/>
        </p:nvSpPr>
        <p:spPr>
          <a:xfrm>
            <a:off x="851139" y="5206347"/>
            <a:ext cx="10489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333333"/>
                </a:solidFill>
                <a:effectLst/>
                <a:latin typeface="Bahnschrift" panose="020B0502040204020203" pitchFamily="34" charset="0"/>
              </a:rPr>
              <a:t>*</a:t>
            </a:r>
            <a:r>
              <a:rPr lang="ru-RU" b="1" dirty="0"/>
              <a:t>Международное исследование качества математического и естественнонаучного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64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74988-3CE9-4EBA-9783-531F0BC1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Для кого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FA5EC4-73D6-4529-A5FD-78DF766BE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0057"/>
            <a:ext cx="10515600" cy="4086906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В рамках исследования TIMSS оценивается общеобразовательная подготовка учащихся </a:t>
            </a:r>
            <a:r>
              <a:rPr lang="ru-RU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4 и 8 классов по математике и естественнонаучным предметам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а также подготовка учащихся </a:t>
            </a:r>
            <a:r>
              <a:rPr lang="ru-RU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11 классов по углубленным курсам математики и физики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1231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83E89-CE89-4E9A-A4A6-6400515F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Когда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98914-AC0B-4FFC-AF84-4E5614814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0" strike="noStrike" dirty="0">
                <a:effectLst/>
                <a:latin typeface="Helvetica" panose="020B0604020202020204" pitchFamily="34" charset="0"/>
              </a:rPr>
              <a:t>Цикл исследования – 1 в 4 года</a:t>
            </a:r>
          </a:p>
          <a:p>
            <a:endParaRPr lang="ru-RU" dirty="0"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ru-RU" i="0" strike="noStrike" dirty="0">
                <a:effectLst/>
                <a:latin typeface="Helvetica" panose="020B0604020202020204" pitchFamily="34" charset="0"/>
              </a:rPr>
              <a:t>1995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1999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2003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2007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2011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2015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2019</a:t>
            </a:r>
            <a:r>
              <a:rPr lang="ru-RU" i="0" dirty="0">
                <a:effectLst/>
                <a:latin typeface="Helvetica" panose="020B0604020202020204" pitchFamily="34" charset="0"/>
              </a:rPr>
              <a:t>, </a:t>
            </a:r>
            <a:r>
              <a:rPr lang="ru-RU" i="0" strike="noStrike" dirty="0">
                <a:effectLst/>
                <a:latin typeface="Helvetica" panose="020B0604020202020204" pitchFamily="34" charset="0"/>
              </a:rPr>
              <a:t>2023</a:t>
            </a:r>
            <a:r>
              <a:rPr lang="ru-RU" i="0" dirty="0">
                <a:effectLst/>
                <a:latin typeface="Helvetica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11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F235C-CD5E-48A2-9499-B1FBE501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279"/>
            <a:ext cx="10980761" cy="1325563"/>
          </a:xfrm>
        </p:spPr>
        <p:txBody>
          <a:bodyPr>
            <a:normAutofit/>
          </a:bodyPr>
          <a:lstStyle/>
          <a:p>
            <a:r>
              <a:rPr lang="ru-RU" b="1" dirty="0"/>
              <a:t>Как в PISA показывают себя школьники из 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626790-34AC-4B23-9E22-19170D5C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60250"/>
            <a:ext cx="10515600" cy="37067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 сожалению, результаты российских школьников в этом исследовании далеки от первых мест — за всё время Россия ни разу не вошла даже в двадцатку стран по трём показателям.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09C5AA-AAA2-413F-B296-7028A029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70222" y="3804997"/>
            <a:ext cx="3874369" cy="30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E4A75D23-3FD8-458A-B3EE-F9C3CC614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5642"/>
            <a:ext cx="10515600" cy="5571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/>
              <a:t>Цель</a:t>
            </a:r>
            <a:endParaRPr lang="en-US" sz="4400" b="1" dirty="0"/>
          </a:p>
          <a:p>
            <a:pPr marL="0" indent="0">
              <a:buNone/>
            </a:pPr>
            <a:endParaRPr lang="ru-RU" sz="4400" b="1" dirty="0"/>
          </a:p>
          <a:p>
            <a:pPr marL="0" indent="0">
              <a:buNone/>
            </a:pPr>
            <a:r>
              <a:rPr lang="ru-RU" dirty="0"/>
              <a:t>Мониторинг учебных достижений учащихся начальной и основной школы, изменений, происходящих в математическом и естественнонаучном образовании при переходе из начальной в основную школу, а также выявление факторов, влияющих на качество математического и естественнонаучного образования в начальной и основной школе. Исследование спланировано таким образом, что его результаты позволяют отслеживать тенденции в математическом и естественнонаучном образовании участвующих стран каждые 4 года, когда учащиеся 4 классов становятся учащимися 8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607614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6A9ED-4750-4ADB-910A-6D851D7A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7" y="38586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World</a:t>
            </a:r>
            <a:endParaRPr lang="ru-RU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663779-B7A7-4F70-A6D5-C3820D97D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559" y="2621477"/>
            <a:ext cx="10515600" cy="2069481"/>
          </a:xfrm>
        </p:spPr>
        <p:txBody>
          <a:bodyPr>
            <a:normAutofit/>
          </a:bodyPr>
          <a:lstStyle/>
          <a:p>
            <a:r>
              <a:rPr lang="ru-RU" sz="3600" dirty="0"/>
              <a:t>TIMSS-2015 - 57 стран мира</a:t>
            </a:r>
          </a:p>
          <a:p>
            <a:endParaRPr lang="ru-RU" sz="3600" dirty="0"/>
          </a:p>
          <a:p>
            <a:r>
              <a:rPr lang="ru-RU" sz="3600" dirty="0"/>
              <a:t>TIMSS-2019 - 67 стран мира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7109F3-1A7C-4C59-89A8-64C83AC4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8252" y="365125"/>
            <a:ext cx="11705111" cy="612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2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000B0-F13C-4A0E-AFB6-1BD8ECE4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33"/>
            <a:ext cx="12192000" cy="68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240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0E240-DB8D-4D55-98E6-7389D47E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 заданий </a:t>
            </a:r>
            <a:r>
              <a:rPr lang="en-US" b="1" dirty="0"/>
              <a:t>TIMSS-2019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5E58579-BBE2-4AEC-AD9C-41CEE65DC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49197"/>
              </p:ext>
            </p:extLst>
          </p:nvPr>
        </p:nvGraphicFramePr>
        <p:xfrm>
          <a:off x="838200" y="1690688"/>
          <a:ext cx="3456997" cy="46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334" imgH="7543648" progId="AcroExch.Document.DC">
                  <p:embed/>
                </p:oleObj>
              </mc:Choice>
              <mc:Fallback>
                <p:oleObj name="Acrobat Document" r:id="rId2" imgW="5667334" imgH="75436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690688"/>
                        <a:ext cx="3456997" cy="4601688"/>
                      </a:xfrm>
                      <a:prstGeom prst="rect">
                        <a:avLst/>
                      </a:prstGeom>
                      <a:ln>
                        <a:solidFill>
                          <a:schemeClr val="bg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1CC1EE-2E5F-483F-A132-A2DD53F5C826}"/>
              </a:ext>
            </a:extLst>
          </p:cNvPr>
          <p:cNvSpPr txBox="1"/>
          <p:nvPr/>
        </p:nvSpPr>
        <p:spPr>
          <a:xfrm>
            <a:off x="4483329" y="5830711"/>
            <a:ext cx="1527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>
                <a:latin typeface="Bahnschrift Condensed" panose="020B0502040204020203" pitchFamily="34" charset="0"/>
              </a:rPr>
              <a:t>Кликабельно</a:t>
            </a:r>
            <a:endParaRPr lang="ru-RU" sz="2400" dirty="0">
              <a:latin typeface="Bahnschrift Condensed" panose="020B0502040204020203" pitchFamily="34" charset="0"/>
            </a:endParaRPr>
          </a:p>
        </p:txBody>
      </p:sp>
      <p:pic>
        <p:nvPicPr>
          <p:cNvPr id="7" name="Рисунок 6" descr="Курсор">
            <a:extLst>
              <a:ext uri="{FF2B5EF4-FFF2-40B4-BE49-F238E27FC236}">
                <a16:creationId xmlns:a16="http://schemas.microsoft.com/office/drawing/2014/main" id="{23A51750-9A25-4CD9-AEAD-CDB2556BC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8113" y="5225757"/>
            <a:ext cx="914400" cy="914400"/>
          </a:xfrm>
          <a:prstGeom prst="rect">
            <a:avLst/>
          </a:prstGeom>
        </p:spPr>
      </p:pic>
      <p:pic>
        <p:nvPicPr>
          <p:cNvPr id="9" name="Рисунок 8" descr="Крыса">
            <a:extLst>
              <a:ext uri="{FF2B5EF4-FFF2-40B4-BE49-F238E27FC236}">
                <a16:creationId xmlns:a16="http://schemas.microsoft.com/office/drawing/2014/main" id="{FC29BD91-B39B-4016-9EFE-73710F3D4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83329" y="51471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52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2D8-2283-43CD-B54E-01F8528B5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Где почитать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06872-D3EE-4B7B-8136-F28B5304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https://fioco.ru/ru/osoko/msi/</a:t>
            </a:r>
            <a:r>
              <a:rPr lang="en-US" dirty="0"/>
              <a:t> </a:t>
            </a:r>
            <a:r>
              <a:rPr lang="ru-RU" dirty="0"/>
              <a:t>Федеральный институт оценки качества образования </a:t>
            </a:r>
          </a:p>
          <a:p>
            <a:r>
              <a:rPr lang="en-US" dirty="0">
                <a:hlinkClick r:id="rId3"/>
              </a:rPr>
              <a:t>https://iro86.ru/index.php/rcoko/otsenka-kachestva-obrazovaniya/4626-mezhdunarodnye-issledovaniya-timss-pisa-2</a:t>
            </a:r>
            <a:r>
              <a:rPr lang="ru-RU" dirty="0"/>
              <a:t> ИРО</a:t>
            </a:r>
          </a:p>
          <a:p>
            <a:r>
              <a:rPr lang="en-US" dirty="0">
                <a:hlinkClick r:id="rId4"/>
              </a:rPr>
              <a:t>http://www.centeroko.ru/projects.html</a:t>
            </a:r>
            <a:r>
              <a:rPr lang="ru-RU" dirty="0"/>
              <a:t> Министерство просвещения Российской Федерации ФГБНУ «Институт стратегии развития образования. Российской академии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44541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3AE60-3B3F-4230-B2EB-12169FDB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40" y="450375"/>
            <a:ext cx="10854520" cy="113051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/>
              <a:t>PISA-2018</a:t>
            </a:r>
            <a:br>
              <a:rPr lang="en-US" b="1" dirty="0"/>
            </a:br>
            <a:r>
              <a:rPr lang="en-US" b="1" dirty="0"/>
              <a:t> 79 </a:t>
            </a:r>
            <a:r>
              <a:rPr lang="ru-RU" b="1" dirty="0"/>
              <a:t>стран мира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E099844-0843-47AB-8AFE-2CD0C89A5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0" y="1717368"/>
            <a:ext cx="10854520" cy="432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09080-6318-43EC-B279-AB214DF6A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42" y="464024"/>
            <a:ext cx="11464119" cy="861539"/>
          </a:xfrm>
        </p:spPr>
        <p:txBody>
          <a:bodyPr/>
          <a:lstStyle/>
          <a:p>
            <a:r>
              <a:rPr lang="en-US" dirty="0"/>
              <a:t>PISA-2018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7CB9DAB-EAB2-4A72-B02B-C7E7542E7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42" y="1610437"/>
            <a:ext cx="11464119" cy="4367284"/>
          </a:xfrm>
        </p:spPr>
      </p:pic>
    </p:spTree>
    <p:extLst>
      <p:ext uri="{BB962C8B-B14F-4D97-AF65-F5344CB8AC3E}">
        <p14:creationId xmlns:p14="http://schemas.microsoft.com/office/powerpoint/2010/main" val="407825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3" name="Группа 21532">
            <a:extLst>
              <a:ext uri="{FF2B5EF4-FFF2-40B4-BE49-F238E27FC236}">
                <a16:creationId xmlns:a16="http://schemas.microsoft.com/office/drawing/2014/main" id="{5EBA573E-B91C-4506-A348-69F474DC81CB}"/>
              </a:ext>
            </a:extLst>
          </p:cNvPr>
          <p:cNvGrpSpPr/>
          <p:nvPr/>
        </p:nvGrpSpPr>
        <p:grpSpPr>
          <a:xfrm>
            <a:off x="23930" y="14678"/>
            <a:ext cx="11840524" cy="6843322"/>
            <a:chOff x="324431" y="14678"/>
            <a:chExt cx="11115370" cy="6086488"/>
          </a:xfrm>
        </p:grpSpPr>
        <p:sp>
          <p:nvSpPr>
            <p:cNvPr id="13" name="Заголовок 12"/>
            <p:cNvSpPr txBox="1">
              <a:spLocks/>
            </p:cNvSpPr>
            <p:nvPr/>
          </p:nvSpPr>
          <p:spPr bwMode="auto">
            <a:xfrm>
              <a:off x="825224" y="14678"/>
              <a:ext cx="10614577" cy="93662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104169" tIns="52084" rIns="104169" bIns="52084" anchor="b"/>
            <a:lstStyle/>
            <a:p>
              <a:pPr algn="ctr">
                <a:defRPr/>
              </a:pPr>
              <a:r>
                <a:rPr lang="ru-RU" altLang="ru-RU" sz="2800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 </a:t>
              </a:r>
              <a:r>
                <a:rPr lang="ru-RU" altLang="ru-RU" sz="2800" b="1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Модель оценки функциональной грамотности </a:t>
              </a:r>
              <a:r>
                <a:rPr lang="en-US" altLang="ru-RU" sz="2800" b="1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PISA</a:t>
              </a:r>
            </a:p>
            <a:p>
              <a:pPr algn="ctr">
                <a:defRPr/>
              </a:pPr>
              <a:r>
                <a:rPr lang="ru-RU" altLang="ru-RU" sz="2800" b="1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на примере заданий 201</a:t>
              </a:r>
              <a:r>
                <a:rPr lang="en-US" altLang="ru-RU" sz="2800" b="1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8</a:t>
              </a:r>
              <a:r>
                <a:rPr lang="ru-RU" altLang="ru-RU" sz="2800" b="1" kern="0" dirty="0">
                  <a:solidFill>
                    <a:srgbClr val="3B5A79"/>
                  </a:solidFill>
                  <a:ea typeface="ＭＳ Ｐゴシック" charset="-128"/>
                  <a:cs typeface="ＭＳ Ｐゴシック" charset="-128"/>
                </a:rPr>
                <a:t> года</a:t>
              </a:r>
              <a:endParaRPr lang="ru-RU" sz="2800" b="1" kern="0" dirty="0">
                <a:solidFill>
                  <a:srgbClr val="3B5A79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42" name="Прямая соединительная линия 41"/>
            <p:cNvCxnSpPr>
              <a:cxnSpLocks/>
              <a:stCxn id="3" idx="2"/>
            </p:cNvCxnSpPr>
            <p:nvPr/>
          </p:nvCxnSpPr>
          <p:spPr bwMode="auto">
            <a:xfrm>
              <a:off x="3713480" y="2001447"/>
              <a:ext cx="1746699" cy="1290474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sp>
          <p:nvSpPr>
            <p:cNvPr id="6" name="Двойные круглые скобки 5">
              <a:extLst>
                <a:ext uri="{FF2B5EF4-FFF2-40B4-BE49-F238E27FC236}">
                  <a16:creationId xmlns:a16="http://schemas.microsoft.com/office/drawing/2014/main" id="{89F5B5F1-8FFB-4FED-A0C7-EF4232E9F8E0}"/>
                </a:ext>
              </a:extLst>
            </p:cNvPr>
            <p:cNvSpPr/>
            <p:nvPr/>
          </p:nvSpPr>
          <p:spPr>
            <a:xfrm>
              <a:off x="5441807" y="1045396"/>
              <a:ext cx="1069841" cy="42855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4 %</a:t>
              </a:r>
            </a:p>
          </p:txBody>
        </p:sp>
        <p:sp>
          <p:nvSpPr>
            <p:cNvPr id="31" name="Двойные круглые скобки 30">
              <a:extLst>
                <a:ext uri="{FF2B5EF4-FFF2-40B4-BE49-F238E27FC236}">
                  <a16:creationId xmlns:a16="http://schemas.microsoft.com/office/drawing/2014/main" id="{34985DF2-B18D-4CD7-8B61-683C6D8E7A6F}"/>
                </a:ext>
              </a:extLst>
            </p:cNvPr>
            <p:cNvSpPr/>
            <p:nvPr/>
          </p:nvSpPr>
          <p:spPr>
            <a:xfrm>
              <a:off x="4748370" y="2211210"/>
              <a:ext cx="1069841" cy="42855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33 %</a:t>
              </a:r>
            </a:p>
          </p:txBody>
        </p:sp>
        <p:sp>
          <p:nvSpPr>
            <p:cNvPr id="33" name="Двойные круглые скобки 32">
              <a:extLst>
                <a:ext uri="{FF2B5EF4-FFF2-40B4-BE49-F238E27FC236}">
                  <a16:creationId xmlns:a16="http://schemas.microsoft.com/office/drawing/2014/main" id="{4E017DF0-F6B4-4FB8-8D8E-44D250A12655}"/>
                </a:ext>
              </a:extLst>
            </p:cNvPr>
            <p:cNvSpPr/>
            <p:nvPr/>
          </p:nvSpPr>
          <p:spPr>
            <a:xfrm>
              <a:off x="6219799" y="2215398"/>
              <a:ext cx="1069841" cy="42855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33 %</a:t>
              </a:r>
            </a:p>
          </p:txBody>
        </p:sp>
        <p:sp>
          <p:nvSpPr>
            <p:cNvPr id="34" name="Двойные круглые скобки 33">
              <a:extLst>
                <a:ext uri="{FF2B5EF4-FFF2-40B4-BE49-F238E27FC236}">
                  <a16:creationId xmlns:a16="http://schemas.microsoft.com/office/drawing/2014/main" id="{7523D289-CF2F-488A-B972-4D08ACA6EF0E}"/>
                </a:ext>
              </a:extLst>
            </p:cNvPr>
            <p:cNvSpPr/>
            <p:nvPr/>
          </p:nvSpPr>
          <p:spPr>
            <a:xfrm>
              <a:off x="3217702" y="4097320"/>
              <a:ext cx="1069841" cy="42855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4 %</a:t>
              </a:r>
            </a:p>
          </p:txBody>
        </p:sp>
        <p:sp>
          <p:nvSpPr>
            <p:cNvPr id="37" name="Двойные круглые скобки 36">
              <a:extLst>
                <a:ext uri="{FF2B5EF4-FFF2-40B4-BE49-F238E27FC236}">
                  <a16:creationId xmlns:a16="http://schemas.microsoft.com/office/drawing/2014/main" id="{E4C49C7F-2E8C-4F0F-9C54-5E3D9E53BC8C}"/>
                </a:ext>
              </a:extLst>
            </p:cNvPr>
            <p:cNvSpPr/>
            <p:nvPr/>
          </p:nvSpPr>
          <p:spPr>
            <a:xfrm>
              <a:off x="5495321" y="4107701"/>
              <a:ext cx="1069841" cy="428557"/>
            </a:xfrm>
            <a:prstGeom prst="bracket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22 %</a:t>
              </a:r>
            </a:p>
          </p:txBody>
        </p:sp>
        <p:grpSp>
          <p:nvGrpSpPr>
            <p:cNvPr id="21506" name="Группа 21505">
              <a:extLst>
                <a:ext uri="{FF2B5EF4-FFF2-40B4-BE49-F238E27FC236}">
                  <a16:creationId xmlns:a16="http://schemas.microsoft.com/office/drawing/2014/main" id="{47CA1B38-636E-42EC-9300-A76190821B83}"/>
                </a:ext>
              </a:extLst>
            </p:cNvPr>
            <p:cNvGrpSpPr/>
            <p:nvPr/>
          </p:nvGrpSpPr>
          <p:grpSpPr>
            <a:xfrm>
              <a:off x="4122702" y="5181872"/>
              <a:ext cx="4069389" cy="919294"/>
              <a:chOff x="4436440" y="5414918"/>
              <a:chExt cx="4069389" cy="919294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15909867-EC66-4763-A6EA-A7ECD7CD9F16}"/>
                  </a:ext>
                </a:extLst>
              </p:cNvPr>
              <p:cNvSpPr/>
              <p:nvPr/>
            </p:nvSpPr>
            <p:spPr>
              <a:xfrm>
                <a:off x="4436440" y="5503215"/>
                <a:ext cx="3249707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Глобальные компетенции</a:t>
                </a:r>
              </a:p>
            </p:txBody>
          </p:sp>
          <p:pic>
            <p:nvPicPr>
              <p:cNvPr id="10" name="Рисунок 9" descr="Фрагменты головоломки">
                <a:extLst>
                  <a:ext uri="{FF2B5EF4-FFF2-40B4-BE49-F238E27FC236}">
                    <a16:creationId xmlns:a16="http://schemas.microsoft.com/office/drawing/2014/main" id="{FB393BD8-B413-45CF-B925-F7773A6DF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91429" y="54149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1505" name="Группа 21504">
              <a:extLst>
                <a:ext uri="{FF2B5EF4-FFF2-40B4-BE49-F238E27FC236}">
                  <a16:creationId xmlns:a16="http://schemas.microsoft.com/office/drawing/2014/main" id="{B5AA0B29-61A3-4EF8-A1B2-B8EBA80597D2}"/>
                </a:ext>
              </a:extLst>
            </p:cNvPr>
            <p:cNvGrpSpPr/>
            <p:nvPr/>
          </p:nvGrpSpPr>
          <p:grpSpPr>
            <a:xfrm>
              <a:off x="324431" y="2629064"/>
              <a:ext cx="3428192" cy="1095614"/>
              <a:chOff x="473465" y="2926445"/>
              <a:chExt cx="3428192" cy="1095614"/>
            </a:xfrm>
          </p:grpSpPr>
          <p:sp>
            <p:nvSpPr>
              <p:cNvPr id="38" name="Прямоугольник 37">
                <a:extLst>
                  <a:ext uri="{FF2B5EF4-FFF2-40B4-BE49-F238E27FC236}">
                    <a16:creationId xmlns:a16="http://schemas.microsoft.com/office/drawing/2014/main" id="{1E5276CE-3BEF-4FB2-8689-4D2D6E69ED23}"/>
                  </a:ext>
                </a:extLst>
              </p:cNvPr>
              <p:cNvSpPr/>
              <p:nvPr/>
            </p:nvSpPr>
            <p:spPr>
              <a:xfrm>
                <a:off x="473465" y="3611452"/>
                <a:ext cx="3428192" cy="4106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Финансовая грамотность</a:t>
                </a:r>
              </a:p>
            </p:txBody>
          </p:sp>
          <p:pic>
            <p:nvPicPr>
              <p:cNvPr id="14" name="Рисунок 13" descr="Деньги">
                <a:extLst>
                  <a:ext uri="{FF2B5EF4-FFF2-40B4-BE49-F238E27FC236}">
                    <a16:creationId xmlns:a16="http://schemas.microsoft.com/office/drawing/2014/main" id="{9A97FB29-F5C5-473D-BCFE-72B674C18F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726794" y="2926445"/>
                <a:ext cx="792164" cy="792164"/>
              </a:xfrm>
              <a:prstGeom prst="rect">
                <a:avLst/>
              </a:prstGeom>
            </p:spPr>
          </p:pic>
        </p:grpSp>
        <p:grpSp>
          <p:nvGrpSpPr>
            <p:cNvPr id="21504" name="Группа 21503">
              <a:extLst>
                <a:ext uri="{FF2B5EF4-FFF2-40B4-BE49-F238E27FC236}">
                  <a16:creationId xmlns:a16="http://schemas.microsoft.com/office/drawing/2014/main" id="{F18FD73A-0A57-46C8-B24B-184443683DA0}"/>
                </a:ext>
              </a:extLst>
            </p:cNvPr>
            <p:cNvGrpSpPr/>
            <p:nvPr/>
          </p:nvGrpSpPr>
          <p:grpSpPr>
            <a:xfrm>
              <a:off x="3898888" y="3098076"/>
              <a:ext cx="4324809" cy="830997"/>
              <a:chOff x="3334023" y="2975591"/>
              <a:chExt cx="4716323" cy="914400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EE62FA-99B7-434E-9F81-37BB1FA38351}"/>
                  </a:ext>
                </a:extLst>
              </p:cNvPr>
              <p:cNvSpPr/>
              <p:nvPr/>
            </p:nvSpPr>
            <p:spPr>
              <a:xfrm>
                <a:off x="4109283" y="3188891"/>
                <a:ext cx="3941063" cy="508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Читательская грамотность</a:t>
                </a:r>
              </a:p>
            </p:txBody>
          </p:sp>
          <p:pic>
            <p:nvPicPr>
              <p:cNvPr id="17" name="Рисунок 16" descr="Книги">
                <a:extLst>
                  <a:ext uri="{FF2B5EF4-FFF2-40B4-BE49-F238E27FC236}">
                    <a16:creationId xmlns:a16="http://schemas.microsoft.com/office/drawing/2014/main" id="{B65631CC-AADA-4A13-ACD8-80D60F211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34023" y="29755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D42630E7-D283-4008-BAD9-21BC59EE5C45}"/>
                </a:ext>
              </a:extLst>
            </p:cNvPr>
            <p:cNvGrpSpPr/>
            <p:nvPr/>
          </p:nvGrpSpPr>
          <p:grpSpPr>
            <a:xfrm>
              <a:off x="6828152" y="1184990"/>
              <a:ext cx="3865233" cy="935665"/>
              <a:chOff x="7832518" y="1112037"/>
              <a:chExt cx="4142073" cy="1140774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DEE71D16-ACB3-436C-B690-587328C5863B}"/>
                  </a:ext>
                </a:extLst>
              </p:cNvPr>
              <p:cNvSpPr/>
              <p:nvPr/>
            </p:nvSpPr>
            <p:spPr>
              <a:xfrm>
                <a:off x="7832518" y="1112037"/>
                <a:ext cx="3099420" cy="10131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Естественнонаучная </a:t>
                </a:r>
              </a:p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грамотность</a:t>
                </a:r>
              </a:p>
            </p:txBody>
          </p: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89FBDA90-DF96-4D45-B026-4EA8F6EF69E3}"/>
                  </a:ext>
                </a:extLst>
              </p:cNvPr>
              <p:cNvGrpSpPr/>
              <p:nvPr/>
            </p:nvGrpSpPr>
            <p:grpSpPr>
              <a:xfrm>
                <a:off x="10742236" y="1150410"/>
                <a:ext cx="1232355" cy="1102401"/>
                <a:chOff x="10742236" y="1150410"/>
                <a:chExt cx="1232355" cy="1102401"/>
              </a:xfrm>
            </p:grpSpPr>
            <p:pic>
              <p:nvPicPr>
                <p:cNvPr id="20" name="Рисунок 19" descr="Колба">
                  <a:extLst>
                    <a:ext uri="{FF2B5EF4-FFF2-40B4-BE49-F238E27FC236}">
                      <a16:creationId xmlns:a16="http://schemas.microsoft.com/office/drawing/2014/main" id="{0D861653-D8A2-49DC-9AFD-890B55D18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60191" y="133841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5" name="Рисунок 24" descr="Микроскоп">
                  <a:extLst>
                    <a:ext uri="{FF2B5EF4-FFF2-40B4-BE49-F238E27FC236}">
                      <a16:creationId xmlns:a16="http://schemas.microsoft.com/office/drawing/2014/main" id="{EB85AAE6-31B4-45D7-85BA-C1AA1EA81A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42236" y="1150410"/>
                  <a:ext cx="914400" cy="9144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DAAB2D-AB6C-4513-B7AC-8B3697A34B42}"/>
                </a:ext>
              </a:extLst>
            </p:cNvPr>
            <p:cNvGrpSpPr/>
            <p:nvPr/>
          </p:nvGrpSpPr>
          <p:grpSpPr>
            <a:xfrm>
              <a:off x="1577760" y="1170449"/>
              <a:ext cx="3527112" cy="833004"/>
              <a:chOff x="173938" y="977982"/>
              <a:chExt cx="3958337" cy="914400"/>
            </a:xfrm>
          </p:grpSpPr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7D020A68-A92D-4288-A4B7-AE66F60CA302}"/>
                  </a:ext>
                </a:extLst>
              </p:cNvPr>
              <p:cNvSpPr/>
              <p:nvPr/>
            </p:nvSpPr>
            <p:spPr>
              <a:xfrm>
                <a:off x="1009267" y="977983"/>
                <a:ext cx="3123008" cy="9121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ru-RU" sz="24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Математическая</a:t>
                </a:r>
              </a:p>
              <a:p>
                <a:pPr algn="ctr"/>
                <a:r>
                  <a:rPr lang="ru-RU" sz="2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грамотность</a:t>
                </a:r>
                <a:endParaRPr lang="ru-RU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pic>
            <p:nvPicPr>
              <p:cNvPr id="27" name="Рисунок 26" descr="Математика">
                <a:extLst>
                  <a:ext uri="{FF2B5EF4-FFF2-40B4-BE49-F238E27FC236}">
                    <a16:creationId xmlns:a16="http://schemas.microsoft.com/office/drawing/2014/main" id="{4FBCA4A2-B205-49A5-A0B9-29192DA82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73938" y="977982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id="{347C03EA-4FC3-42D4-8945-140B439DB8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60198" y="2001447"/>
              <a:ext cx="1664355" cy="3268721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07261E36-1147-439A-B450-8EDF9A575E2A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 flipH="1">
              <a:off x="6607830" y="2015985"/>
              <a:ext cx="1666455" cy="3254183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9DFCAC71-2243-4B9B-9423-4D43D3B27B34}"/>
                </a:ext>
              </a:extLst>
            </p:cNvPr>
            <p:cNvCxnSpPr>
              <a:cxnSpLocks/>
              <a:stCxn id="3" idx="3"/>
              <a:endCxn id="4" idx="1"/>
            </p:cNvCxnSpPr>
            <p:nvPr/>
          </p:nvCxnSpPr>
          <p:spPr bwMode="auto">
            <a:xfrm>
              <a:off x="5104872" y="1585949"/>
              <a:ext cx="1723280" cy="14539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C7E21DB2-5058-496D-837D-049DFC41E7F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971492" y="1600487"/>
              <a:ext cx="5235" cy="1761309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33F4DF2F-1F47-4C2D-AAEF-318F77953609}"/>
                </a:ext>
              </a:extLst>
            </p:cNvPr>
            <p:cNvCxnSpPr>
              <a:cxnSpLocks/>
              <a:endCxn id="7" idx="0"/>
            </p:cNvCxnSpPr>
            <p:nvPr/>
          </p:nvCxnSpPr>
          <p:spPr bwMode="auto">
            <a:xfrm flipH="1">
              <a:off x="6416745" y="2011091"/>
              <a:ext cx="1775346" cy="1280830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080FD590-A706-4779-8777-EFAD25939EC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61206" y="3772728"/>
              <a:ext cx="0" cy="1497441"/>
            </a:xfrm>
            <a:prstGeom prst="line">
              <a:avLst/>
            </a:prstGeom>
            <a:solidFill>
              <a:schemeClr val="accent1"/>
            </a:solidFill>
            <a:ln w="34925" cap="rnd" cmpd="sng" algn="ctr">
              <a:solidFill>
                <a:schemeClr val="tx1">
                  <a:lumMod val="65000"/>
                  <a:lumOff val="35000"/>
                  <a:alpha val="80000"/>
                </a:schemeClr>
              </a:solidFill>
              <a:prstDash val="sysDot"/>
              <a:miter lim="800000"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104" name="Двойные круглые скобки 103">
            <a:extLst>
              <a:ext uri="{FF2B5EF4-FFF2-40B4-BE49-F238E27FC236}">
                <a16:creationId xmlns:a16="http://schemas.microsoft.com/office/drawing/2014/main" id="{48AE4258-F4A8-4BF0-9B6F-70D3F6305AB8}"/>
              </a:ext>
            </a:extLst>
          </p:cNvPr>
          <p:cNvSpPr/>
          <p:nvPr/>
        </p:nvSpPr>
        <p:spPr>
          <a:xfrm>
            <a:off x="7868717" y="4569608"/>
            <a:ext cx="1139636" cy="481847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/>
              <a:t>4 %</a:t>
            </a:r>
          </a:p>
        </p:txBody>
      </p:sp>
    </p:spTree>
    <p:extLst>
      <p:ext uri="{BB962C8B-B14F-4D97-AF65-F5344CB8AC3E}">
        <p14:creationId xmlns:p14="http://schemas.microsoft.com/office/powerpoint/2010/main" val="26789368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299" y="482876"/>
            <a:ext cx="10235485" cy="74186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Естественнонаучная грамотность  </a:t>
            </a:r>
            <a:br>
              <a:rPr lang="ru-RU" b="1" dirty="0"/>
            </a:br>
            <a:r>
              <a:rPr lang="ru-RU" b="1" dirty="0"/>
              <a:t>(исследование </a:t>
            </a:r>
            <a:r>
              <a:rPr lang="en-US" b="1" dirty="0"/>
              <a:t>PISA)</a:t>
            </a:r>
            <a:endParaRPr lang="ru-RU" b="1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1271001" y="1861448"/>
            <a:ext cx="9856783" cy="3338349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9209" rtlCol="0" anchor="ctr"/>
          <a:lstStyle/>
          <a:p>
            <a:pPr lvl="0" algn="just"/>
            <a:r>
              <a:rPr lang="ru-RU" sz="2297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ru-RU" sz="2297" b="1" i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Естественнонаучная грамотность </a:t>
            </a:r>
            <a:r>
              <a:rPr lang="ru-RU" sz="2297" b="1" i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 научно объяснять явления, оценивать и планировать научные исследования, научно интерпретировать данные и приводить доказательства.</a:t>
            </a:r>
            <a:endParaRPr lang="ru-RU" sz="3829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723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72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9085" y="242840"/>
            <a:ext cx="10235485" cy="741862"/>
          </a:xfrm>
        </p:spPr>
        <p:txBody>
          <a:bodyPr>
            <a:noAutofit/>
          </a:bodyPr>
          <a:lstStyle/>
          <a:p>
            <a:pPr algn="ctr"/>
            <a:r>
              <a:rPr lang="ru-RU" sz="3446" b="1" dirty="0"/>
              <a:t>Модель естественнонаучной грамотности исследования </a:t>
            </a:r>
            <a:r>
              <a:rPr lang="en-US" sz="3446" b="1" dirty="0"/>
              <a:t>PISA</a:t>
            </a:r>
            <a:endParaRPr lang="ru-RU" sz="3446" b="1" dirty="0"/>
          </a:p>
        </p:txBody>
      </p:sp>
      <p:grpSp>
        <p:nvGrpSpPr>
          <p:cNvPr id="3" name="Группа 18"/>
          <p:cNvGrpSpPr/>
          <p:nvPr/>
        </p:nvGrpSpPr>
        <p:grpSpPr>
          <a:xfrm>
            <a:off x="2856358" y="2808643"/>
            <a:ext cx="1271407" cy="493875"/>
            <a:chOff x="0" y="0"/>
            <a:chExt cx="1328208" cy="515939"/>
          </a:xfrm>
        </p:grpSpPr>
        <p:sp>
          <p:nvSpPr>
            <p:cNvPr id="23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053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19"/>
          <p:cNvGrpSpPr/>
          <p:nvPr/>
        </p:nvGrpSpPr>
        <p:grpSpPr>
          <a:xfrm>
            <a:off x="5613501" y="3429000"/>
            <a:ext cx="4278968" cy="493875"/>
            <a:chOff x="0" y="0"/>
            <a:chExt cx="4470135" cy="515939"/>
          </a:xfrm>
        </p:grpSpPr>
        <p:sp>
          <p:nvSpPr>
            <p:cNvPr id="21" name="Bent Arrow 5"/>
            <p:cNvSpPr/>
            <p:nvPr/>
          </p:nvSpPr>
          <p:spPr>
            <a:xfrm rot="5400000">
              <a:off x="1996943" y="-1973130"/>
              <a:ext cx="500062" cy="4446323"/>
            </a:xfrm>
            <a:custGeom>
              <a:avLst/>
              <a:gdLst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5972 w 721782"/>
                <a:gd name="connsiteY6" fmla="*/ 199298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668184 h 3668184"/>
                <a:gd name="connsiteX1" fmla="*/ 0 w 721782"/>
                <a:gd name="connsiteY1" fmla="*/ 705621 h 3668184"/>
                <a:gd name="connsiteX2" fmla="*/ 605972 w 721782"/>
                <a:gd name="connsiteY2" fmla="*/ 99649 h 3668184"/>
                <a:gd name="connsiteX3" fmla="*/ 605972 w 721782"/>
                <a:gd name="connsiteY3" fmla="*/ 99649 h 3668184"/>
                <a:gd name="connsiteX4" fmla="*/ 605972 w 721782"/>
                <a:gd name="connsiteY4" fmla="*/ 0 h 3668184"/>
                <a:gd name="connsiteX5" fmla="*/ 721782 w 721782"/>
                <a:gd name="connsiteY5" fmla="*/ 99649 h 3668184"/>
                <a:gd name="connsiteX6" fmla="*/ 603591 w 721782"/>
                <a:gd name="connsiteY6" fmla="*/ 101667 h 3668184"/>
                <a:gd name="connsiteX7" fmla="*/ 605972 w 721782"/>
                <a:gd name="connsiteY7" fmla="*/ 99649 h 3668184"/>
                <a:gd name="connsiteX8" fmla="*/ 605972 w 721782"/>
                <a:gd name="connsiteY8" fmla="*/ 99649 h 3668184"/>
                <a:gd name="connsiteX9" fmla="*/ 0 w 721782"/>
                <a:gd name="connsiteY9" fmla="*/ 705621 h 3668184"/>
                <a:gd name="connsiteX10" fmla="*/ 0 w 721782"/>
                <a:gd name="connsiteY10" fmla="*/ 3668184 h 3668184"/>
                <a:gd name="connsiteX0" fmla="*/ 0 w 721782"/>
                <a:gd name="connsiteY0" fmla="*/ 3570552 h 3570552"/>
                <a:gd name="connsiteX1" fmla="*/ 0 w 721782"/>
                <a:gd name="connsiteY1" fmla="*/ 607989 h 3570552"/>
                <a:gd name="connsiteX2" fmla="*/ 605972 w 721782"/>
                <a:gd name="connsiteY2" fmla="*/ 2017 h 3570552"/>
                <a:gd name="connsiteX3" fmla="*/ 605972 w 721782"/>
                <a:gd name="connsiteY3" fmla="*/ 2017 h 3570552"/>
                <a:gd name="connsiteX4" fmla="*/ 603591 w 721782"/>
                <a:gd name="connsiteY4" fmla="*/ 0 h 3570552"/>
                <a:gd name="connsiteX5" fmla="*/ 721782 w 721782"/>
                <a:gd name="connsiteY5" fmla="*/ 2017 h 3570552"/>
                <a:gd name="connsiteX6" fmla="*/ 603591 w 721782"/>
                <a:gd name="connsiteY6" fmla="*/ 4035 h 3570552"/>
                <a:gd name="connsiteX7" fmla="*/ 605972 w 721782"/>
                <a:gd name="connsiteY7" fmla="*/ 2017 h 3570552"/>
                <a:gd name="connsiteX8" fmla="*/ 605972 w 721782"/>
                <a:gd name="connsiteY8" fmla="*/ 2017 h 3570552"/>
                <a:gd name="connsiteX9" fmla="*/ 0 w 721782"/>
                <a:gd name="connsiteY9" fmla="*/ 607989 h 3570552"/>
                <a:gd name="connsiteX10" fmla="*/ 0 w 721782"/>
                <a:gd name="connsiteY10" fmla="*/ 3570552 h 357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3570552">
                  <a:moveTo>
                    <a:pt x="0" y="3570552"/>
                  </a:moveTo>
                  <a:lnTo>
                    <a:pt x="0" y="607989"/>
                  </a:lnTo>
                  <a:cubicBezTo>
                    <a:pt x="0" y="273320"/>
                    <a:pt x="271303" y="2017"/>
                    <a:pt x="605972" y="2017"/>
                  </a:cubicBezTo>
                  <a:lnTo>
                    <a:pt x="605972" y="2017"/>
                  </a:lnTo>
                  <a:lnTo>
                    <a:pt x="603591" y="0"/>
                  </a:lnTo>
                  <a:lnTo>
                    <a:pt x="721782" y="2017"/>
                  </a:lnTo>
                  <a:lnTo>
                    <a:pt x="603591" y="4035"/>
                  </a:lnTo>
                  <a:lnTo>
                    <a:pt x="605972" y="2017"/>
                  </a:lnTo>
                  <a:lnTo>
                    <a:pt x="605972" y="2017"/>
                  </a:lnTo>
                  <a:cubicBezTo>
                    <a:pt x="271303" y="2017"/>
                    <a:pt x="0" y="273320"/>
                    <a:pt x="0" y="607989"/>
                  </a:cubicBezTo>
                  <a:lnTo>
                    <a:pt x="0" y="3570552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053">
                <a:solidFill>
                  <a:schemeClr val="tx1"/>
                </a:solidFill>
              </a:endParaRPr>
            </a:p>
          </p:txBody>
        </p:sp>
        <p:sp>
          <p:nvSpPr>
            <p:cNvPr id="22" name="Bent Arrow 6"/>
            <p:cNvSpPr/>
            <p:nvPr/>
          </p:nvSpPr>
          <p:spPr>
            <a:xfrm rot="5400000">
              <a:off x="406134" y="-406134"/>
              <a:ext cx="515939" cy="1328208"/>
            </a:xfrm>
            <a:custGeom>
              <a:avLst/>
              <a:gdLst>
                <a:gd name="connsiteX0" fmla="*/ 0 w 721782"/>
                <a:gd name="connsiteY0" fmla="*/ 1299634 h 1299634"/>
                <a:gd name="connsiteX1" fmla="*/ 0 w 721782"/>
                <a:gd name="connsiteY1" fmla="*/ 705621 h 1299634"/>
                <a:gd name="connsiteX2" fmla="*/ 605972 w 721782"/>
                <a:gd name="connsiteY2" fmla="*/ 99649 h 1299634"/>
                <a:gd name="connsiteX3" fmla="*/ 605972 w 721782"/>
                <a:gd name="connsiteY3" fmla="*/ 99649 h 1299634"/>
                <a:gd name="connsiteX4" fmla="*/ 605972 w 721782"/>
                <a:gd name="connsiteY4" fmla="*/ 0 h 1299634"/>
                <a:gd name="connsiteX5" fmla="*/ 721782 w 721782"/>
                <a:gd name="connsiteY5" fmla="*/ 99649 h 1299634"/>
                <a:gd name="connsiteX6" fmla="*/ 605972 w 721782"/>
                <a:gd name="connsiteY6" fmla="*/ 199298 h 1299634"/>
                <a:gd name="connsiteX7" fmla="*/ 605972 w 721782"/>
                <a:gd name="connsiteY7" fmla="*/ 99649 h 1299634"/>
                <a:gd name="connsiteX8" fmla="*/ 605972 w 721782"/>
                <a:gd name="connsiteY8" fmla="*/ 99649 h 1299634"/>
                <a:gd name="connsiteX9" fmla="*/ 0 w 721782"/>
                <a:gd name="connsiteY9" fmla="*/ 705621 h 1299634"/>
                <a:gd name="connsiteX10" fmla="*/ 0 w 721782"/>
                <a:gd name="connsiteY10" fmla="*/ 1299634 h 1299634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5972 w 721782"/>
                <a:gd name="connsiteY6" fmla="*/ 99649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  <a:gd name="connsiteX0" fmla="*/ 0 w 721782"/>
                <a:gd name="connsiteY0" fmla="*/ 1199985 h 1199985"/>
                <a:gd name="connsiteX1" fmla="*/ 0 w 721782"/>
                <a:gd name="connsiteY1" fmla="*/ 605972 h 1199985"/>
                <a:gd name="connsiteX2" fmla="*/ 605972 w 721782"/>
                <a:gd name="connsiteY2" fmla="*/ 0 h 1199985"/>
                <a:gd name="connsiteX3" fmla="*/ 605972 w 721782"/>
                <a:gd name="connsiteY3" fmla="*/ 0 h 1199985"/>
                <a:gd name="connsiteX4" fmla="*/ 605972 w 721782"/>
                <a:gd name="connsiteY4" fmla="*/ 363 h 1199985"/>
                <a:gd name="connsiteX5" fmla="*/ 721782 w 721782"/>
                <a:gd name="connsiteY5" fmla="*/ 0 h 1199985"/>
                <a:gd name="connsiteX6" fmla="*/ 608357 w 721782"/>
                <a:gd name="connsiteY6" fmla="*/ 2018 h 1199985"/>
                <a:gd name="connsiteX7" fmla="*/ 605972 w 721782"/>
                <a:gd name="connsiteY7" fmla="*/ 0 h 1199985"/>
                <a:gd name="connsiteX8" fmla="*/ 605972 w 721782"/>
                <a:gd name="connsiteY8" fmla="*/ 0 h 1199985"/>
                <a:gd name="connsiteX9" fmla="*/ 0 w 721782"/>
                <a:gd name="connsiteY9" fmla="*/ 605972 h 1199985"/>
                <a:gd name="connsiteX10" fmla="*/ 0 w 721782"/>
                <a:gd name="connsiteY10" fmla="*/ 1199985 h 119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1782" h="1199985">
                  <a:moveTo>
                    <a:pt x="0" y="1199985"/>
                  </a:moveTo>
                  <a:lnTo>
                    <a:pt x="0" y="605972"/>
                  </a:lnTo>
                  <a:cubicBezTo>
                    <a:pt x="0" y="271303"/>
                    <a:pt x="271303" y="0"/>
                    <a:pt x="605972" y="0"/>
                  </a:cubicBezTo>
                  <a:lnTo>
                    <a:pt x="605972" y="0"/>
                  </a:lnTo>
                  <a:lnTo>
                    <a:pt x="605972" y="363"/>
                  </a:lnTo>
                  <a:lnTo>
                    <a:pt x="721782" y="0"/>
                  </a:lnTo>
                  <a:lnTo>
                    <a:pt x="608357" y="2018"/>
                  </a:lnTo>
                  <a:lnTo>
                    <a:pt x="605972" y="0"/>
                  </a:lnTo>
                  <a:lnTo>
                    <a:pt x="605972" y="0"/>
                  </a:lnTo>
                  <a:cubicBezTo>
                    <a:pt x="271303" y="0"/>
                    <a:pt x="0" y="271303"/>
                    <a:pt x="0" y="605972"/>
                  </a:cubicBezTo>
                  <a:lnTo>
                    <a:pt x="0" y="1199985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ysClr val="windowText" lastClr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GB" sz="1053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176462" y="1337626"/>
            <a:ext cx="11839074" cy="5270369"/>
            <a:chOff x="1215" y="1635"/>
            <a:chExt cx="9855" cy="4140"/>
          </a:xfrm>
        </p:grpSpPr>
        <p:sp>
          <p:nvSpPr>
            <p:cNvPr id="27661" name="AutoShape 13"/>
            <p:cNvSpPr>
              <a:spLocks noChangeArrowheads="1"/>
            </p:cNvSpPr>
            <p:nvPr/>
          </p:nvSpPr>
          <p:spPr bwMode="auto">
            <a:xfrm>
              <a:off x="1215" y="1635"/>
              <a:ext cx="9855" cy="414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43137"/>
              </a:srgbClr>
            </a:solidFill>
            <a:ln w="9525">
              <a:solidFill>
                <a:srgbClr val="76923C"/>
              </a:solidFill>
              <a:round/>
              <a:headEnd/>
              <a:tailEnd/>
            </a:ln>
          </p:spPr>
          <p:txBody>
            <a:bodyPr vert="horz" wrap="square" lIns="87530" tIns="43765" rIns="87530" bIns="43765" numCol="1" anchor="t" anchorCtr="0" compatLnSpc="1">
              <a:prstTxWarp prst="textNoShape">
                <a:avLst/>
              </a:prstTxWarp>
            </a:bodyPr>
            <a:lstStyle/>
            <a:p>
              <a:endParaRPr lang="ru-RU" sz="1723"/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1302" y="1701"/>
              <a:ext cx="9573" cy="3940"/>
              <a:chOff x="1302" y="792"/>
              <a:chExt cx="9573" cy="3940"/>
            </a:xfrm>
          </p:grpSpPr>
          <p:sp>
            <p:nvSpPr>
              <p:cNvPr id="27651" name="AutoShape 3"/>
              <p:cNvSpPr>
                <a:spLocks noChangeArrowheads="1"/>
              </p:cNvSpPr>
              <p:nvPr/>
            </p:nvSpPr>
            <p:spPr bwMode="auto">
              <a:xfrm>
                <a:off x="1302" y="1267"/>
                <a:ext cx="1853" cy="2052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en-US" sz="2297" b="1" dirty="0" err="1">
                    <a:latin typeface="Calibri" pitchFamily="34" charset="0"/>
                    <a:cs typeface="Arial" pitchFamily="34" charset="0"/>
                  </a:rPr>
                  <a:t>Контексты</a:t>
                </a:r>
                <a:endParaRPr lang="ru-RU" sz="2297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2" name="AutoShape 4"/>
              <p:cNvSpPr>
                <a:spLocks noChangeArrowheads="1"/>
              </p:cNvSpPr>
              <p:nvPr/>
            </p:nvSpPr>
            <p:spPr bwMode="auto">
              <a:xfrm>
                <a:off x="1379" y="1798"/>
                <a:ext cx="1731" cy="1421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dirty="0">
                    <a:latin typeface="Calibri" pitchFamily="34" charset="0"/>
                    <a:cs typeface="Arial" pitchFamily="34" charset="0"/>
                  </a:rPr>
                  <a:t>Личные, местные/национальные и глобальные проблемы, как современные, так и исторические, которые требуют понимания вопросов науки и технологий.</a:t>
                </a:r>
                <a:endParaRPr lang="ru-RU" sz="153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3" name="AutoShape 5"/>
              <p:cNvSpPr>
                <a:spLocks noChangeArrowheads="1"/>
              </p:cNvSpPr>
              <p:nvPr/>
            </p:nvSpPr>
            <p:spPr bwMode="auto">
              <a:xfrm>
                <a:off x="3298" y="1738"/>
                <a:ext cx="2426" cy="197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9525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en-US" sz="2297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Ко</a:t>
                </a:r>
                <a:r>
                  <a:rPr lang="ru-RU" sz="2297" b="1" dirty="0" err="1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мпетенции</a:t>
                </a:r>
                <a:endParaRPr lang="ru-RU" sz="2297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3391" y="2285"/>
                <a:ext cx="2277" cy="1332"/>
              </a:xfrm>
              <a:prstGeom prst="roundRect">
                <a:avLst>
                  <a:gd name="adj" fmla="val 16667"/>
                </a:avLst>
              </a:prstGeom>
              <a:solidFill>
                <a:srgbClr val="4E6128"/>
              </a:solidFill>
              <a:ln w="9525">
                <a:solidFill>
                  <a:srgbClr val="4E6128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dirty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rPr>
                  <a:t>Способность научно объяснять явления, применять методы естественнонаучного исследования, интерпретировать данные и использовать научные доказательства для получения выводов.</a:t>
                </a:r>
                <a:endParaRPr lang="ru-RU" sz="153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5" name="AutoShape 7"/>
              <p:cNvSpPr>
                <a:spLocks noChangeArrowheads="1"/>
              </p:cNvSpPr>
              <p:nvPr/>
            </p:nvSpPr>
            <p:spPr bwMode="auto">
              <a:xfrm>
                <a:off x="5814" y="2467"/>
                <a:ext cx="2304" cy="2187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2297" b="1" dirty="0">
                    <a:latin typeface="Calibri" pitchFamily="34" charset="0"/>
                    <a:cs typeface="Arial" pitchFamily="34" charset="0"/>
                  </a:rPr>
                  <a:t>Отношение</a:t>
                </a:r>
                <a:endParaRPr lang="ru-RU" sz="2297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6" name="AutoShape 8"/>
              <p:cNvSpPr>
                <a:spLocks noChangeArrowheads="1"/>
              </p:cNvSpPr>
              <p:nvPr/>
            </p:nvSpPr>
            <p:spPr bwMode="auto">
              <a:xfrm>
                <a:off x="5871" y="2958"/>
                <a:ext cx="2190" cy="1628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484" dirty="0">
                    <a:latin typeface="Calibri" pitchFamily="34" charset="0"/>
                    <a:cs typeface="Arial" pitchFamily="34" charset="0"/>
                  </a:rPr>
                  <a:t>Отношение к науке, которое характеризуется интересом к науке и технологиям, пониманием ценности научного изучения вопросов</a:t>
                </a:r>
                <a:r>
                  <a:rPr lang="ru-RU" sz="1484" dirty="0">
                    <a:latin typeface="Times New Roman" pitchFamily="18" charset="0"/>
                    <a:cs typeface="Arial" pitchFamily="34" charset="0"/>
                  </a:rPr>
                  <a:t>,</a:t>
                </a:r>
                <a:r>
                  <a:rPr lang="ru-RU" sz="1484" dirty="0">
                    <a:latin typeface="Calibri" pitchFamily="34" charset="0"/>
                    <a:cs typeface="Arial" pitchFamily="34" charset="0"/>
                  </a:rPr>
                  <a:t> там, где это необходимо, и осведомленностью о проблемах окружающей среды, а также осознанием важности их решения.</a:t>
                </a:r>
                <a:endParaRPr lang="ru-RU" sz="1484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7" name="AutoShape 9"/>
              <p:cNvSpPr>
                <a:spLocks noChangeArrowheads="1"/>
              </p:cNvSpPr>
              <p:nvPr/>
            </p:nvSpPr>
            <p:spPr bwMode="auto">
              <a:xfrm>
                <a:off x="8291" y="2456"/>
                <a:ext cx="2584" cy="2276"/>
              </a:xfrm>
              <a:prstGeom prst="roundRect">
                <a:avLst>
                  <a:gd name="adj" fmla="val 16667"/>
                </a:avLst>
              </a:prstGeom>
              <a:solidFill>
                <a:srgbClr val="C2D69B"/>
              </a:solidFill>
              <a:ln w="9525">
                <a:solidFill>
                  <a:srgbClr val="C2D69B"/>
                </a:solidFill>
                <a:round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2297" b="1" dirty="0">
                    <a:latin typeface="Calibri" pitchFamily="34" charset="0"/>
                    <a:cs typeface="Arial" pitchFamily="34" charset="0"/>
                  </a:rPr>
                  <a:t>Знания</a:t>
                </a:r>
                <a:endParaRPr lang="ru-RU" sz="2297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8351" y="2947"/>
                <a:ext cx="2456" cy="1707"/>
              </a:xfrm>
              <a:prstGeom prst="roundRect">
                <a:avLst>
                  <a:gd name="adj" fmla="val 16667"/>
                </a:avLst>
              </a:prstGeom>
              <a:solidFill>
                <a:srgbClr val="EAF1DD"/>
              </a:solidFill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lnSpc>
                    <a:spcPct val="56000"/>
                  </a:lnSpc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484" dirty="0">
                    <a:latin typeface="Calibri" pitchFamily="34" charset="0"/>
                    <a:cs typeface="Arial" pitchFamily="34" charset="0"/>
                  </a:rPr>
                  <a:t>Понимание основных фактов, идей и теорий, образующих фундамент научного знания. Такое знание включает в себя знание о природе и технологиях (знание содержания), знание о методах получения научных знаний (знание процедур), понимание обоснованности этих процедур и их использования (методологическое знание).</a:t>
                </a:r>
                <a:endParaRPr lang="ru-RU" sz="1484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59" name="Text Box 11"/>
              <p:cNvSpPr txBox="1">
                <a:spLocks noChangeArrowheads="1"/>
              </p:cNvSpPr>
              <p:nvPr/>
            </p:nvSpPr>
            <p:spPr bwMode="auto">
              <a:xfrm>
                <a:off x="3030" y="792"/>
                <a:ext cx="3129" cy="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b="1" dirty="0">
                    <a:latin typeface="Calibri" pitchFamily="34" charset="0"/>
                    <a:cs typeface="Arial" pitchFamily="34" charset="0"/>
                  </a:rPr>
                  <a:t>От учащихся требуется продемонстрировать компетенции в определенном контексте</a:t>
                </a:r>
                <a:endParaRPr lang="ru-RU" sz="1532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60" name="Text Box 12"/>
              <p:cNvSpPr txBox="1">
                <a:spLocks noChangeArrowheads="1"/>
              </p:cNvSpPr>
              <p:nvPr/>
            </p:nvSpPr>
            <p:spPr bwMode="auto">
              <a:xfrm>
                <a:off x="6207" y="1383"/>
                <a:ext cx="2739" cy="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87530" tIns="43765" rIns="87530" bIns="43765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75264" fontAlgn="base">
                  <a:spcBef>
                    <a:spcPct val="0"/>
                  </a:spcBef>
                  <a:spcAft>
                    <a:spcPts val="957"/>
                  </a:spcAft>
                </a:pPr>
                <a:r>
                  <a:rPr lang="ru-RU" sz="1532" b="1" dirty="0">
                    <a:latin typeface="Calibri" pitchFamily="34" charset="0"/>
                    <a:cs typeface="Arial" pitchFamily="34" charset="0"/>
                  </a:rPr>
                  <a:t>Знания и отношение определяют результаты учащихся</a:t>
                </a:r>
                <a:endParaRPr lang="ru-RU" sz="1532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1626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2496</Words>
  <Application>Microsoft Office PowerPoint</Application>
  <PresentationFormat>Широкоэкранный</PresentationFormat>
  <Paragraphs>267</Paragraphs>
  <Slides>44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5" baseType="lpstr">
      <vt:lpstr>Arial</vt:lpstr>
      <vt:lpstr>Bahnschrift</vt:lpstr>
      <vt:lpstr>Bahnschrift Condensed</vt:lpstr>
      <vt:lpstr>Calibri</vt:lpstr>
      <vt:lpstr>Calibri Light</vt:lpstr>
      <vt:lpstr>Garamond</vt:lpstr>
      <vt:lpstr>Helvetica</vt:lpstr>
      <vt:lpstr>Times New Roman</vt:lpstr>
      <vt:lpstr>Wingdings</vt:lpstr>
      <vt:lpstr>Тема Office</vt:lpstr>
      <vt:lpstr>Adobe Acrobat Document</vt:lpstr>
      <vt:lpstr>Подготовка  к международному исследованию качества образования PISA &amp; TIMSS</vt:lpstr>
      <vt:lpstr>PISA</vt:lpstr>
      <vt:lpstr>Презентация PowerPoint</vt:lpstr>
      <vt:lpstr>Как в PISA показывают себя школьники из России</vt:lpstr>
      <vt:lpstr> PISA-2018  79 стран мира</vt:lpstr>
      <vt:lpstr>PISA-2018</vt:lpstr>
      <vt:lpstr>Презентация PowerPoint</vt:lpstr>
      <vt:lpstr>Естественнонаучная грамотность   (исследование PISA)</vt:lpstr>
      <vt:lpstr>Модель естественнонаучной грамотности исследования PISA</vt:lpstr>
      <vt:lpstr>Последние результаты по естественнонаучной грамотности</vt:lpstr>
      <vt:lpstr>Результаты российских учащихся  по естественнонаучной грамотности</vt:lpstr>
      <vt:lpstr>Три группы умений,  характеризующих естественнонаучную грамотность </vt:lpstr>
      <vt:lpstr>Основные умения  естественнонаучной грамотности</vt:lpstr>
      <vt:lpstr>Основное требование к заданиям  по оцениванию естественнонаучной грамотности </vt:lpstr>
      <vt:lpstr>Модель заданий  по оцениванию естественнонаучной грамотности</vt:lpstr>
      <vt:lpstr>ТИПЫ НАУЧНОГО ЗНАНИЯ</vt:lpstr>
      <vt:lpstr>КОНТЕКСТЫ </vt:lpstr>
      <vt:lpstr>ПОЗНАВАТЕЛЬНЫЕ УРОВНИ </vt:lpstr>
      <vt:lpstr>Особенности заданий для оценки функциональной грамотности</vt:lpstr>
      <vt:lpstr>В этом задании рассматривается явление, которое называется «синдром гибели пчелиных семей».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имидаклоприда и гибелью пчелиных семей. </vt:lpstr>
      <vt:lpstr>Для правильного ответа на этот вопрос учащиеся должны дать объяснение, в котором говорится о том, что цветы не смогут образовывать семена без опыления. Умение, которое требуется для ответа на этот вопрос, относится к группе «научное объяснение явлений», а именно, учащимся надо вспомнить и применить соответствующие естественнонаучные знания. </vt:lpstr>
      <vt:lpstr>Учащимся предлагается выбрать один из трех вариантов в каждом выпадающем меню: - гибель пчелиных семей; - концентрация имидаклоприда в пище; - невосприимчивость пчёл к имидаклоприду.  </vt:lpstr>
      <vt:lpstr>Правильный ответ состоит в том, что ученые изучали влияние концентрации имидаклоприда в пище на гибель пчелиных семей, и такой ответ указывает на то, что учащийся правильно идентифицирует независимые и зависимые переменные в данном эксперименте. </vt:lpstr>
      <vt:lpstr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Таким образом, этот вопрос направлен на оценивание умения, относящегося к группе «интерпретация данных и использование научных доказательств для получения выводов». </vt:lpstr>
      <vt:lpstr>Правильный ответ – это первый вариант: «Семьи, подвергшиеся воздействию большего количества имидаклоприда, обычно гибнут быстрее». Этот вывод следует из анализа графика, показывающего, что в период с 14-й по 20-ю неделю проведения эксперимента процент гибели пчелиных семей выше при концентрации инсектицида 400 мг/кг в сравнении с 20 мг/кг. </vt:lpstr>
      <vt:lpstr>Учащиеся должны предложить гипотезу для объяснения гибели пчелиных семей в контрольной группе, то есть здесь проверяется одно из умений, входящее в группу «научное объяснение явлений». </vt:lpstr>
      <vt:lpstr>В правильном ответе указывается, что должна существовать какая-то другая естественная причина для гибели изучаемых пчелиных семей или что ульи в контрольной группе не были надежно защищены от воздействия инсектицида. </vt:lpstr>
      <vt:lpstr>Учащиеся должны использовать соответствующие научные знания о  вирусных инфекциях, чтобы объяснить явление, описанное в вопросе, а именно, присутствие чужеродной ДНК в клетках пчел. То есть данный вопрос проверяет умение из группы «научное объяснение явлений». </vt:lpstr>
      <vt:lpstr>Здесь третий вариант является правильным выбором: В клетках пчёл была обнаружена ДНК, не принадлежащая пчёлам. </vt:lpstr>
      <vt:lpstr>Комментарий к этому и другим заданиям PISA:  </vt:lpstr>
      <vt:lpstr>ИССЛЕДОВАНИЕ СКЛОНОВ ДОЛИНЫ</vt:lpstr>
      <vt:lpstr>РАЦИОНАЛЬНОЕ РЫБОВОДСТВО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TIMSS</vt:lpstr>
      <vt:lpstr>Для кого</vt:lpstr>
      <vt:lpstr>Когда</vt:lpstr>
      <vt:lpstr>Презентация PowerPoint</vt:lpstr>
      <vt:lpstr>World</vt:lpstr>
      <vt:lpstr>Презентация PowerPoint</vt:lpstr>
      <vt:lpstr>Пример заданий TIMSS-2019</vt:lpstr>
      <vt:lpstr>Где почитать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</dc:title>
  <dc:creator>Дмитрий Сергеевич Гайдар</dc:creator>
  <cp:lastModifiedBy>Дмитрий Сергеевич Гайдар</cp:lastModifiedBy>
  <cp:revision>44</cp:revision>
  <dcterms:created xsi:type="dcterms:W3CDTF">2021-02-12T05:17:47Z</dcterms:created>
  <dcterms:modified xsi:type="dcterms:W3CDTF">2021-02-15T07:12:42Z</dcterms:modified>
</cp:coreProperties>
</file>