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7"/>
    <p:restoredTop sz="94698"/>
  </p:normalViewPr>
  <p:slideViewPr>
    <p:cSldViewPr>
      <p:cViewPr>
        <p:scale>
          <a:sx n="70" d="100"/>
          <a:sy n="70" d="100"/>
        </p:scale>
        <p:origin x="-1386" y="-60"/>
      </p:cViewPr>
      <p:guideLst>
        <p:guide orient="horz" pos="21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4C71EC6-210F-42DE-9C53-41977AD35B3D}" type="datetime1">
              <a:rPr lang="ru-RU"/>
              <a:pPr lvl="0">
                <a:defRPr/>
              </a:pPr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B19B0651-EE4F-4900-A07F-96A6BFA9D0F0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4C71EC6-210F-42DE-9C53-41977AD35B3D}" type="datetime1">
              <a:rPr lang="ru-RU"/>
              <a:pPr lvl="0">
                <a:defRPr/>
              </a:pPr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B19B0651-EE4F-4900-A07F-96A6BFA9D0F0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4C71EC6-210F-42DE-9C53-41977AD35B3D}" type="datetime1">
              <a:rPr lang="ru-RU"/>
              <a:pPr lvl="0">
                <a:defRPr/>
              </a:pPr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B19B0651-EE4F-4900-A07F-96A6BFA9D0F0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4C71EC6-210F-42DE-9C53-41977AD35B3D}" type="datetime1">
              <a:rPr lang="ru-RU"/>
              <a:pPr lvl="0">
                <a:defRPr/>
              </a:pPr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B19B0651-EE4F-4900-A07F-96A6BFA9D0F0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4C71EC6-210F-42DE-9C53-41977AD35B3D}" type="datetime1">
              <a:rPr lang="ru-RU"/>
              <a:pPr lvl="0">
                <a:defRPr/>
              </a:pPr>
              <a:t>25.03.2022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B19B0651-EE4F-4900-A07F-96A6BFA9D0F0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4C71EC6-210F-42DE-9C53-41977AD35B3D}" type="datetime1">
              <a:rPr lang="ru-RU"/>
              <a:pPr lvl="0">
                <a:defRPr/>
              </a:pPr>
              <a:t>25.03.2022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B19B0651-EE4F-4900-A07F-96A6BFA9D0F0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4C71EC6-210F-42DE-9C53-41977AD35B3D}" type="datetime1">
              <a:rPr lang="ru-RU"/>
              <a:pPr lvl="0">
                <a:defRPr/>
              </a:pPr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B19B0651-EE4F-4900-A07F-96A6BFA9D0F0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B4C71EC6-210F-42DE-9C53-41977AD35B3D}" type="datetime1">
              <a:rPr lang="ru-RU"/>
              <a:pPr lvl="0">
                <a:defRPr/>
              </a:pPr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B19B0651-EE4F-4900-A07F-96A6BFA9D0F0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&#1074;&#1080;&#1076;&#1077;&#1086;.avi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844824"/>
            <a:ext cx="8856984" cy="460851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Бондарева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Дмитриевна </a:t>
            </a:r>
          </a:p>
          <a:p>
            <a:pPr algn="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учитель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языка 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функциональной грамотности обучающихся на уроках английского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языка. Формирование коммуникативной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школьников.</a:t>
            </a:r>
          </a:p>
          <a:p>
            <a:pPr algn="ctr"/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2022г.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/>
          </a:p>
          <a:p>
            <a:pPr algn="r"/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pPr algn="ctr"/>
            <a:endParaRPr lang="ru-RU" sz="18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8856476" cy="1224136"/>
          </a:xfrm>
        </p:spPr>
        <p:txBody>
          <a:bodyPr/>
          <a:lstStyle/>
          <a:p>
            <a:pPr marL="64008" lvl="0" indent="0" algn="ctr">
              <a:lnSpc>
                <a:spcPct val="150000"/>
              </a:lnSpc>
              <a:spcBef>
                <a:spcPts val="300"/>
              </a:spcBef>
              <a:buNone/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фестиваль-марафон</a:t>
            </a:r>
            <a:b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39710"/>
            <a:ext cx="1872208" cy="164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354193" y="2996952"/>
            <a:ext cx="7772400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 </a:t>
            </a:r>
            <a:b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 школа № 44</a:t>
            </a:r>
            <a:b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3573016"/>
            <a:ext cx="604867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82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22313" y="260648"/>
            <a:ext cx="7772400" cy="518457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300" b="1" i="0" u="none" strike="noStrike" kern="1200" cap="none" spc="0" normalizeH="0" baseline="0" noProof="0" dirty="0">
              <a:ln w="12700">
                <a:solidFill>
                  <a:srgbClr val="438086">
                    <a:shade val="90000"/>
                    <a:satMod val="150000"/>
                  </a:srgbClr>
                </a:solidFill>
              </a:ln>
              <a:solidFill>
                <a:srgbClr val="53548A">
                  <a:lumMod val="75000"/>
                </a:srgbClr>
              </a:solidFill>
              <a:effectLst>
                <a:outerShdw blurRad="38100" dist="381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22313" y="260647"/>
            <a:ext cx="7772400" cy="312835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 компетенция - 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всеми видами речевой деятельности, культурой устной и письменной речи, умениями использовать язык в разных сферах общения (Пассов Е.И.)</a:t>
            </a:r>
            <a:endParaRPr kumimoji="0" lang="ru-RU" sz="3200" b="1" i="0" u="none" strike="noStrike" kern="1200" cap="none" spc="0" normalizeH="0" baseline="0" noProof="0" dirty="0">
              <a:ln w="12700">
                <a:solidFill>
                  <a:srgbClr val="438086">
                    <a:shade val="90000"/>
                    <a:satMod val="150000"/>
                  </a:srgb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38100" dist="381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4" y="3389004"/>
            <a:ext cx="3129606" cy="29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389006"/>
            <a:ext cx="3563887" cy="29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42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7776864" cy="69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1320924" cy="362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5"/>
            <a:ext cx="1440160" cy="362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84786"/>
            <a:ext cx="1368152" cy="31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29" y="1484786"/>
            <a:ext cx="1490335" cy="252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84786"/>
            <a:ext cx="1656184" cy="36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700"/>
                    </a14:imgEffect>
                    <a14:imgEffect>
                      <a14:saturation sat="19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73" y="4797152"/>
            <a:ext cx="380694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>
            <a:endCxn id="3" idx="0"/>
          </p:cNvCxnSpPr>
          <p:nvPr/>
        </p:nvCxnSpPr>
        <p:spPr>
          <a:xfrm flipH="1">
            <a:off x="911982" y="692695"/>
            <a:ext cx="779698" cy="7920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4" idx="0"/>
          </p:cNvCxnSpPr>
          <p:nvPr/>
        </p:nvCxnSpPr>
        <p:spPr>
          <a:xfrm flipH="1">
            <a:off x="2411760" y="692695"/>
            <a:ext cx="432048" cy="7920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5" idx="0"/>
          </p:cNvCxnSpPr>
          <p:nvPr/>
        </p:nvCxnSpPr>
        <p:spPr>
          <a:xfrm>
            <a:off x="3959932" y="692695"/>
            <a:ext cx="0" cy="7920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6" idx="0"/>
          </p:cNvCxnSpPr>
          <p:nvPr/>
        </p:nvCxnSpPr>
        <p:spPr>
          <a:xfrm>
            <a:off x="6084168" y="692695"/>
            <a:ext cx="118929" cy="7920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380312" y="692695"/>
            <a:ext cx="720080" cy="7920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трелка вниз 20"/>
          <p:cNvSpPr/>
          <p:nvPr/>
        </p:nvSpPr>
        <p:spPr>
          <a:xfrm>
            <a:off x="4932041" y="692695"/>
            <a:ext cx="221326" cy="41044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15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188640"/>
            <a:ext cx="651668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2123728" y="2132856"/>
            <a:ext cx="4824536" cy="2808312"/>
          </a:xfrm>
          <a:prstGeom prst="cloudCallout">
            <a:avLst>
              <a:gd name="adj1" fmla="val -16383"/>
              <a:gd name="adj2" fmla="val 23284"/>
            </a:avLst>
          </a:prstGeom>
          <a:blipFill>
            <a:blip r:embed="rId3"/>
            <a:tile tx="0" ty="0" sx="100000" sy="100000" flip="none" algn="tl"/>
          </a:blipFill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коммуникативной компетенции  учащихся основной школы требованиям ФГОС ООО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0" y="3717032"/>
            <a:ext cx="3275856" cy="2808312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Неумение обучающихся взаимодействовать, </a:t>
            </a: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сотрудничать друг с другом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-3938" y="526940"/>
            <a:ext cx="3059832" cy="3024336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мотивация учащихся к изучению английского языка</a:t>
            </a:r>
          </a:p>
        </p:txBody>
      </p:sp>
      <p:sp>
        <p:nvSpPr>
          <p:cNvPr id="11" name="Пятиугольник 10"/>
          <p:cNvSpPr/>
          <p:nvPr/>
        </p:nvSpPr>
        <p:spPr>
          <a:xfrm flipH="1">
            <a:off x="6156176" y="526940"/>
            <a:ext cx="2987824" cy="3024336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методики преподавания</a:t>
            </a:r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6156175" y="3717032"/>
            <a:ext cx="2987821" cy="2808312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Нежелание выражать свою точку зрения</a:t>
            </a:r>
          </a:p>
        </p:txBody>
      </p:sp>
    </p:spTree>
    <p:extLst>
      <p:ext uri="{BB962C8B-B14F-4D97-AF65-F5344CB8AC3E}">
        <p14:creationId xmlns:p14="http://schemas.microsoft.com/office/powerpoint/2010/main" val="388815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47664" y="10629"/>
            <a:ext cx="5637010" cy="86409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3771748"/>
            <a:ext cx="4572794" cy="308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825908" cy="297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748"/>
            <a:ext cx="4718404" cy="308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04" y="764704"/>
            <a:ext cx="4425596" cy="297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8404" y="3212976"/>
            <a:ext cx="4425596" cy="52373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паре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28857" y="6309320"/>
            <a:ext cx="4425596" cy="54868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группе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212976"/>
            <a:ext cx="4718404" cy="52373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Собеседник-старшеклассник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309320"/>
            <a:ext cx="4718404" cy="54868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  методы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2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123892" y="332656"/>
            <a:ext cx="3600400" cy="266429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068960"/>
            <a:ext cx="4716016" cy="316835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123892" y="2780928"/>
            <a:ext cx="3600400" cy="648072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FF0000"/>
                </a:solidFill>
                <a:latin typeface="Times New Roman"/>
                <a:cs typeface="Times New Roman"/>
              </a:rPr>
              <a:t>Использование Интернет-ресурсов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45224"/>
            <a:ext cx="4572000" cy="792088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FF0000"/>
                </a:solidFill>
                <a:latin typeface="Times New Roman"/>
                <a:cs typeface="Times New Roman"/>
              </a:rPr>
              <a:t>Мониторинг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47664" y="116632"/>
            <a:ext cx="5637010" cy="88211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архитектонического пространства школы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36712"/>
            <a:ext cx="2762250" cy="440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074" y="836713"/>
            <a:ext cx="3393926" cy="440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2880320" cy="440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043430"/>
            <a:ext cx="2880320" cy="65804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кабинета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39897" y="5043430"/>
            <a:ext cx="3393926" cy="65804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кабинета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4581128"/>
            <a:ext cx="2762250" cy="65804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Лестница «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ABC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71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1414"/>
            <a:ext cx="4644008" cy="34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01416"/>
            <a:ext cx="4499992" cy="34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8615"/>
            <a:ext cx="4499992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14"/>
            <a:ext cx="464400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852936"/>
            <a:ext cx="4644008" cy="54847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зеркало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2852936"/>
            <a:ext cx="4499992" cy="54848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Фраза дня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381328"/>
            <a:ext cx="4932040" cy="4766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столовой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6381328"/>
            <a:ext cx="4211960" cy="47667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библиотеки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7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5637010" cy="114276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Внеклассная деятельность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3841"/>
            <a:ext cx="3043933" cy="270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934" y="690190"/>
            <a:ext cx="3183086" cy="270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16" y="690190"/>
            <a:ext cx="2939484" cy="270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3222"/>
            <a:ext cx="3043933" cy="313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934" y="3393222"/>
            <a:ext cx="3183086" cy="346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20" y="3393222"/>
            <a:ext cx="2916979" cy="346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924944"/>
            <a:ext cx="3043933" cy="46827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Межкультурного диалога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3934" y="2924944"/>
            <a:ext cx="3160582" cy="46827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дебют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04516" y="2924944"/>
            <a:ext cx="2939483" cy="46827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дебют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6309320"/>
            <a:ext cx="3043933" cy="54868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поход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3932" y="6309320"/>
            <a:ext cx="3160584" cy="54868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27020" y="6309320"/>
            <a:ext cx="2916980" cy="54868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2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03648" y="116632"/>
            <a:ext cx="5637010" cy="88211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Работа с родителями</a:t>
            </a:r>
            <a:endParaRPr lang="ru-RU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49999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20688"/>
            <a:ext cx="4643691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3146103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522" y="3645024"/>
            <a:ext cx="3124161" cy="288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03" y="3645025"/>
            <a:ext cx="2866603" cy="288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212976"/>
            <a:ext cx="4499992" cy="43204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club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3212976"/>
            <a:ext cx="4643691" cy="43204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«Этикет»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525343"/>
            <a:ext cx="9143683" cy="33265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парах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7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3528" y="116633"/>
            <a:ext cx="7776864" cy="648072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Динамика качества знаний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9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б,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9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е классов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82404"/>
            <a:ext cx="8820980" cy="578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24" y="116632"/>
            <a:ext cx="9288524" cy="691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3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3528" y="116632"/>
            <a:ext cx="8568952" cy="882119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1. Уровень коммуникативной компетенции учеников 9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620688"/>
            <a:ext cx="8712968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4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496944" cy="882119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коммуникативной компетенции учеников 9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</a:p>
          <a:p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800708"/>
            <a:ext cx="87129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41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512" y="0"/>
            <a:ext cx="8712968" cy="107075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развития мотивации к изучению английского языка у учащихся 9б класса (15 человек) (по методике Г.Н. Казанцевой)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2716"/>
            <a:ext cx="4788532" cy="298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956" y="3861048"/>
            <a:ext cx="4791684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1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07504" y="0"/>
            <a:ext cx="9036496" cy="88211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развития мотивации к изучению английского языка у учащихся 9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(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человек) (по методике Г.Н. Казанцевой)</a:t>
            </a:r>
          </a:p>
          <a:p>
            <a:pPr algn="ctr"/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0708"/>
            <a:ext cx="4860540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3861048"/>
            <a:ext cx="5004556" cy="289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3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635896" cy="65531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Достижения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203848" y="260648"/>
            <a:ext cx="2880320" cy="230425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968044" y="4365104"/>
            <a:ext cx="1836204" cy="24525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365104"/>
            <a:ext cx="2859087" cy="24525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2497" y="655315"/>
            <a:ext cx="2047875" cy="280542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203847" y="2564904"/>
            <a:ext cx="3024337" cy="16335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80409" y="3066070"/>
            <a:ext cx="2259995" cy="14234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777281" y="4371578"/>
            <a:ext cx="2346611" cy="21897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804248" y="4365104"/>
            <a:ext cx="2339752" cy="19442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4" name="Рисунок 7173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6564051" y="296651"/>
            <a:ext cx="2376264" cy="2376264"/>
          </a:xfrm>
          <a:prstGeom prst="rect">
            <a:avLst/>
          </a:prstGeom>
        </p:spPr>
      </p:pic>
      <p:sp>
        <p:nvSpPr>
          <p:cNvPr id="7175" name="Subtitle 2"/>
          <p:cNvSpPr/>
          <p:nvPr/>
        </p:nvSpPr>
        <p:spPr>
          <a:xfrm>
            <a:off x="6528048" y="2712285"/>
            <a:ext cx="2713993" cy="896735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kumimoji="0" lang="ru-RU" altLang="en-US" sz="1600" b="0" i="0" u="none" strike="noStrike" kern="1200" cap="none" normalizeH="0" baseline="0" dirty="0">
                <a:solidFill>
                  <a:schemeClr val="tx2"/>
                </a:solidFill>
                <a:latin typeface="Times New Roman"/>
                <a:cs typeface="Times New Roman"/>
              </a:rPr>
              <a:t>Благодарственное письмо творческой группе “Театральный дебют”</a:t>
            </a:r>
            <a:r>
              <a:rPr kumimoji="0" lang="en-US" altLang="ru-RU" sz="1600" b="0" i="0" u="none" strike="noStrike" kern="1200" cap="none" normalizeH="0" baseline="0" dirty="0">
                <a:solidFill>
                  <a:schemeClr val="tx2"/>
                </a:solidFill>
                <a:latin typeface="Times New Roman"/>
                <a:cs typeface="Times New Roman"/>
              </a:rPr>
              <a:t>,</a:t>
            </a:r>
            <a:r>
              <a:rPr kumimoji="0" lang="ru-RU" altLang="en-US" sz="1600" b="0" i="0" u="none" strike="noStrike" kern="1200" cap="none" normalizeH="0" baseline="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kumimoji="0" lang="en-US" altLang="ru-RU" sz="1600" b="0" i="0" u="none" strike="noStrike" kern="1200" cap="none" normalizeH="0" baseline="0" dirty="0">
                <a:solidFill>
                  <a:schemeClr val="tx2"/>
                </a:solidFill>
                <a:latin typeface="Times New Roman"/>
                <a:cs typeface="Times New Roman"/>
              </a:rPr>
              <a:t>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4" y="5052545"/>
            <a:ext cx="7562701" cy="1616815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уставай в труде и самосовершенствовании: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 обогащая мир - изменяешь себя,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 совершенствуя себя - изменяешь мир.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Сергеевич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Лихачев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272808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75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260648"/>
            <a:ext cx="7175351" cy="4664809"/>
          </a:xfrm>
        </p:spPr>
        <p:txBody>
          <a:bodyPr/>
          <a:lstStyle/>
          <a:p>
            <a:pPr marL="18288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41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4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3508" y="296652"/>
            <a:ext cx="8604955" cy="4628805"/>
          </a:xfrm>
        </p:spPr>
        <p:txBody>
          <a:bodyPr/>
          <a:lstStyle/>
          <a:p>
            <a:pPr marL="182880" indent="0">
              <a:buNone/>
            </a:pPr>
            <a:r>
              <a:rPr lang="ru-RU" sz="1800" dirty="0"/>
              <a:t>Финансовая грамотность                    </a:t>
            </a:r>
            <a:r>
              <a:rPr lang="ru-RU" sz="1800" dirty="0" smtClean="0"/>
              <a:t>Естественнонаучная грамотность                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987784"/>
            <a:ext cx="3708412" cy="506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5616"/>
            <a:ext cx="3888432" cy="506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6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3548" y="80628"/>
            <a:ext cx="8028891" cy="4844829"/>
          </a:xfrm>
        </p:spPr>
        <p:txBody>
          <a:bodyPr/>
          <a:lstStyle/>
          <a:p>
            <a:pPr marL="182880" indent="0">
              <a:buNone/>
            </a:pPr>
            <a:r>
              <a:rPr lang="ru-RU" sz="1800" dirty="0"/>
              <a:t>Глобальные компетенции                   Креативное мышление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816424" cy="553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81899"/>
            <a:ext cx="3760787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42918"/>
            <a:ext cx="3760787" cy="191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653135"/>
            <a:ext cx="3760787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40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296653"/>
            <a:ext cx="7175351" cy="57606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000" dirty="0"/>
              <a:t>Читательская грамотность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86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2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4644"/>
            <a:ext cx="8928991" cy="651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71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987" cy="670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9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332657"/>
            <a:ext cx="7175351" cy="2160240"/>
          </a:xfrm>
        </p:spPr>
        <p:txBody>
          <a:bodyPr/>
          <a:lstStyle/>
          <a:p>
            <a:pPr marL="109728" lvl="0" indent="0">
              <a:spcBef>
                <a:spcPts val="300"/>
              </a:spcBef>
              <a:buNone/>
            </a:pPr>
            <a:r>
              <a:rPr lang="ru-RU" sz="2800" b="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Российские </a:t>
            </a:r>
            <a:r>
              <a:rPr lang="ru-RU" sz="2800" b="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школьники на уроках английского языка неохотно вступают в дискуссию и редко отстаивают своё мнение, даже если они и правы.</a:t>
            </a:r>
            <a:br>
              <a:rPr lang="ru-RU" sz="2800" b="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02" y="2132856"/>
            <a:ext cx="5145087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93" y="2335329"/>
            <a:ext cx="30114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94980"/>
            <a:ext cx="4392487" cy="2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27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Microsoft JhengHei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Microsoft JhengHei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229</Words>
  <Application>Microsoft Office PowerPoint</Application>
  <PresentationFormat>Экран (4:3)</PresentationFormat>
  <Paragraphs>60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Городской фестиваль-марафон  </vt:lpstr>
      <vt:lpstr>Презентация PowerPoint</vt:lpstr>
      <vt:lpstr>Презентация PowerPoint</vt:lpstr>
      <vt:lpstr>Финансовая грамотность                    Естественнонаучная грамотность                </vt:lpstr>
      <vt:lpstr>Глобальные компетенции                   Креативное мышление   </vt:lpstr>
      <vt:lpstr>Читательская грамотность </vt:lpstr>
      <vt:lpstr>Презентация PowerPoint</vt:lpstr>
      <vt:lpstr>Презентация PowerPoint</vt:lpstr>
      <vt:lpstr> Российские школьники на уроках английского языка неохотно вступают в дискуссию и редко отстаивают своё мнение, даже если они и правы.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User-2015</dc:creator>
  <cp:lastModifiedBy>Home</cp:lastModifiedBy>
  <cp:revision>64</cp:revision>
  <dcterms:created xsi:type="dcterms:W3CDTF">2019-10-17T03:23:52Z</dcterms:created>
  <dcterms:modified xsi:type="dcterms:W3CDTF">2022-03-25T11:34:53Z</dcterms:modified>
  <cp:version>0906.0100.01</cp:version>
</cp:coreProperties>
</file>