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ec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ОВЗ</c:v>
                </c:pt>
              </c:strCache>
            </c:strRef>
          </c:tx>
          <c:explosion val="25"/>
          <c:dPt>
            <c:idx val="0"/>
            <c:bubble3D val="0"/>
            <c:explosion val="11"/>
          </c:dPt>
          <c:dPt>
            <c:idx val="1"/>
            <c:bubble3D val="0"/>
            <c:explosion val="26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9.6241200472674759E-2"/>
                  <c:y val="0.11504546089860983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solidFill>
                          <a:srgbClr val="C00000"/>
                        </a:solidFill>
                      </a:rPr>
                      <a:t>Дети с ЗПР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5T15:20:57" idx="1">
    <p:pos x="10" y="10"/>
    <p:text>Добавил материалы по 5 классам. На сайте ИКП они будут добавляться постепенно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xmlns:w="http://schemas.openxmlformats.org/wordprocessingml/2006/main" xmlns:m="http://schemas.openxmlformats.org/officeDocument/2006/math" xmlns="" userId="teamlab_data:0;1;3;1;5;hamec;2;1;0;3;20;2020-06-25T12:20:57Z;4;38;{008E00A7-00CE-449C-BFE5-001F00100058};" providerId="AD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28A358-6750-4925-A351-F6D5DB8C04C8}" type="datetime1">
              <a:rPr lang="ru-RU"/>
              <a:t>12.11.2021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683408-144F-4CDB-9EA1-81EB2134241F}" type="datetime1">
              <a:rPr lang="ru-RU"/>
              <a:t>12.11.2021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7" y="365131"/>
            <a:ext cx="1971675" cy="581183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8" y="365131"/>
            <a:ext cx="5800725" cy="581183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26DE77-95C8-4405-A594-A749F6CCBC98}" type="datetime1">
              <a:rPr lang="ru-RU"/>
              <a:t>12.11.2021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Sl_01-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8144"/>
            <a:ext cx="9144000" cy="6874291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</p:pic>
      <p:sp>
        <p:nvSpPr>
          <p:cNvPr id="5" name="Прямоугольник 1"/>
          <p:cNvSpPr/>
          <p:nvPr userDrawn="1"/>
        </p:nvSpPr>
        <p:spPr bwMode="auto">
          <a:xfrm>
            <a:off x="0" y="2049517"/>
            <a:ext cx="9144000" cy="2638096"/>
          </a:xfrm>
          <a:prstGeom prst="rect">
            <a:avLst/>
          </a:prstGeom>
          <a:gradFill>
            <a:gsLst>
              <a:gs pos="0">
                <a:schemeClr val="accent1">
                  <a:shade val="85000"/>
                  <a:alpha val="24000"/>
                </a:schemeClr>
              </a:gs>
              <a:gs pos="100000">
                <a:schemeClr val="accent1">
                  <a:tint val="90000"/>
                  <a:alpha val="100000"/>
                  <a:satMod val="18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69"/>
          <p:cNvSpPr>
            <a:spLocks noGrp="1"/>
          </p:cNvSpPr>
          <p:nvPr>
            <p:ph type="title" hasCustomPrompt="1"/>
          </p:nvPr>
        </p:nvSpPr>
        <p:spPr bwMode="auto">
          <a:xfrm>
            <a:off x="179512" y="2640664"/>
            <a:ext cx="8712968" cy="1499616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ru-RU" sz="3600" b="1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Circe Rounded Extra Bold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250826" y="6165852"/>
            <a:ext cx="8642351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390418" y="1808253"/>
            <a:ext cx="8311792" cy="469529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768096" y="476672"/>
            <a:ext cx="8268400" cy="72008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768096" y="2286000"/>
            <a:ext cx="3566160" cy="402336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491991" y="2286000"/>
            <a:ext cx="3566160" cy="402336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FA58E6-9C96-4B14-9D3A-7DABF84C88CB}" type="datetimeFigureOut">
              <a:rPr lang="ru-RU"/>
              <a:t>12.11.2021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A75EC1-664F-4221-BF7E-0C2C976F4CFB}" type="slidenum">
              <a:rPr lang="ru-RU"/>
              <a:t>‹#›</a:t>
            </a:fld>
            <a:endParaRPr lang="ru-RU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 bwMode="auto">
          <a:xfrm>
            <a:off x="768096" y="476672"/>
            <a:ext cx="7290055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768096" y="2806526"/>
            <a:ext cx="3566160" cy="350283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ru-RU" sz="2200" b="0" cap="none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491991" y="2806526"/>
            <a:ext cx="3566160" cy="350283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FA58E6-9C96-4B14-9D3A-7DABF84C88CB}" type="datetimeFigureOut">
              <a:rPr lang="ru-RU"/>
              <a:t>12.11.2021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A75EC1-664F-4221-BF7E-0C2C976F4CFB}" type="slidenum">
              <a:rPr lang="ru-RU"/>
              <a:t>‹#›</a:t>
            </a:fld>
            <a:endParaRPr lang="ru-RU"/>
          </a:p>
        </p:txBody>
      </p:sp>
      <p:pic>
        <p:nvPicPr>
          <p:cNvPr id="1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768096" y="476672"/>
            <a:ext cx="7290055" cy="72008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FA58E6-9C96-4B14-9D3A-7DABF84C88CB}" type="datetimeFigureOut">
              <a:rPr lang="ru-RU"/>
              <a:t>12.11.2021</a:t>
            </a:fld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A75EC1-664F-4221-BF7E-0C2C976F4CFB}" type="slidenum">
              <a:rPr lang="ru-RU"/>
              <a:t>‹#›</a:t>
            </a:fld>
            <a:endParaRPr lang="ru-RU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FA58E6-9C96-4B14-9D3A-7DABF84C88CB}" type="datetimeFigureOut">
              <a:rPr lang="ru-RU"/>
              <a:t>12.11.2021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A75EC1-664F-4221-BF7E-0C2C976F4CFB}" type="slidenum">
              <a:rPr lang="ru-RU"/>
              <a:t>‹#›</a:t>
            </a:fld>
            <a:endParaRPr lang="ru-RU"/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531849"/>
            <a:ext cx="9144000" cy="305604"/>
          </a:xfrm>
          <a:prstGeom prst="rect">
            <a:avLst/>
          </a:prstGeom>
        </p:spPr>
      </p:pic>
      <p:sp>
        <p:nvSpPr>
          <p:cNvPr id="9" name="Прямоугольник 6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>
            <a:gsLst>
              <a:gs pos="0">
                <a:srgbClr val="0BB6D2"/>
              </a:gs>
              <a:gs pos="75000">
                <a:srgbClr val="83DAE8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 bwMode="auto">
          <a:xfrm>
            <a:off x="-36511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2843807" y="534258"/>
            <a:ext cx="6048672" cy="40377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0" tIns="365760" anchor="t"/>
          <a:lstStyle>
            <a:lvl1pPr marL="0" indent="0">
              <a:buNone/>
              <a:defRPr sz="2400"/>
            </a:lvl1pPr>
            <a:lvl2pPr marL="342890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843809" y="4797153"/>
            <a:ext cx="5904656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0" indent="0">
              <a:buNone/>
              <a:defRPr sz="1050"/>
            </a:lvl2pPr>
            <a:lvl3pPr marL="685783" indent="0">
              <a:buNone/>
              <a:defRPr sz="900"/>
            </a:lvl3pPr>
            <a:lvl4pPr marL="1028674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9" indent="0">
              <a:buNone/>
              <a:defRPr sz="750"/>
            </a:lvl7pPr>
            <a:lvl8pPr marL="2400240" indent="0">
              <a:buNone/>
              <a:defRPr sz="750"/>
            </a:lvl8pPr>
            <a:lvl9pPr marL="2743131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 bwMode="auto">
          <a:xfrm flipV="1">
            <a:off x="8892480" y="4869159"/>
            <a:ext cx="0" cy="158417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9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>
            <a:gsLst>
              <a:gs pos="0">
                <a:srgbClr val="0BB6D2"/>
              </a:gs>
              <a:gs pos="75000">
                <a:srgbClr val="83DAE8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pic>
        <p:nvPicPr>
          <p:cNvPr id="10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BBE79-118E-4DC3-8B4A-7559281B6793}" type="datetime1">
              <a:rPr lang="ru-RU"/>
              <a:t>12.11.2021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768096" y="476672"/>
            <a:ext cx="8052376" cy="72008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FA58E6-9C96-4B14-9D3A-7DABF84C88CB}" type="datetimeFigureOut">
              <a:rPr lang="ru-RU"/>
              <a:t>12.11.2021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A75EC1-664F-4221-BF7E-0C2C976F4CFB}" type="slidenum">
              <a:rPr lang="ru-RU"/>
              <a:t>‹#›</a:t>
            </a:fld>
            <a:endParaRPr lang="ru-RU"/>
          </a:p>
        </p:txBody>
      </p:sp>
      <p:pic>
        <p:nvPicPr>
          <p:cNvPr id="10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742953" y="762000"/>
            <a:ext cx="5686425" cy="54102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FA58E6-9C96-4B14-9D3A-7DABF84C88CB}" type="datetimeFigureOut">
              <a:rPr lang="ru-RU"/>
              <a:t>12.11.2021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A75EC1-664F-4221-BF7E-0C2C976F4CFB}" type="slidenum">
              <a:rPr lang="ru-RU"/>
              <a:t>‹#›</a:t>
            </a:fld>
            <a:endParaRPr lang="ru-RU"/>
          </a:p>
        </p:txBody>
      </p:sp>
      <p:cxnSp>
        <p:nvCxnSpPr>
          <p:cNvPr id="9" name="Straight Connector 6"/>
          <p:cNvCxnSpPr>
            <a:cxnSpLocks/>
          </p:cNvCxnSpPr>
          <p:nvPr/>
        </p:nvCxnSpPr>
        <p:spPr bwMode="auto"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FA58E6-9C96-4B14-9D3A-7DABF84C88CB}" type="datetimeFigureOut">
              <a:rPr lang="ru-RU"/>
              <a:t>12.11.2021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A75EC1-664F-4221-BF7E-0C2C976F4CF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x" preserve="1" userDrawn="1">
  <p:cSld name="Заголовок, объект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76672"/>
            <a:ext cx="8229600" cy="72008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5EC1-664F-4221-BF7E-0C2C976F4CF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Obj" preserve="1" userDrawn="1">
  <p:cSld name="Заголовок, текст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476672"/>
            <a:ext cx="7570787" cy="72008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 bwMode="auto">
          <a:xfrm>
            <a:off x="457200" y="1600202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2"/>
            <a:ext cx="4038600" cy="452596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58E6-9C96-4B14-9D3A-7DABF84C88CB}" type="datetimeFigureOut">
              <a:rPr lang="ru-RU"/>
              <a:t>12.11.2021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75EC1-664F-4221-BF7E-0C2C976F4CF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9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A1DDDC-ED74-4C9D-89EB-997229F2D6FB}" type="datetime1">
              <a:rPr lang="ru-RU"/>
              <a:t>12.11.2021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1" y="1825625"/>
            <a:ext cx="3886200" cy="435133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27DDE-DB07-493D-BE4C-D701986636AD}" type="datetime1">
              <a:rPr lang="ru-RU"/>
              <a:t>12.11.2021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2" y="365129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2505077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7" y="2505077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ACB418-BF8A-486D-91FF-F6BE46CC81C7}" type="datetime1">
              <a:rPr lang="ru-RU"/>
              <a:t>12.11.2021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1134F0-87E7-490D-9E04-168B90F8D000}" type="datetime1">
              <a:rPr lang="ru-RU"/>
              <a:t>12.11.2021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49E7EB-D397-4989-A5BA-9B9982D3106D}" type="datetime1">
              <a:rPr lang="ru-RU"/>
              <a:t>12.11.2021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887391" y="987434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1609B7-FE07-48C4-8BFB-CB34EC9FB67E}" type="datetime1">
              <a:rPr lang="ru-RU"/>
              <a:t>12.11.2021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987434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FDDABB-C18E-4A33-8EAF-C39AB5EFE310}" type="datetime1">
              <a:rPr lang="ru-RU"/>
              <a:t>12.11.2021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0E1823-1A66-4541-931F-E4C8E7CA01D0}" type="datetime1">
              <a:rPr lang="ru-RU"/>
              <a:t>12.11.2021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6E86FD-BDEB-4F91-83EE-911D752E822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768096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DFA58E6-9C96-4B14-9D3A-7DABF84C88CB}" type="datetimeFigureOut">
              <a:rPr lang="ru-RU"/>
              <a:t>12.11.2021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7A75EC1-664F-4221-BF7E-0C2C976F4CFB}" type="slidenum">
              <a:rPr lang="ru-RU"/>
              <a:t>‹#›</a:t>
            </a:fld>
            <a:endParaRPr lang="ru-RU"/>
          </a:p>
        </p:txBody>
      </p:sp>
      <p:sp>
        <p:nvSpPr>
          <p:cNvPr id="9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>
            <a:gsLst>
              <a:gs pos="0">
                <a:srgbClr val="0BB6D2"/>
              </a:gs>
              <a:gs pos="75000">
                <a:srgbClr val="83DAE8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 sz="1800">
              <a:solidFill>
                <a:srgbClr val="008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54">
        <a:lnSpc>
          <a:spcPct val="80000"/>
        </a:lnSpc>
        <a:spcBef>
          <a:spcPts val="0"/>
        </a:spcBef>
        <a:buNone/>
        <a:defRPr sz="2800" b="1" cap="all" spc="100">
          <a:solidFill>
            <a:schemeClr val="tx1">
              <a:lumMod val="90000"/>
              <a:lumOff val="10000"/>
            </a:schemeClr>
          </a:solidFill>
          <a:latin typeface="Circe Rounded Extra Bold"/>
          <a:ea typeface="+mj-ea"/>
          <a:cs typeface="+mj-cs"/>
        </a:defRPr>
      </a:lvl1pPr>
    </p:titleStyle>
    <p:bodyStyle>
      <a:lvl1pPr marL="91438" indent="-91438" algn="l" defTabSz="914354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/>
        <a:buChar char=" 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/>
        <a:buChar char="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/>
        <a:buChar char="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/>
        <a:buChar char="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/>
        <a:buChar char="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/>
        <a:buChar char="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/>
        <a:buChar char="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/>
        <a:buChar char="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/>
        <a:buChar char="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0;&#1085;&#1086;&#1073;&#1088;&#1085;&#1072;&#1091;&#1082;&#1080;.&#1088;&#1092;/&#1076;&#1086;&#1082;&#1091;&#1084;&#1077;&#1085;&#1090;&#1099;/5133" TargetMode="External"/><Relationship Id="rId2" Type="http://schemas.openxmlformats.org/officeDocument/2006/relationships/hyperlink" Target="https://&#1084;&#1080;&#1085;&#1086;&#1073;&#1088;&#1085;&#1072;&#1091;&#1082;&#1080;.&#1088;&#1092;/&#1076;&#1086;&#1082;&#1091;&#1084;&#1077;&#1085;&#1090;&#1099;/5132" TargetMode="Externa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1.xml"/><Relationship Id="rId4" Type="http://schemas.openxmlformats.org/officeDocument/2006/relationships/hyperlink" Target="http://fgosreestr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5" name="Прямоугольник 8"/>
          <p:cNvSpPr/>
          <p:nvPr/>
        </p:nvSpPr>
        <p:spPr bwMode="auto"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 extrusionOk="0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7" name="Прямоугольник с двумя скругленными соседними углами 9"/>
          <p:cNvSpPr/>
          <p:nvPr/>
        </p:nvSpPr>
        <p:spPr bwMode="auto">
          <a:xfrm rot="5400000">
            <a:off x="1829897" y="3539631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15"/>
          <p:cNvSpPr/>
          <p:nvPr/>
        </p:nvSpPr>
        <p:spPr bwMode="auto">
          <a:xfrm>
            <a:off x="119402" y="5250126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 extrusionOk="0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9" name="Таблица 1"/>
          <p:cNvGraphicFramePr>
            <a:graphicFrameLocks noGrp="1"/>
          </p:cNvGraphicFramePr>
          <p:nvPr/>
        </p:nvGraphicFramePr>
        <p:xfrm>
          <a:off x="1" y="2118360"/>
          <a:ext cx="6095999" cy="2255520"/>
        </p:xfrm>
        <a:graphic>
          <a:graphicData uri="http://schemas.openxmlformats.org/drawingml/2006/table">
            <a:tbl>
              <a:tblPr/>
              <a:tblGrid>
                <a:gridCol w="6095999"/>
              </a:tblGrid>
              <a:tr h="75500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defRPr/>
                      </a:pPr>
                      <a:r>
                        <a:rPr lang="ru-RU" sz="2800" b="1"/>
                        <a:t>Особые образовательные потребности обучающихся с задержкой психического развития в ЦОС МЭО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000" b="1"/>
                        <a:t>(Серия «МЭО: Образование без границ»)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85800" y="5435257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>
                <a:ln>
                  <a:noFill/>
                </a:ln>
                <a:solidFill>
                  <a:srgbClr val="262626"/>
                </a:solidFill>
                <a:latin typeface="Arial"/>
                <a:cs typeface="Arial"/>
              </a:rPr>
              <a:t/>
            </a:r>
            <a:br>
              <a:rPr lang="ru-RU" sz="900" b="0" i="0" u="none" strike="noStrike" cap="none">
                <a:ln>
                  <a:noFill/>
                </a:ln>
                <a:solidFill>
                  <a:srgbClr val="262626"/>
                </a:solidFill>
                <a:latin typeface="Arial"/>
                <a:cs typeface="Arial"/>
              </a:rPr>
            </a:b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TextBox 11"/>
          <p:cNvSpPr txBox="1"/>
          <p:nvPr/>
        </p:nvSpPr>
        <p:spPr bwMode="auto">
          <a:xfrm>
            <a:off x="1" y="5684963"/>
            <a:ext cx="807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Горностаев Игорь Сергеевич – методист ООО «Мобильное электронное образование», ст. преп. кафедры специального дефектологического образования АНО ВО «Российский Новый Университет (РосНОУ)»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948" y="6223838"/>
            <a:ext cx="8288951" cy="683841"/>
          </a:xfrm>
          <a:prstGeom prst="rect">
            <a:avLst/>
          </a:prstGeom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05" y="2632055"/>
            <a:ext cx="1637567" cy="42131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27948" y="476672"/>
            <a:ext cx="9116052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/>
              <a:t>Разбор выявленных трудностей и индивидуальная помощь в системе коммуникаций</a:t>
            </a:r>
            <a:endParaRPr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1135449"/>
            <a:ext cx="6990513" cy="1212513"/>
          </a:xfrm>
          <a:prstGeom prst="rect">
            <a:avLst/>
          </a:prstGeom>
        </p:spPr>
      </p:pic>
      <p:sp>
        <p:nvSpPr>
          <p:cNvPr id="8" name="Прямоугольник 4"/>
          <p:cNvSpPr/>
          <p:nvPr/>
        </p:nvSpPr>
        <p:spPr bwMode="auto">
          <a:xfrm>
            <a:off x="2543911" y="1095413"/>
            <a:ext cx="6494582" cy="464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Пример. Задание вызвало трудности</a:t>
            </a:r>
            <a:endParaRPr/>
          </a:p>
          <a:p>
            <a:pPr algn="ctr">
              <a:defRPr/>
            </a:pPr>
            <a:r>
              <a:rPr lang="ru-RU" sz="1400"/>
              <a:t>(Русский язык, 3 класс)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06" y="2156693"/>
            <a:ext cx="8280888" cy="562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05" y="3244359"/>
            <a:ext cx="7033846" cy="334039"/>
          </a:xfrm>
          <a:prstGeom prst="rect">
            <a:avLst/>
          </a:prstGeom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507" y="2905202"/>
            <a:ext cx="8280888" cy="348669"/>
          </a:xfrm>
          <a:prstGeom prst="rect">
            <a:avLst/>
          </a:prstGeom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7950" y="3558525"/>
            <a:ext cx="8257443" cy="383899"/>
          </a:xfrm>
          <a:prstGeom prst="rect">
            <a:avLst/>
          </a:prstGeom>
        </p:spPr>
      </p:pic>
      <p:pic>
        <p:nvPicPr>
          <p:cNvPr id="13" name="Рисунок 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7951" y="3908096"/>
            <a:ext cx="8257443" cy="355237"/>
          </a:xfrm>
          <a:prstGeom prst="rect">
            <a:avLst/>
          </a:prstGeom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7950" y="4218705"/>
            <a:ext cx="8257443" cy="374326"/>
          </a:xfrm>
          <a:prstGeom prst="rect">
            <a:avLst/>
          </a:prstGeom>
        </p:spPr>
      </p:pic>
      <p:pic>
        <p:nvPicPr>
          <p:cNvPr id="15" name="Рисунок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948" y="4583519"/>
            <a:ext cx="7033846" cy="334039"/>
          </a:xfrm>
          <a:prstGeom prst="rect">
            <a:avLst/>
          </a:prstGeom>
        </p:spPr>
      </p:pic>
      <p:pic>
        <p:nvPicPr>
          <p:cNvPr id="16" name="Рисунок 1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7948" y="4913217"/>
            <a:ext cx="8257445" cy="349213"/>
          </a:xfrm>
          <a:prstGeom prst="rect">
            <a:avLst/>
          </a:prstGeom>
        </p:spPr>
      </p:pic>
      <p:pic>
        <p:nvPicPr>
          <p:cNvPr id="17" name="Рисунок 17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7948" y="5281504"/>
            <a:ext cx="8257445" cy="362053"/>
          </a:xfrm>
          <a:prstGeom prst="rect">
            <a:avLst/>
          </a:prstGeom>
        </p:spPr>
      </p:pic>
      <p:pic>
        <p:nvPicPr>
          <p:cNvPr id="18" name="Рисунок 18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7950" y="5592129"/>
            <a:ext cx="8257443" cy="356489"/>
          </a:xfrm>
          <a:prstGeom prst="rect">
            <a:avLst/>
          </a:prstGeom>
        </p:spPr>
      </p:pic>
      <p:pic>
        <p:nvPicPr>
          <p:cNvPr id="19" name="Рисунок 19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0" y="5947761"/>
            <a:ext cx="8285393" cy="335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Обеспечение особой пространственной и временной организации образовательной среды с учётом функционального состояния центральной нервной системы (ЦНС) и нейродинамики психических процессов обучающихся с ЗПР</a:t>
            </a:r>
            <a:endParaRPr lang="ru-RU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0" y="3369804"/>
            <a:ext cx="454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Классическая классно-урочная система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 bwMode="auto">
          <a:xfrm>
            <a:off x="4546317" y="3369803"/>
            <a:ext cx="442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Цифровая образовательная среда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https://cometa-dp.news/wp-content/uploads/2019/09/349-233-wkola_14376406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66501" y="2094497"/>
            <a:ext cx="1813314" cy="1210608"/>
          </a:xfrm>
          <a:prstGeom prst="rect">
            <a:avLst/>
          </a:prstGeom>
          <a:noFill/>
        </p:spPr>
      </p:pic>
      <p:pic>
        <p:nvPicPr>
          <p:cNvPr id="9" name="Picture 10" descr="https://www.kamerata.org/wp-content/uploads/definition-of-computer-600x51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40019" y="2121404"/>
            <a:ext cx="1460116" cy="1248399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4546316" y="2074985"/>
            <a:ext cx="25684" cy="420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2"/>
          <p:cNvSpPr/>
          <p:nvPr/>
        </p:nvSpPr>
        <p:spPr bwMode="auto">
          <a:xfrm>
            <a:off x="0" y="3953593"/>
            <a:ext cx="4546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Не фиксировать внимание на нелепых ошибках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6"/>
          <p:cNvSpPr/>
          <p:nvPr/>
        </p:nvSpPr>
        <p:spPr bwMode="auto">
          <a:xfrm>
            <a:off x="1" y="4599923"/>
            <a:ext cx="454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Не сажать на последние парты и рядом с окном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7"/>
          <p:cNvSpPr/>
          <p:nvPr/>
        </p:nvSpPr>
        <p:spPr bwMode="auto">
          <a:xfrm>
            <a:off x="0" y="5310954"/>
            <a:ext cx="4546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Проводить физминутки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 bwMode="auto">
          <a:xfrm>
            <a:off x="4572000" y="4003168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Уменьшить объём заданий</a:t>
            </a:r>
            <a:endParaRPr dirty="0"/>
          </a:p>
        </p:txBody>
      </p:sp>
      <p:sp>
        <p:nvSpPr>
          <p:cNvPr id="15" name="Прямоугольник 10"/>
          <p:cNvSpPr/>
          <p:nvPr/>
        </p:nvSpPr>
        <p:spPr bwMode="auto">
          <a:xfrm>
            <a:off x="0" y="58322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Не говорить на уроке громко, регулировать силу голоса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Прямоугольник 16"/>
          <p:cNvSpPr/>
          <p:nvPr/>
        </p:nvSpPr>
        <p:spPr bwMode="auto">
          <a:xfrm>
            <a:off x="4585239" y="443064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</a:rPr>
              <a:t>Использовать различные виды деятельности</a:t>
            </a:r>
          </a:p>
        </p:txBody>
      </p:sp>
      <p:sp>
        <p:nvSpPr>
          <p:cNvPr id="17" name="Прямоугольник 17"/>
          <p:cNvSpPr/>
          <p:nvPr/>
        </p:nvSpPr>
        <p:spPr bwMode="auto">
          <a:xfrm>
            <a:off x="4585239" y="486467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</a:rPr>
              <a:t>Рациональное использование времени, проведенного перед ПК</a:t>
            </a:r>
          </a:p>
        </p:txBody>
      </p:sp>
      <p:sp>
        <p:nvSpPr>
          <p:cNvPr id="18" name="Прямоугольник 15"/>
          <p:cNvSpPr/>
          <p:nvPr/>
        </p:nvSpPr>
        <p:spPr bwMode="auto">
          <a:xfrm>
            <a:off x="4559158" y="5539813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</a:rPr>
              <a:t>Привычная цифровая среда: знакомые интерфейс,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Комплексное сопровождение, гарантирующее получение необходимого лечения, направленного на улучшение деятельности ЦНС и на коррекцию поведения, а также специальной психокоррекционной помощи, направленной на компенсацию дефицитов эмоционального развития, формирование осознанной саморегуляции познавательной деятельности и поведения</a:t>
            </a:r>
            <a:endParaRPr lang="ru-RU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0" y="3369804"/>
            <a:ext cx="454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Классическая классно-урочная система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 bwMode="auto">
          <a:xfrm>
            <a:off x="4546317" y="3369803"/>
            <a:ext cx="442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Цифровая образовательная среда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https://cometa-dp.news/wp-content/uploads/2019/09/349-233-wkola_14376406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66501" y="2094497"/>
            <a:ext cx="1813314" cy="1210608"/>
          </a:xfrm>
          <a:prstGeom prst="rect">
            <a:avLst/>
          </a:prstGeom>
          <a:noFill/>
        </p:spPr>
      </p:pic>
      <p:pic>
        <p:nvPicPr>
          <p:cNvPr id="9" name="Picture 10" descr="https://www.kamerata.org/wp-content/uploads/definition-of-computer-600x51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40019" y="2121404"/>
            <a:ext cx="1460116" cy="1248399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4559157" y="2262554"/>
            <a:ext cx="25684" cy="420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9"/>
          <p:cNvSpPr/>
          <p:nvPr/>
        </p:nvSpPr>
        <p:spPr bwMode="auto">
          <a:xfrm>
            <a:off x="1" y="4599923"/>
            <a:ext cx="4546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Комплексное сопровождение различных специалистов: педагог-дефектолог, учитель-логопед, учитель начальных классов, педагог-психолог, родители и др. участники педагогического процесса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0"/>
          <p:cNvSpPr/>
          <p:nvPr/>
        </p:nvSpPr>
        <p:spPr bwMode="auto">
          <a:xfrm>
            <a:off x="4546315" y="4599923"/>
            <a:ext cx="4546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Непрерывность образовательного процесса (в т.ч. в период стационарного лечения), вариативность форматов взаимодействия между участниками образовательного процесса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Организация процесса обучения с учётом специфики усвоения знаний, умений и навыков обучающимися с ЗПР с учётом темпа учебной работы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2"/>
          <p:cNvSpPr/>
          <p:nvPr/>
        </p:nvSpPr>
        <p:spPr bwMode="auto">
          <a:xfrm>
            <a:off x="0" y="2563163"/>
            <a:ext cx="9144000" cy="2554545"/>
          </a:xfrm>
          <a:prstGeom prst="rect">
            <a:avLst/>
          </a:prstGeom>
          <a:ln>
            <a:solidFill>
              <a:srgbClr val="0FB7D3"/>
            </a:solidFill>
          </a:ln>
        </p:spPr>
        <p:txBody>
          <a:bodyPr wrap="square">
            <a:spAutoFit/>
          </a:bodyPr>
          <a:lstStyle/>
          <a:p>
            <a:pPr algn="ctr" defTabSz="1300480">
              <a:defRPr/>
            </a:pPr>
            <a:r>
              <a:rPr lang="ru-RU" sz="1600">
                <a:solidFill>
                  <a:srgbClr val="000000"/>
                </a:solidFill>
              </a:rPr>
              <a:t> Использование эмоционально яркого материала;</a:t>
            </a:r>
            <a:endParaRPr/>
          </a:p>
          <a:p>
            <a:pPr algn="ctr" defTabSz="1300480">
              <a:defRPr/>
            </a:pPr>
            <a:r>
              <a:rPr lang="ru-RU" sz="1600">
                <a:solidFill>
                  <a:srgbClr val="000000"/>
                </a:solidFill>
              </a:rPr>
              <a:t>Большее количество повторений;</a:t>
            </a:r>
            <a:endParaRPr/>
          </a:p>
          <a:p>
            <a:pPr algn="ctr" defTabSz="1300480">
              <a:defRPr/>
            </a:pPr>
            <a:r>
              <a:rPr lang="ru-RU" sz="1600">
                <a:solidFill>
                  <a:srgbClr val="000000"/>
                </a:solidFill>
              </a:rPr>
              <a:t>Разбивка заданий на более мелкие части;</a:t>
            </a:r>
            <a:endParaRPr/>
          </a:p>
          <a:p>
            <a:pPr algn="ctr" defTabSz="1300480">
              <a:defRPr/>
            </a:pPr>
            <a:r>
              <a:rPr lang="ru-RU" sz="1600">
                <a:solidFill>
                  <a:srgbClr val="000000"/>
                </a:solidFill>
              </a:rPr>
              <a:t>Использование дополнительных средств, облегчающих понимание изучаемого материала;</a:t>
            </a:r>
            <a:endParaRPr/>
          </a:p>
          <a:p>
            <a:pPr algn="ctr" defTabSz="1300480">
              <a:defRPr/>
            </a:pPr>
            <a:r>
              <a:rPr lang="ru-RU" sz="1600">
                <a:solidFill>
                  <a:srgbClr val="000000"/>
                </a:solidFill>
              </a:rPr>
              <a:t>Использование разных методов обучения (словесных, наглядных, практических);</a:t>
            </a:r>
            <a:endParaRPr/>
          </a:p>
          <a:p>
            <a:pPr algn="ctr" defTabSz="1300480">
              <a:defRPr/>
            </a:pPr>
            <a:r>
              <a:rPr lang="ru-RU" sz="1600">
                <a:solidFill>
                  <a:srgbClr val="000000"/>
                </a:solidFill>
              </a:rPr>
              <a:t>Использование вспомогательных средств обучения;</a:t>
            </a:r>
            <a:endParaRPr/>
          </a:p>
          <a:p>
            <a:pPr algn="ctr" defTabSz="1300480">
              <a:defRPr/>
            </a:pPr>
            <a:r>
              <a:rPr lang="ru-RU" sz="1600">
                <a:solidFill>
                  <a:srgbClr val="000000"/>
                </a:solidFill>
              </a:rPr>
              <a:t>Изменение объема заданий;</a:t>
            </a:r>
            <a:endParaRPr/>
          </a:p>
          <a:p>
            <a:pPr algn="ctr" defTabSz="1300480">
              <a:defRPr/>
            </a:pPr>
            <a:r>
              <a:rPr lang="ru-RU" sz="1600">
                <a:solidFill>
                  <a:srgbClr val="000000"/>
                </a:solidFill>
              </a:rPr>
              <a:t>Использование наглядных схем;</a:t>
            </a:r>
            <a:endParaRPr/>
          </a:p>
          <a:p>
            <a:pPr algn="ctr" defTabSz="1300480">
              <a:defRPr/>
            </a:pPr>
            <a:r>
              <a:rPr lang="ru-RU" sz="1600">
                <a:solidFill>
                  <a:srgbClr val="000000"/>
                </a:solidFill>
              </a:rPr>
              <a:t>Пошаговая помощь;</a:t>
            </a:r>
            <a:endParaRPr/>
          </a:p>
          <a:p>
            <a:pPr algn="ctr" defTabSz="1300480">
              <a:defRPr/>
            </a:pPr>
            <a:r>
              <a:rPr lang="ru-RU" sz="1600">
                <a:solidFill>
                  <a:srgbClr val="000000"/>
                </a:solidFill>
              </a:rPr>
              <a:t>Использование количества однотипных задач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</a:rPr>
              <a:t>Учёт актуальных и потенциальных познавательных возможностей, обеспечение индивидуального темпа обучения и продвижения в образовательном пространстве для разных категорий обучающихся с ЗПР</a:t>
            </a:r>
            <a:endParaRPr lang="ru-RU" sz="16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https://sun1-28.userapi.com/1fAU0duEJTT5K07bMgh7Y2qErAU1CXMztqv2wg/RHFDrusPHBY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485292" y="3327224"/>
            <a:ext cx="6084277" cy="3143544"/>
          </a:xfrm>
          <a:prstGeom prst="rect">
            <a:avLst/>
          </a:prstGeom>
          <a:noFill/>
        </p:spPr>
      </p:pic>
      <p:sp>
        <p:nvSpPr>
          <p:cNvPr id="7" name="Прямоугольник 2"/>
          <p:cNvSpPr/>
          <p:nvPr/>
        </p:nvSpPr>
        <p:spPr bwMode="auto">
          <a:xfrm>
            <a:off x="58615" y="2326465"/>
            <a:ext cx="8510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80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Возможность самостоятельно организовать свою деятельность</a:t>
            </a:r>
            <a:endParaRPr/>
          </a:p>
          <a:p>
            <a:pPr defTabSz="1300480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Обеспечение индивидуального темпа развития</a:t>
            </a:r>
            <a:endParaRPr/>
          </a:p>
          <a:p>
            <a:pPr defTabSz="1300480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Учет как ЗАР, так и ЗБР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Профилактика и коррекция социокультурной и школьной дезадаптации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2"/>
          <p:cNvSpPr/>
          <p:nvPr/>
        </p:nvSpPr>
        <p:spPr bwMode="auto">
          <a:xfrm>
            <a:off x="2369180" y="1916832"/>
            <a:ext cx="4405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Обеспечение спокойной обстановки, спокойного тона;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ограничение «будоражащих» впечатлений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единство требований, исходящих от всех участников воспитательного процесса;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Искусственное создание ситуации успеха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</a:rPr>
              <a:t>Постоянный (пошаговый) мониторинг результативности образования и сформированности социальной компетенции обучающихся, уровня и динамики психофизического развития</a:t>
            </a:r>
            <a:endParaRPr lang="ru-RU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0" y="3369804"/>
            <a:ext cx="454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Классическая классно-урочная система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 bwMode="auto">
          <a:xfrm>
            <a:off x="4546317" y="3369803"/>
            <a:ext cx="442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Цифровая образовательная среда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https://cometa-dp.news/wp-content/uploads/2019/09/349-233-wkola_14376406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66501" y="2094497"/>
            <a:ext cx="1813314" cy="1210608"/>
          </a:xfrm>
          <a:prstGeom prst="rect">
            <a:avLst/>
          </a:prstGeom>
          <a:noFill/>
        </p:spPr>
      </p:pic>
      <p:pic>
        <p:nvPicPr>
          <p:cNvPr id="9" name="Picture 10" descr="https://www.kamerata.org/wp-content/uploads/definition-of-computer-600x51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40019" y="2121404"/>
            <a:ext cx="1460116" cy="1248399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4546316" y="2074985"/>
            <a:ext cx="25684" cy="420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2"/>
          <p:cNvSpPr/>
          <p:nvPr/>
        </p:nvSpPr>
        <p:spPr bwMode="auto">
          <a:xfrm>
            <a:off x="105508" y="4179277"/>
            <a:ext cx="44408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Мониторинг результатов образования касается академической успешности и показателей социопсихологической адаптированности (использование специальных шкал).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Ребёнок должен научиться обозначать свои образовательные потребности, давая учителю обратную связь: «Я не понял», «Я устал» и т. п. </a:t>
            </a:r>
            <a:endParaRPr/>
          </a:p>
        </p:txBody>
      </p:sp>
      <p:sp>
        <p:nvSpPr>
          <p:cNvPr id="12" name="Прямоугольник 9"/>
          <p:cNvSpPr/>
          <p:nvPr/>
        </p:nvSpPr>
        <p:spPr bwMode="auto">
          <a:xfrm>
            <a:off x="4651824" y="4502442"/>
            <a:ext cx="4440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Возможность учителя мониторить деятельность ученика и оказывать помощь на этапах возникновения трудностей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</a:rPr>
              <a:t>Обеспечение непрерывного контроля за становлением учебно-познавательной деятельности обучающегося с ЗПР, продолжающегося до достижения уровня, позволяющего справляться с учебными заданиями самостоятельно</a:t>
            </a:r>
            <a:endParaRPr lang="ru-RU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9"/>
          <p:cNvSpPr/>
          <p:nvPr/>
        </p:nvSpPr>
        <p:spPr bwMode="auto">
          <a:xfrm>
            <a:off x="390420" y="3225048"/>
            <a:ext cx="8172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постепенное повышение мотивации к правильному выполнению заданий (не к получению высокой отметки, что типично для детей с самого начала обучения);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возможность проделать анализ выполненной работы;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возможность аргументировано отвечать на вопрос о том, почему принято то или иное решение;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освоение программного материала на необходимо-достаточном уровне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Постоянное стимулирование познавательной активности, побуждение интереса к себе, окружающему предметному и социальному миру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0" y="3369804"/>
            <a:ext cx="454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Классическая классно-урочная система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 bwMode="auto">
          <a:xfrm>
            <a:off x="4546317" y="3369803"/>
            <a:ext cx="442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Цифровая образовательная среда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https://cometa-dp.news/wp-content/uploads/2019/09/349-233-wkola_14376406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66501" y="2094497"/>
            <a:ext cx="1813314" cy="1210608"/>
          </a:xfrm>
          <a:prstGeom prst="rect">
            <a:avLst/>
          </a:prstGeom>
          <a:noFill/>
        </p:spPr>
      </p:pic>
      <p:pic>
        <p:nvPicPr>
          <p:cNvPr id="9" name="Picture 10" descr="https://www.kamerata.org/wp-content/uploads/definition-of-computer-600x51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40019" y="2121404"/>
            <a:ext cx="1460116" cy="1248399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4546316" y="2074985"/>
            <a:ext cx="25684" cy="420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2"/>
          <p:cNvSpPr/>
          <p:nvPr/>
        </p:nvSpPr>
        <p:spPr bwMode="auto">
          <a:xfrm>
            <a:off x="4571999" y="4018290"/>
            <a:ext cx="44840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/>
              <a:t>Побуждать интерес ребёнка в области реально-практической деятельности, в предпочитаемой ребёнком сфере занятий, в играх-соревнованиях.</a:t>
            </a:r>
            <a:endParaRPr/>
          </a:p>
          <a:p>
            <a:pPr algn="just">
              <a:defRPr/>
            </a:pPr>
            <a:r>
              <a:rPr lang="ru-RU"/>
              <a:t>Использование «цифры» для повышения мотивации к обучению.</a:t>
            </a:r>
          </a:p>
        </p:txBody>
      </p:sp>
      <p:sp>
        <p:nvSpPr>
          <p:cNvPr id="12" name="Прямоугольник 6"/>
          <p:cNvSpPr/>
          <p:nvPr/>
        </p:nvSpPr>
        <p:spPr bwMode="auto">
          <a:xfrm>
            <a:off x="222737" y="4048923"/>
            <a:ext cx="4323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Поощрять доступное и не опасное экспериментирование, наблюдение; учить соотносить причины и последствия.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</a:rPr>
              <a:t>Постоянная помощь в осмыслении и расширении контекста усваиваемых знаний, в закреплении и совершенствовании освоенных умений; специальное обучение «переносу» сформированных знаний и умений в новые ситуации взаимодействия с действительностью</a:t>
            </a:r>
            <a:endParaRPr lang="ru-RU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0" y="3369804"/>
            <a:ext cx="454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Классическая классно-урочная система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 bwMode="auto">
          <a:xfrm>
            <a:off x="4546317" y="3369803"/>
            <a:ext cx="442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Цифровая образовательная среда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https://cometa-dp.news/wp-content/uploads/2019/09/349-233-wkola_14376406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66501" y="2094497"/>
            <a:ext cx="1813314" cy="1210608"/>
          </a:xfrm>
          <a:prstGeom prst="rect">
            <a:avLst/>
          </a:prstGeom>
          <a:noFill/>
        </p:spPr>
      </p:pic>
      <p:pic>
        <p:nvPicPr>
          <p:cNvPr id="9" name="Picture 10" descr="https://www.kamerata.org/wp-content/uploads/definition-of-computer-600x51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40019" y="2121404"/>
            <a:ext cx="1460116" cy="1248399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4572000" y="4865077"/>
            <a:ext cx="0" cy="1899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9"/>
          <p:cNvSpPr/>
          <p:nvPr/>
        </p:nvSpPr>
        <p:spPr bwMode="auto">
          <a:xfrm>
            <a:off x="2286000" y="40975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/>
              <a:t>Применение полученных знаний в жизненной практике</a:t>
            </a:r>
          </a:p>
        </p:txBody>
      </p:sp>
      <p:pic>
        <p:nvPicPr>
          <p:cNvPr id="12" name="Picture 2" descr="https://mtdata.ru/u1/photoEB1D/20341254489-0/original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505113" y="4559384"/>
            <a:ext cx="3017273" cy="2006726"/>
          </a:xfrm>
          <a:prstGeom prst="rect">
            <a:avLst/>
          </a:prstGeom>
          <a:noFill/>
        </p:spPr>
      </p:pic>
      <p:pic>
        <p:nvPicPr>
          <p:cNvPr id="13" name="Picture 4" descr="http://mybabe.info/sites/default/files/styles/flexslider_full/public/field/image/1085-pokupki-s-detmi-poleznye-sovety.jpg?itok=W3wdJ3cS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90420" y="4558249"/>
            <a:ext cx="3248468" cy="20302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476671"/>
            <a:ext cx="9144000" cy="1044631"/>
          </a:xfrm>
          <a:prstGeom prst="rect">
            <a:avLst/>
          </a:prstGeom>
          <a:solidFill>
            <a:srgbClr val="85DBE9"/>
          </a:solidFill>
        </p:spPr>
        <p:txBody>
          <a:bodyPr>
            <a:noAutofit/>
          </a:bodyPr>
          <a:lstStyle/>
          <a:p>
            <a:pPr marL="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>
                <a:latin typeface="Arial"/>
                <a:cs typeface="Arial"/>
              </a:rPr>
              <a:t>МЭо. Нормативно-правовые основы инклюзивного образования</a:t>
            </a:r>
            <a:endParaRPr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 bwMode="auto">
          <a:xfrm>
            <a:off x="3871664" y="2924944"/>
            <a:ext cx="5251939" cy="2795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ФГОС НОО обучающихся с ОВЗ,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ФГОС образования обучающихся с интеллектуальными нарушениями (умственной отсталостью) </a:t>
            </a:r>
            <a:r>
              <a:rPr lang="ru-RU" sz="1400" u="sng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  <a:hlinkClick r:id="rId2" tooltip="https://минобрнауки.рф/документы/5132"/>
              </a:rPr>
              <a:t>https://минобрнауки.рф/документы/5132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ru-RU" sz="1400" u="sng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  <a:hlinkClick r:id="rId3" tooltip="https://минобрнауки.рф/документы/5133"/>
              </a:rPr>
              <a:t>https://минобрнауки.рф/документы/5133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ru-RU" sz="14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Примерные адаптированные общеобразовательные программы для обучающихся с ограниченными возможностями здоровья размещены на сайте </a:t>
            </a:r>
            <a:r>
              <a:rPr lang="en-US" sz="1400" u="sng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  <a:hlinkClick r:id="rId4" tooltip="http://fgosreestr.ru/"/>
              </a:rPr>
              <a:t>http://fgosreestr.ru/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ru-RU" sz="14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4"/>
          <p:cNvSpPr txBox="1"/>
          <p:nvPr/>
        </p:nvSpPr>
        <p:spPr bwMode="auto">
          <a:xfrm>
            <a:off x="126986" y="1644078"/>
            <a:ext cx="313202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latin typeface="Arial"/>
                <a:cs typeface="Arial"/>
              </a:rPr>
              <a:t>Важно!</a:t>
            </a:r>
            <a:endParaRPr/>
          </a:p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Обеспечение единого качества образования на всей территории Российской Федерации</a:t>
            </a:r>
            <a:endParaRPr/>
          </a:p>
          <a:p>
            <a:pPr>
              <a:defRPr/>
            </a:pPr>
            <a:endParaRPr lang="ru-RU"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latin typeface="Arial"/>
                <a:cs typeface="Arial"/>
              </a:rPr>
              <a:t>Задача разработки адаптированных образовательных программ стоит перед каждой образовательной организацией, вне зависимости от её особенностей</a:t>
            </a:r>
          </a:p>
        </p:txBody>
      </p:sp>
      <p:sp>
        <p:nvSpPr>
          <p:cNvPr id="7" name="Прямоугольник с двумя скругленными соседними углами 5"/>
          <p:cNvSpPr/>
          <p:nvPr/>
        </p:nvSpPr>
        <p:spPr bwMode="auto">
          <a:xfrm rot="5400000">
            <a:off x="1187463" y="1280205"/>
            <a:ext cx="103532" cy="201669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15"/>
          <p:cNvSpPr/>
          <p:nvPr/>
        </p:nvSpPr>
        <p:spPr bwMode="auto">
          <a:xfrm>
            <a:off x="230882" y="2242283"/>
            <a:ext cx="1264222" cy="103532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 extrusionOk="0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</a:rPr>
              <a:t>Постоянная актуализация знаний, умений и одобряемых обществом норм поведения; развитие и отработка средств коммуникации, приемов конструктивного общения и взаимодействия, формирование навыков социально одобряемого поведения</a:t>
            </a:r>
            <a:endParaRPr lang="ru-RU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0" y="3369804"/>
            <a:ext cx="454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Классическая классно-урочная система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 bwMode="auto">
          <a:xfrm>
            <a:off x="4546317" y="3369803"/>
            <a:ext cx="442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Цифровая образовательная среда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https://cometa-dp.news/wp-content/uploads/2019/09/349-233-wkola_14376406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66501" y="2094497"/>
            <a:ext cx="1813314" cy="1210608"/>
          </a:xfrm>
          <a:prstGeom prst="rect">
            <a:avLst/>
          </a:prstGeom>
          <a:noFill/>
        </p:spPr>
      </p:pic>
      <p:pic>
        <p:nvPicPr>
          <p:cNvPr id="9" name="Picture 10" descr="https://www.kamerata.org/wp-content/uploads/definition-of-computer-600x51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40019" y="2121404"/>
            <a:ext cx="1460116" cy="12483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 bwMode="auto">
          <a:xfrm>
            <a:off x="2345969" y="4438490"/>
            <a:ext cx="4400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Фиксировать проявления социально одобряемых форм поведения.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Научить детей улыбаться и подавать руку при встрече, спрашивать, как дела, благодарить, пропускать вперёд старших или младших.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Обращать внимание родителей на важность подобных умений.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Использование преимущественно позитивных средств стимуляции деятельности и поведения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0" y="3369804"/>
            <a:ext cx="454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Классическая классно-урочная система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 bwMode="auto">
          <a:xfrm>
            <a:off x="4546317" y="3369803"/>
            <a:ext cx="442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Цифровая образовательная среда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https://cometa-dp.news/wp-content/uploads/2019/09/349-233-wkola_14376406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66501" y="2094497"/>
            <a:ext cx="1813314" cy="1210608"/>
          </a:xfrm>
          <a:prstGeom prst="rect">
            <a:avLst/>
          </a:prstGeom>
          <a:noFill/>
        </p:spPr>
      </p:pic>
      <p:pic>
        <p:nvPicPr>
          <p:cNvPr id="9" name="Picture 10" descr="https://www.kamerata.org/wp-content/uploads/definition-of-computer-600x51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40019" y="2121404"/>
            <a:ext cx="1460116" cy="1248399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4546316" y="2074985"/>
            <a:ext cx="25684" cy="420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9"/>
          <p:cNvSpPr/>
          <p:nvPr/>
        </p:nvSpPr>
        <p:spPr bwMode="auto">
          <a:xfrm>
            <a:off x="3012354" y="4744453"/>
            <a:ext cx="3119291" cy="1677616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algn="ctr" defTabSz="1300480">
              <a:defRPr/>
            </a:pPr>
            <a:r>
              <a:rPr lang="ru-RU">
                <a:solidFill>
                  <a:srgbClr val="000000"/>
                </a:solidFill>
              </a:rPr>
              <a:t>Позитивная стимуляция, положительное подкрепление желаемого поведения, оказывается эффективнее наказания!</a:t>
            </a:r>
            <a:endParaRPr lang="ru-RU" b="0" i="0" u="none" strike="noStrike" cap="none" spc="0">
              <a:ln>
                <a:noFill/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</a:rPr>
              <a:t>Специальная психокоррекционная помощь, направленная на формирование способности к самостоятельной организации собственной деятельности и осознанию возникающих трудностей, формирование умения запрашивать и использовать помощь взрослого</a:t>
            </a:r>
            <a:endParaRPr lang="ru-RU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0" y="3369804"/>
            <a:ext cx="454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Классическая классно-урочная система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 bwMode="auto">
          <a:xfrm>
            <a:off x="4546317" y="3369803"/>
            <a:ext cx="442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Цифровая образовательная среда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https://cometa-dp.news/wp-content/uploads/2019/09/349-233-wkola_14376406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66501" y="2094497"/>
            <a:ext cx="1813314" cy="1210608"/>
          </a:xfrm>
          <a:prstGeom prst="rect">
            <a:avLst/>
          </a:prstGeom>
          <a:noFill/>
        </p:spPr>
      </p:pic>
      <p:pic>
        <p:nvPicPr>
          <p:cNvPr id="9" name="Picture 10" descr="https://www.kamerata.org/wp-content/uploads/definition-of-computer-600x51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40019" y="2121404"/>
            <a:ext cx="1460116" cy="1248399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8"/>
          <p:cNvCxnSpPr>
            <a:cxnSpLocks/>
          </p:cNvCxnSpPr>
          <p:nvPr/>
        </p:nvCxnSpPr>
        <p:spPr bwMode="auto">
          <a:xfrm>
            <a:off x="4546316" y="2420888"/>
            <a:ext cx="25684" cy="3862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9"/>
          <p:cNvSpPr/>
          <p:nvPr/>
        </p:nvSpPr>
        <p:spPr bwMode="auto">
          <a:xfrm>
            <a:off x="2512344" y="4960130"/>
            <a:ext cx="406794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/>
              <a:t>Необходимость поощрять ребёнка, проявляющего тенденцию к самостоятельному нахождению решения.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Обеспечение взаимодействия семьи и образовательной организации</a:t>
            </a:r>
            <a:endParaRPr lang="ru-RU"/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0" y="3369804"/>
            <a:ext cx="454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Классическая классно-урочная система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 bwMode="auto">
          <a:xfrm>
            <a:off x="4546317" y="3369803"/>
            <a:ext cx="442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Цифровая образовательная среда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https://cometa-dp.news/wp-content/uploads/2019/09/349-233-wkola_14376406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66501" y="2094497"/>
            <a:ext cx="1813314" cy="1210608"/>
          </a:xfrm>
          <a:prstGeom prst="rect">
            <a:avLst/>
          </a:prstGeom>
          <a:noFill/>
        </p:spPr>
      </p:pic>
      <p:pic>
        <p:nvPicPr>
          <p:cNvPr id="9" name="Picture 10" descr="https://www.kamerata.org/wp-content/uploads/definition-of-computer-600x51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040019" y="2121404"/>
            <a:ext cx="1460116" cy="1248399"/>
          </a:xfrm>
          <a:prstGeom prst="rect">
            <a:avLst/>
          </a:prstGeom>
          <a:noFill/>
        </p:spPr>
      </p:pic>
      <p:sp>
        <p:nvSpPr>
          <p:cNvPr id="10" name="Прямоугольник 2"/>
          <p:cNvSpPr/>
          <p:nvPr/>
        </p:nvSpPr>
        <p:spPr bwMode="auto">
          <a:xfrm>
            <a:off x="2286000" y="48041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сотрудничество с родителями, активизация ресурсов семьи для формирования социально активной позиции, нравственных и общекультурных ценностей</a:t>
            </a:r>
            <a:endParaRPr lang="ru-RU"/>
          </a:p>
        </p:txBody>
      </p:sp>
      <p:cxnSp>
        <p:nvCxnSpPr>
          <p:cNvPr id="11" name="Прямая соединительная линия 8"/>
          <p:cNvCxnSpPr>
            <a:cxnSpLocks/>
            <a:endCxn id="10" idx="0"/>
          </p:cNvCxnSpPr>
          <p:nvPr/>
        </p:nvCxnSpPr>
        <p:spPr bwMode="auto">
          <a:xfrm>
            <a:off x="4546316" y="1700808"/>
            <a:ext cx="25684" cy="3103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Варианты Работы с обучающимися с ОВЗ в основной школе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684445"/>
            <a:ext cx="7478486" cy="3283717"/>
          </a:xfrm>
          <a:prstGeom prst="rect">
            <a:avLst/>
          </a:prstGeom>
        </p:spPr>
      </p:pic>
      <p:sp>
        <p:nvSpPr>
          <p:cNvPr id="6" name="Прямоугольник 4"/>
          <p:cNvSpPr/>
          <p:nvPr/>
        </p:nvSpPr>
        <p:spPr bwMode="auto">
          <a:xfrm>
            <a:off x="2529675" y="1136581"/>
            <a:ext cx="6494582" cy="464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Пример. Математика. 5 класс</a:t>
            </a:r>
            <a:endParaRPr/>
          </a:p>
          <a:p>
            <a:pPr algn="ctr">
              <a:defRPr/>
            </a:pPr>
            <a:r>
              <a:rPr lang="ru-RU" sz="1400"/>
              <a:t>Тема: Задачи на проценты</a:t>
            </a:r>
          </a:p>
        </p:txBody>
      </p:sp>
      <p:sp>
        <p:nvSpPr>
          <p:cNvPr id="7" name="TextBox 5"/>
          <p:cNvSpPr txBox="1"/>
          <p:nvPr/>
        </p:nvSpPr>
        <p:spPr bwMode="auto">
          <a:xfrm>
            <a:off x="5345645" y="3387983"/>
            <a:ext cx="367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Дети с ЗПР</a:t>
            </a:r>
          </a:p>
        </p:txBody>
      </p:sp>
      <p:sp>
        <p:nvSpPr>
          <p:cNvPr id="8" name="TextBox 6"/>
          <p:cNvSpPr txBox="1"/>
          <p:nvPr/>
        </p:nvSpPr>
        <p:spPr bwMode="auto">
          <a:xfrm>
            <a:off x="5225143" y="3757316"/>
            <a:ext cx="3799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ru-RU" sz="1600"/>
              <a:t>Использование наглядных схем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 sz="1600"/>
              <a:t>Пошаговая помощь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 sz="1600"/>
              <a:t>При необходимости увеличение количества однотипных задач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 sz="1600"/>
              <a:t>Поощрение за правильное выполнение. Акцент на важности умения выполнения подобных задач в реальной жизненной практике</a:t>
            </a:r>
            <a:endParaRPr/>
          </a:p>
        </p:txBody>
      </p:sp>
      <p:sp>
        <p:nvSpPr>
          <p:cNvPr id="9" name="TextBox 7"/>
          <p:cNvSpPr txBox="1"/>
          <p:nvPr/>
        </p:nvSpPr>
        <p:spPr bwMode="auto">
          <a:xfrm>
            <a:off x="5345645" y="2853804"/>
            <a:ext cx="29500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Действия учителя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67645" y="1633463"/>
            <a:ext cx="7075883" cy="4830725"/>
          </a:xfrm>
          <a:prstGeom prst="ellipse">
            <a:avLst/>
          </a:prstGeom>
          <a:ln w="161925" cap="rnd">
            <a:solidFill>
              <a:schemeClr val="accent4">
                <a:alpha val="56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30"/>
          <p:cNvSpPr txBox="1"/>
          <p:nvPr/>
        </p:nvSpPr>
        <p:spPr bwMode="auto">
          <a:xfrm>
            <a:off x="5184000" y="3762000"/>
            <a:ext cx="3960000" cy="3096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ctr">
            <a:spAutoFit/>
          </a:bodyPr>
          <a:lstStyle/>
          <a:p>
            <a:pPr marL="576000" indent="-2880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/>
              <a:buChar char="§"/>
              <a:defRPr/>
            </a:pPr>
            <a:r>
              <a:rPr lang="ru-RU" sz="1600">
                <a:latin typeface="Arial"/>
                <a:cs typeface="Arial"/>
              </a:rPr>
              <a:t>Индивидуализация и персонализация</a:t>
            </a:r>
          </a:p>
          <a:p>
            <a:pPr marL="576000" indent="-2880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/>
              <a:buChar char="§"/>
              <a:defRPr/>
            </a:pPr>
            <a:r>
              <a:rPr lang="ru-RU" sz="1600">
                <a:latin typeface="Arial"/>
                <a:cs typeface="Arial"/>
              </a:rPr>
              <a:t>Создание ситуации личной успешности</a:t>
            </a:r>
            <a:endParaRPr/>
          </a:p>
          <a:p>
            <a:pPr marL="576000" indent="-2880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/>
              <a:buChar char="§"/>
              <a:defRPr/>
            </a:pPr>
            <a:r>
              <a:rPr lang="ru-RU" sz="1600">
                <a:latin typeface="Arial"/>
                <a:cs typeface="Arial"/>
              </a:rPr>
              <a:t>Достижение планируемых результатов</a:t>
            </a:r>
            <a:endParaRPr/>
          </a:p>
          <a:p>
            <a:pPr marL="576000" indent="-2880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/>
              <a:buChar char="§"/>
              <a:defRPr/>
            </a:pPr>
            <a:r>
              <a:rPr lang="ru-RU" sz="1600">
                <a:latin typeface="Arial"/>
                <a:cs typeface="Arial"/>
              </a:rPr>
              <a:t>Позитивная социализация</a:t>
            </a:r>
            <a:endParaRPr/>
          </a:p>
          <a:p>
            <a:pPr marL="576000" indent="-288000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/>
              <a:buChar char="§"/>
              <a:defRPr/>
            </a:pPr>
            <a:r>
              <a:rPr lang="ru-RU" sz="1600">
                <a:latin typeface="Arial"/>
                <a:cs typeface="Arial"/>
              </a:rPr>
              <a:t>Формирование полноценной картины мира</a:t>
            </a:r>
            <a:endParaRPr/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46048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>
              <a:lnSpc>
                <a:spcPct val="80000"/>
              </a:lnSpc>
              <a:spcBef>
                <a:spcPts val="0"/>
              </a:spcBef>
              <a:buNone/>
              <a:defRPr sz="2800" b="1" cap="all" spc="10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  <a:defRPr/>
            </a:pPr>
            <a:r>
              <a:rPr lang="ru-RU" sz="2000">
                <a:latin typeface="Arial"/>
                <a:cs typeface="Arial"/>
              </a:rPr>
              <a:t>Что такое МЭО для инклюзивного образования</a:t>
            </a:r>
            <a:endParaRPr/>
          </a:p>
        </p:txBody>
      </p:sp>
      <p:grpSp>
        <p:nvGrpSpPr>
          <p:cNvPr id="7" name="Группа 2"/>
          <p:cNvGrpSpPr/>
          <p:nvPr/>
        </p:nvGrpSpPr>
        <p:grpSpPr bwMode="auto">
          <a:xfrm>
            <a:off x="949813" y="4572964"/>
            <a:ext cx="3248866" cy="785899"/>
            <a:chOff x="860801" y="4583007"/>
            <a:chExt cx="3248866" cy="785899"/>
          </a:xfrm>
        </p:grpSpPr>
        <p:sp>
          <p:nvSpPr>
            <p:cNvPr id="8" name="Прямоугольник: скругленные углы 6"/>
            <p:cNvSpPr/>
            <p:nvPr/>
          </p:nvSpPr>
          <p:spPr bwMode="auto">
            <a:xfrm>
              <a:off x="860801" y="4583007"/>
              <a:ext cx="3248866" cy="785899"/>
            </a:xfrm>
            <a:prstGeom prst="roundRect">
              <a:avLst>
                <a:gd name="adj" fmla="val 16667"/>
              </a:avLst>
            </a:prstGeom>
            <a:solidFill>
              <a:srgbClr val="0FB7D3"/>
            </a:solidFill>
            <a:ln>
              <a:noFill/>
            </a:ln>
            <a:effectLst>
              <a:glow rad="63500">
                <a:schemeClr val="tx1">
                  <a:alpha val="1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9" name="TextBox 17"/>
            <p:cNvSpPr txBox="1"/>
            <p:nvPr/>
          </p:nvSpPr>
          <p:spPr bwMode="auto">
            <a:xfrm>
              <a:off x="1920214" y="4696600"/>
              <a:ext cx="2109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latin typeface="Arial"/>
                  <a:cs typeface="Arial"/>
                </a:rPr>
                <a:t>Матрица назначения учебных заданий</a:t>
              </a:r>
              <a:endParaRPr/>
            </a:p>
          </p:txBody>
        </p:sp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09787" y="4727071"/>
              <a:ext cx="658208" cy="497770"/>
            </a:xfrm>
            <a:prstGeom prst="rect">
              <a:avLst/>
            </a:prstGeom>
          </p:spPr>
        </p:pic>
      </p:grpSp>
      <p:grpSp>
        <p:nvGrpSpPr>
          <p:cNvPr id="11" name="Группа 44"/>
          <p:cNvGrpSpPr/>
          <p:nvPr/>
        </p:nvGrpSpPr>
        <p:grpSpPr bwMode="auto">
          <a:xfrm>
            <a:off x="384793" y="3501413"/>
            <a:ext cx="2989587" cy="785899"/>
            <a:chOff x="384793" y="3406085"/>
            <a:chExt cx="2989587" cy="785899"/>
          </a:xfrm>
        </p:grpSpPr>
        <p:sp>
          <p:nvSpPr>
            <p:cNvPr id="12" name="Прямоугольник: скругленные углы 6"/>
            <p:cNvSpPr/>
            <p:nvPr/>
          </p:nvSpPr>
          <p:spPr bwMode="auto">
            <a:xfrm>
              <a:off x="384793" y="3406085"/>
              <a:ext cx="2989586" cy="785899"/>
            </a:xfrm>
            <a:prstGeom prst="roundRect">
              <a:avLst>
                <a:gd name="adj" fmla="val 16667"/>
              </a:avLst>
            </a:prstGeom>
            <a:solidFill>
              <a:srgbClr val="0FB7D3"/>
            </a:solidFill>
            <a:ln>
              <a:noFill/>
            </a:ln>
            <a:effectLst>
              <a:glow rad="63500">
                <a:schemeClr val="tx1">
                  <a:alpha val="1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13" name="TextBox 34"/>
            <p:cNvSpPr txBox="1"/>
            <p:nvPr/>
          </p:nvSpPr>
          <p:spPr bwMode="auto">
            <a:xfrm>
              <a:off x="1365972" y="3519678"/>
              <a:ext cx="2008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latin typeface="Arial"/>
                  <a:cs typeface="Arial"/>
                </a:rPr>
                <a:t>Адаптированные задания</a:t>
              </a:r>
              <a:endParaRPr/>
            </a:p>
          </p:txBody>
        </p:sp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56223" y="3557194"/>
              <a:ext cx="503834" cy="483680"/>
            </a:xfrm>
            <a:prstGeom prst="rect">
              <a:avLst/>
            </a:prstGeom>
          </p:spPr>
        </p:pic>
      </p:grpSp>
      <p:grpSp>
        <p:nvGrpSpPr>
          <p:cNvPr id="15" name="Группа 10"/>
          <p:cNvGrpSpPr/>
          <p:nvPr/>
        </p:nvGrpSpPr>
        <p:grpSpPr bwMode="auto">
          <a:xfrm>
            <a:off x="1839686" y="1423484"/>
            <a:ext cx="2732314" cy="720724"/>
            <a:chOff x="1839686" y="1342564"/>
            <a:chExt cx="2732314" cy="720724"/>
          </a:xfrm>
        </p:grpSpPr>
        <p:sp>
          <p:nvSpPr>
            <p:cNvPr id="16" name="Прямоугольник: скругленные углы 6"/>
            <p:cNvSpPr/>
            <p:nvPr/>
          </p:nvSpPr>
          <p:spPr bwMode="auto">
            <a:xfrm>
              <a:off x="1839686" y="1342564"/>
              <a:ext cx="2732314" cy="720724"/>
            </a:xfrm>
            <a:prstGeom prst="roundRect">
              <a:avLst>
                <a:gd name="adj" fmla="val 16667"/>
              </a:avLst>
            </a:prstGeom>
            <a:solidFill>
              <a:srgbClr val="0FB7D3"/>
            </a:solidFill>
            <a:ln>
              <a:noFill/>
            </a:ln>
            <a:effectLst>
              <a:glow rad="63500">
                <a:schemeClr val="tx1">
                  <a:alpha val="1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17" name="TextBox 7"/>
            <p:cNvSpPr txBox="1"/>
            <p:nvPr/>
          </p:nvSpPr>
          <p:spPr bwMode="auto">
            <a:xfrm>
              <a:off x="2759987" y="1425661"/>
              <a:ext cx="1734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latin typeface="Arial"/>
                  <a:cs typeface="Arial"/>
                </a:rPr>
                <a:t>Система коммуникации</a:t>
              </a:r>
              <a:endParaRPr/>
            </a:p>
          </p:txBody>
        </p:sp>
        <p:pic>
          <p:nvPicPr>
            <p:cNvPr id="18" name="Рисунок 9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990392" y="1443070"/>
              <a:ext cx="506644" cy="515856"/>
            </a:xfrm>
            <a:prstGeom prst="rect">
              <a:avLst/>
            </a:prstGeom>
          </p:spPr>
        </p:pic>
      </p:grpSp>
      <p:grpSp>
        <p:nvGrpSpPr>
          <p:cNvPr id="19" name="Группа 45"/>
          <p:cNvGrpSpPr/>
          <p:nvPr/>
        </p:nvGrpSpPr>
        <p:grpSpPr bwMode="auto">
          <a:xfrm>
            <a:off x="1499974" y="5644515"/>
            <a:ext cx="2994471" cy="785899"/>
            <a:chOff x="1499974" y="5773988"/>
            <a:chExt cx="2994471" cy="785899"/>
          </a:xfrm>
        </p:grpSpPr>
        <p:sp>
          <p:nvSpPr>
            <p:cNvPr id="20" name="Прямоугольник: скругленные углы 6"/>
            <p:cNvSpPr/>
            <p:nvPr/>
          </p:nvSpPr>
          <p:spPr bwMode="auto">
            <a:xfrm>
              <a:off x="1499974" y="5773988"/>
              <a:ext cx="2994470" cy="785899"/>
            </a:xfrm>
            <a:prstGeom prst="roundRect">
              <a:avLst>
                <a:gd name="adj" fmla="val 16667"/>
              </a:avLst>
            </a:prstGeom>
            <a:solidFill>
              <a:srgbClr val="0FB7D3"/>
            </a:solidFill>
            <a:ln>
              <a:noFill/>
            </a:ln>
            <a:effectLst>
              <a:glow rad="63500">
                <a:schemeClr val="tx1">
                  <a:alpha val="1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21" name="TextBox 38"/>
            <p:cNvSpPr txBox="1"/>
            <p:nvPr/>
          </p:nvSpPr>
          <p:spPr bwMode="auto">
            <a:xfrm>
              <a:off x="2497037" y="5887581"/>
              <a:ext cx="199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latin typeface="Arial"/>
                  <a:cs typeface="Arial"/>
                </a:rPr>
                <a:t>Электронный журнал/дневник</a:t>
              </a:r>
              <a:endParaRPr/>
            </a:p>
          </p:txBody>
        </p:sp>
        <p:pic>
          <p:nvPicPr>
            <p:cNvPr id="22" name="Рисунок 14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685822" y="5923369"/>
              <a:ext cx="519276" cy="497085"/>
            </a:xfrm>
            <a:prstGeom prst="rect">
              <a:avLst/>
            </a:prstGeom>
          </p:spPr>
        </p:pic>
      </p:grpSp>
      <p:grpSp>
        <p:nvGrpSpPr>
          <p:cNvPr id="23" name="Группа 21"/>
          <p:cNvGrpSpPr/>
          <p:nvPr/>
        </p:nvGrpSpPr>
        <p:grpSpPr bwMode="auto">
          <a:xfrm>
            <a:off x="745743" y="2429862"/>
            <a:ext cx="3452935" cy="785899"/>
            <a:chOff x="745743" y="2347434"/>
            <a:chExt cx="3452935" cy="785899"/>
          </a:xfrm>
        </p:grpSpPr>
        <p:sp>
          <p:nvSpPr>
            <p:cNvPr id="24" name="Прямоугольник: скругленные углы 6"/>
            <p:cNvSpPr/>
            <p:nvPr/>
          </p:nvSpPr>
          <p:spPr bwMode="auto">
            <a:xfrm>
              <a:off x="745743" y="2347434"/>
              <a:ext cx="3452935" cy="785899"/>
            </a:xfrm>
            <a:prstGeom prst="roundRect">
              <a:avLst>
                <a:gd name="adj" fmla="val 16667"/>
              </a:avLst>
            </a:prstGeom>
            <a:solidFill>
              <a:srgbClr val="0FB7D3"/>
            </a:solidFill>
            <a:ln>
              <a:noFill/>
            </a:ln>
            <a:effectLst>
              <a:glow rad="63500">
                <a:schemeClr val="tx1">
                  <a:alpha val="1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25" name="TextBox 42"/>
            <p:cNvSpPr txBox="1"/>
            <p:nvPr/>
          </p:nvSpPr>
          <p:spPr bwMode="auto">
            <a:xfrm>
              <a:off x="1805157" y="2461027"/>
              <a:ext cx="2297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b="1">
                  <a:solidFill>
                    <a:schemeClr val="bg1"/>
                  </a:solidFill>
                  <a:latin typeface="Arial"/>
                  <a:cs typeface="Arial"/>
                </a:rPr>
                <a:t>Учебные онлайн-курсы для детей с ОВЗ</a:t>
              </a:r>
              <a:endParaRPr/>
            </a:p>
          </p:txBody>
        </p:sp>
        <p:pic>
          <p:nvPicPr>
            <p:cNvPr id="26" name="Рисунок 18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858271" y="2453145"/>
              <a:ext cx="760136" cy="5744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0" y="46048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>
              <a:lnSpc>
                <a:spcPct val="80000"/>
              </a:lnSpc>
              <a:spcBef>
                <a:spcPts val="0"/>
              </a:spcBef>
              <a:buNone/>
              <a:defRPr sz="2800" b="1" cap="all" spc="100">
                <a:solidFill>
                  <a:schemeClr val="tx1">
                    <a:lumMod val="90000"/>
                    <a:lumOff val="10000"/>
                  </a:schemeClr>
                </a:solidFill>
                <a:latin typeface="Circe Rounded Extra Bold"/>
                <a:ea typeface="+mj-ea"/>
                <a:cs typeface="+mj-cs"/>
              </a:defRPr>
            </a:lvl1pPr>
          </a:lstStyle>
          <a:p>
            <a:pPr marL="288000">
              <a:lnSpc>
                <a:spcPct val="100000"/>
              </a:lnSpc>
              <a:defRPr/>
            </a:pPr>
            <a:r>
              <a:rPr lang="ru-RU" sz="1800">
                <a:latin typeface="Arial"/>
                <a:cs typeface="Arial"/>
              </a:rPr>
              <a:t>МЭО. профилактика нарастания трудностей в обучении</a:t>
            </a:r>
            <a:endParaRPr/>
          </a:p>
        </p:txBody>
      </p:sp>
      <p:sp>
        <p:nvSpPr>
          <p:cNvPr id="5" name="Объект 2"/>
          <p:cNvSpPr txBox="1"/>
          <p:nvPr/>
        </p:nvSpPr>
        <p:spPr bwMode="auto">
          <a:xfrm>
            <a:off x="0" y="1190422"/>
            <a:ext cx="9144000" cy="699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45720" tIns="45720" rIns="45720" bIns="45720" rtlCol="0" anchor="ctr">
            <a:normAutofit/>
          </a:bodyPr>
          <a:lstStyle>
            <a:lvl1pPr marL="91438" indent="-91438" algn="l" defTabSz="914354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/>
              <a:buChar char=" 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latin typeface="Arial"/>
                <a:cs typeface="Arial"/>
              </a:rPr>
              <a:t>Матрица назначения коррекционно-развивающих заданий</a:t>
            </a: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/>
          <a:srcRect l="5923" r="9058"/>
          <a:stretch/>
        </p:blipFill>
        <p:spPr bwMode="auto">
          <a:xfrm>
            <a:off x="0" y="1899614"/>
            <a:ext cx="6252856" cy="4958386"/>
          </a:xfrm>
          <a:prstGeom prst="rect">
            <a:avLst/>
          </a:prstGeom>
        </p:spPr>
      </p:pic>
      <p:sp>
        <p:nvSpPr>
          <p:cNvPr id="7" name="Объект 2"/>
          <p:cNvSpPr txBox="1"/>
          <p:nvPr/>
        </p:nvSpPr>
        <p:spPr bwMode="auto">
          <a:xfrm>
            <a:off x="6583681" y="2072640"/>
            <a:ext cx="2325188" cy="459482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38" indent="-91438" algn="l" defTabSz="914354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/>
              <a:buChar char=" 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/>
              <a:buChar char="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 defTabSz="9144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/>
              <a:buChar char="§"/>
              <a:defRPr/>
            </a:pPr>
            <a:r>
              <a:rPr lang="ru-RU" sz="1400">
                <a:solidFill>
                  <a:srgbClr val="000000"/>
                </a:solidFill>
                <a:latin typeface="Arial"/>
                <a:cs typeface="Arial"/>
              </a:rPr>
              <a:t>Коррекция и развитие высших психических функций (восприятия, внимания, памяти, мышления, речи, воображения)</a:t>
            </a:r>
            <a:endParaRPr/>
          </a:p>
          <a:p>
            <a:pPr marL="144000" indent="-144000" defTabSz="9144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/>
              <a:buChar char="§"/>
              <a:defRPr/>
            </a:pPr>
            <a:r>
              <a:rPr lang="ru-RU" sz="1400">
                <a:solidFill>
                  <a:srgbClr val="000000"/>
                </a:solidFill>
                <a:latin typeface="Arial"/>
                <a:cs typeface="Arial"/>
              </a:rPr>
              <a:t>Коррекция и развитие эмоционально-волевой сферы</a:t>
            </a:r>
            <a:endParaRPr/>
          </a:p>
          <a:p>
            <a:pPr marL="144000" indent="-144000" defTabSz="9144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/>
              <a:buChar char="§"/>
              <a:defRPr/>
            </a:pPr>
            <a:r>
              <a:rPr lang="ru-RU" sz="1400">
                <a:solidFill>
                  <a:srgbClr val="000000"/>
                </a:solidFill>
                <a:latin typeface="Arial"/>
                <a:cs typeface="Arial"/>
              </a:rPr>
              <a:t>Коррекция и развитие произвольности и целенаправленности деятельности</a:t>
            </a:r>
            <a:endParaRPr/>
          </a:p>
          <a:p>
            <a:pPr marL="144000" indent="-144000" defTabSz="9144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/>
              <a:buChar char="§"/>
              <a:defRPr/>
            </a:pPr>
            <a:r>
              <a:rPr lang="ru-RU" sz="1400">
                <a:solidFill>
                  <a:srgbClr val="000000"/>
                </a:solidFill>
                <a:latin typeface="Arial"/>
                <a:cs typeface="Arial"/>
              </a:rPr>
              <a:t>Коррекционная работа по формированию и развитию картины мира (представлений о себе, мире вокруг и своем месте в нём)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ФЗ об образовании</a:t>
            </a:r>
            <a:endParaRPr/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155957" y="3716409"/>
            <a:ext cx="3548535" cy="3141591"/>
          </a:xfrm>
          <a:prstGeom prst="rect">
            <a:avLst/>
          </a:prstGeom>
        </p:spPr>
        <p:txBody>
          <a:bodyPr wrap="square" lIns="91148" tIns="45574" rIns="91148" bIns="45574">
            <a:spAutoFit/>
          </a:bodyPr>
          <a:lstStyle/>
          <a:p>
            <a:pPr algn="just" defTabSz="911510">
              <a:lnSpc>
                <a:spcPts val="1900"/>
              </a:lnSpc>
              <a:defRPr/>
            </a:pPr>
            <a:r>
              <a:rPr lang="ru-RU" sz="20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16) </a:t>
            </a:r>
            <a:r>
              <a:rPr lang="ru-RU" sz="2000" b="1" i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обучающийся с ограниченными возможностями здоровья </a:t>
            </a:r>
            <a:r>
              <a:rPr lang="ru-RU" sz="20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- физическое лицо, имеющее </a:t>
            </a:r>
            <a:r>
              <a:rPr lang="ru-RU" sz="2000" u="sng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недостатки в физическом и (или) психологическом развитии</a:t>
            </a:r>
            <a:r>
              <a:rPr lang="ru-RU" sz="20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, </a:t>
            </a:r>
            <a:r>
              <a:rPr lang="ru-RU" sz="2000">
                <a:solidFill>
                  <a:srgbClr val="FF0000"/>
                </a:solidFill>
                <a:latin typeface="Arial Narrow"/>
                <a:cs typeface="Times New Roman"/>
              </a:rPr>
              <a:t>подтвержденные психолого-медико-педагогической комиссией</a:t>
            </a:r>
            <a:r>
              <a:rPr lang="ru-RU" sz="20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 и </a:t>
            </a:r>
            <a:r>
              <a:rPr lang="ru-RU" sz="2000" u="sng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препятствующие получению образования </a:t>
            </a:r>
            <a:r>
              <a:rPr lang="ru-RU" sz="20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без создания </a:t>
            </a:r>
            <a:r>
              <a:rPr lang="ru-RU" sz="2000">
                <a:solidFill>
                  <a:srgbClr val="FF0000"/>
                </a:solidFill>
                <a:latin typeface="Arial Narrow"/>
                <a:cs typeface="Times New Roman"/>
              </a:rPr>
              <a:t>специальных условий</a:t>
            </a:r>
            <a:r>
              <a:rPr lang="ru-RU" sz="20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;</a:t>
            </a:r>
            <a:endParaRPr/>
          </a:p>
          <a:p>
            <a:pPr algn="just" defTabSz="911510">
              <a:defRPr/>
            </a:pPr>
            <a:r>
              <a:rPr lang="ru-RU" sz="24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 </a:t>
            </a:r>
            <a:endParaRPr/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0" y="1402615"/>
            <a:ext cx="4146411" cy="998984"/>
          </a:xfrm>
          <a:prstGeom prst="rect">
            <a:avLst/>
          </a:prstGeom>
        </p:spPr>
        <p:txBody>
          <a:bodyPr lIns="91148" tIns="45574" rIns="91148" bIns="45574">
            <a:noAutofit/>
          </a:bodyPr>
          <a:lstStyle/>
          <a:p>
            <a:pPr algn="ctr" defTabSz="91151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ФЗ  ОБ ОБРАЗОВАНИИ В РОССИЙСКОЙ ФЕДЕРАЦИИ  </a:t>
            </a:r>
            <a:endParaRPr/>
          </a:p>
          <a:p>
            <a:pPr algn="ctr" defTabSz="91151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от</a:t>
            </a:r>
            <a:r>
              <a:rPr lang="ru-RU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 </a:t>
            </a:r>
            <a:r>
              <a:rPr lang="ru-RU" sz="22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29 декабря 2012 года N 273-ФЗ</a:t>
            </a:r>
            <a:br>
              <a:rPr lang="ru-RU" sz="22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</a:br>
            <a:r>
              <a:rPr lang="ru-RU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Статья 2.</a:t>
            </a:r>
            <a:r>
              <a:rPr lang="en-US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 </a:t>
            </a:r>
            <a:r>
              <a:rPr lang="ru-RU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 Основные понятия, используемые в настоящем Федеральном законе</a:t>
            </a:r>
            <a:endParaRPr/>
          </a:p>
        </p:txBody>
      </p:sp>
      <p:sp>
        <p:nvSpPr>
          <p:cNvPr id="7" name="Прямоугольник 2"/>
          <p:cNvSpPr/>
          <p:nvPr/>
        </p:nvSpPr>
        <p:spPr bwMode="auto">
          <a:xfrm>
            <a:off x="5212686" y="3716603"/>
            <a:ext cx="3387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27) </a:t>
            </a:r>
            <a:r>
              <a:rPr lang="ru-RU" sz="2000" b="1" i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Инклюзивное образование </a:t>
            </a:r>
            <a:r>
              <a:rPr lang="ru-RU" sz="20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-  обеспечение равного доступа к образованию для всех обучающихся  </a:t>
            </a:r>
            <a:r>
              <a:rPr lang="ru-RU" sz="2000" u="sng">
                <a:solidFill>
                  <a:srgbClr val="FF0000"/>
                </a:solidFill>
                <a:latin typeface="Arial Narrow"/>
                <a:cs typeface="Times New Roman"/>
              </a:rPr>
              <a:t>с учетом </a:t>
            </a:r>
            <a:r>
              <a:rPr lang="ru-RU" sz="2000">
                <a:solidFill>
                  <a:srgbClr val="FF0000"/>
                </a:solidFill>
                <a:latin typeface="Arial Narrow"/>
                <a:cs typeface="Times New Roman"/>
              </a:rPr>
              <a:t>разнообразия особых образовательных  потребностей и индивидуальных возможностей </a:t>
            </a:r>
            <a:endParaRPr lang="ru-RU" sz="2000">
              <a:solidFill>
                <a:srgbClr val="1F497D">
                  <a:lumMod val="75000"/>
                </a:srgbClr>
              </a:solidFill>
              <a:latin typeface="Arial Narrow"/>
              <a:cs typeface="Times New Roman"/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4833466" y="1457596"/>
            <a:ext cx="4146411" cy="998984"/>
          </a:xfrm>
          <a:prstGeom prst="rect">
            <a:avLst/>
          </a:prstGeom>
        </p:spPr>
        <p:txBody>
          <a:bodyPr lIns="91148" tIns="45574" rIns="91148" bIns="45574">
            <a:noAutofit/>
          </a:bodyPr>
          <a:lstStyle/>
          <a:p>
            <a:pPr algn="ctr" defTabSz="91151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ФЗ  ОБ ОБРАЗОВАНИИ В РОССИЙСКОЙ ФЕДЕРАЦИИ  </a:t>
            </a:r>
            <a:endParaRPr/>
          </a:p>
          <a:p>
            <a:pPr algn="ctr" defTabSz="91151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от</a:t>
            </a:r>
            <a:r>
              <a:rPr lang="ru-RU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 </a:t>
            </a:r>
            <a:r>
              <a:rPr lang="ru-RU" sz="22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29 декабря 2012 года N 273-ФЗ</a:t>
            </a:r>
            <a:br>
              <a:rPr lang="ru-RU" sz="2200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</a:br>
            <a:r>
              <a:rPr lang="ru-RU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Статья </a:t>
            </a:r>
            <a:r>
              <a:rPr lang="en-US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2</a:t>
            </a:r>
            <a:r>
              <a:rPr lang="ru-RU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.</a:t>
            </a:r>
            <a:r>
              <a:rPr lang="en-US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 </a:t>
            </a:r>
            <a:r>
              <a:rPr lang="ru-RU" sz="2200" b="1">
                <a:solidFill>
                  <a:srgbClr val="1F497D">
                    <a:lumMod val="75000"/>
                  </a:srgbClr>
                </a:solidFill>
                <a:latin typeface="Arial Narrow"/>
                <a:cs typeface="Times New Roman"/>
              </a:rPr>
              <a:t> Основные понятия, используемые в настоящем Федеральном законе</a:t>
            </a:r>
            <a:endParaRPr/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4407877" y="1289538"/>
            <a:ext cx="0" cy="5169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Федеральные стандарты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27816" y="1333796"/>
            <a:ext cx="2610684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82C6D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2000" b="1">
                <a:solidFill>
                  <a:srgbClr val="1F497D">
                    <a:lumMod val="75000"/>
                  </a:srgbClr>
                </a:solidFill>
              </a:rPr>
              <a:t>ФГОС ДО</a:t>
            </a:r>
            <a:endParaRPr/>
          </a:p>
          <a:p>
            <a:pPr algn="ctr">
              <a:lnSpc>
                <a:spcPts val="1700"/>
              </a:lnSpc>
              <a:spcAft>
                <a:spcPts val="400"/>
              </a:spcAft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ФГОС дошкольного образования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39928" y="2621732"/>
            <a:ext cx="2592288" cy="1296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82C6D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800"/>
              </a:spcAft>
              <a:defRPr/>
            </a:pPr>
            <a:r>
              <a:rPr lang="ru-RU" sz="2000" b="1">
                <a:solidFill>
                  <a:srgbClr val="1F497D">
                    <a:lumMod val="75000"/>
                  </a:srgbClr>
                </a:solidFill>
              </a:rPr>
              <a:t>ФГОС НОО</a:t>
            </a:r>
            <a:endParaRPr/>
          </a:p>
          <a:p>
            <a:pPr algn="ctr">
              <a:lnSpc>
                <a:spcPts val="1700"/>
              </a:lnSpc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ФГОС начального общего образования</a:t>
            </a:r>
            <a:endParaRPr/>
          </a:p>
          <a:p>
            <a:pPr algn="ctr">
              <a:lnSpc>
                <a:spcPts val="1700"/>
              </a:lnSpc>
              <a:spcAft>
                <a:spcPts val="400"/>
              </a:spcAft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(1-4 кл.)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39928" y="3984752"/>
            <a:ext cx="2592288" cy="1296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82C6D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800"/>
              </a:spcAft>
              <a:defRPr/>
            </a:pPr>
            <a:r>
              <a:rPr lang="ru-RU" sz="2000" b="1">
                <a:solidFill>
                  <a:srgbClr val="1F497D">
                    <a:lumMod val="75000"/>
                  </a:srgbClr>
                </a:solidFill>
              </a:rPr>
              <a:t>ФГОС ООО</a:t>
            </a:r>
            <a:endParaRPr/>
          </a:p>
          <a:p>
            <a:pPr algn="ctr">
              <a:lnSpc>
                <a:spcPts val="1700"/>
              </a:lnSpc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ФГОС основного общего образования</a:t>
            </a:r>
            <a:endParaRPr/>
          </a:p>
          <a:p>
            <a:pPr algn="ctr">
              <a:lnSpc>
                <a:spcPts val="1700"/>
              </a:lnSpc>
              <a:spcAft>
                <a:spcPts val="400"/>
              </a:spcAft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(5-9 кл.)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7816" y="5400256"/>
            <a:ext cx="2592288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82C6D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2000" b="1">
                <a:solidFill>
                  <a:srgbClr val="1F497D">
                    <a:lumMod val="75000"/>
                  </a:srgbClr>
                </a:solidFill>
              </a:rPr>
              <a:t>ФГОС СОО</a:t>
            </a:r>
            <a:endParaRPr/>
          </a:p>
          <a:p>
            <a:pPr algn="ctr">
              <a:lnSpc>
                <a:spcPts val="1700"/>
              </a:lnSpc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ФГОС среднего (полного) общего образования</a:t>
            </a:r>
            <a:endParaRPr/>
          </a:p>
          <a:p>
            <a:pPr algn="ctr">
              <a:lnSpc>
                <a:spcPts val="1700"/>
              </a:lnSpc>
              <a:spcAft>
                <a:spcPts val="400"/>
              </a:spcAft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(10-11 кл.)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70738" y="3072179"/>
            <a:ext cx="2644681" cy="2085974"/>
          </a:xfrm>
          <a:prstGeom prst="rect">
            <a:avLst/>
          </a:prstGeom>
          <a:solidFill>
            <a:srgbClr val="CDDEAC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  <a:defRPr/>
            </a:pPr>
            <a:r>
              <a:rPr lang="ru-RU" sz="2400" b="1">
                <a:solidFill>
                  <a:srgbClr val="1F497D">
                    <a:lumMod val="75000"/>
                  </a:srgbClr>
                </a:solidFill>
              </a:rPr>
              <a:t>ФГОС НОО ОВЗ</a:t>
            </a:r>
            <a:endParaRPr/>
          </a:p>
          <a:p>
            <a:pPr algn="ctr">
              <a:lnSpc>
                <a:spcPts val="1700"/>
              </a:lnSpc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ФГОС начального общего образования обучающихся с ОВЗ</a:t>
            </a:r>
            <a:endParaRPr/>
          </a:p>
          <a:p>
            <a:pPr algn="ctr">
              <a:lnSpc>
                <a:spcPts val="1700"/>
              </a:lnSpc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(срок обучения от 4 до 6 лет)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138780" y="3087816"/>
            <a:ext cx="2805928" cy="2070337"/>
          </a:xfrm>
          <a:prstGeom prst="rect">
            <a:avLst/>
          </a:prstGeom>
          <a:solidFill>
            <a:srgbClr val="CDDEAC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700"/>
              </a:spcAft>
              <a:defRPr/>
            </a:pPr>
            <a:r>
              <a:rPr lang="ru-RU" sz="2400" b="1">
                <a:solidFill>
                  <a:srgbClr val="1F497D">
                    <a:lumMod val="75000"/>
                  </a:srgbClr>
                </a:solidFill>
              </a:rPr>
              <a:t>ФГОС ОО УО</a:t>
            </a:r>
            <a:endParaRPr/>
          </a:p>
          <a:p>
            <a:pPr algn="ctr">
              <a:lnSpc>
                <a:spcPts val="1700"/>
              </a:lnSpc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ФГОС образования обучающихся с умственной отсталостью (интеллектуальными нарушениями) </a:t>
            </a:r>
            <a:endParaRPr/>
          </a:p>
          <a:p>
            <a:pPr algn="ctr">
              <a:lnSpc>
                <a:spcPts val="1700"/>
              </a:lnSpc>
              <a:spcAft>
                <a:spcPts val="1200"/>
              </a:spcAft>
              <a:defRPr/>
            </a:pPr>
            <a:r>
              <a:rPr lang="ru-RU" sz="1600">
                <a:solidFill>
                  <a:srgbClr val="1F497D">
                    <a:lumMod val="75000"/>
                  </a:srgbClr>
                </a:solidFill>
              </a:rPr>
              <a:t>(срок обучения от 9 до 13 лет</a:t>
            </a:r>
            <a:r>
              <a:rPr lang="ru-RU">
                <a:solidFill>
                  <a:srgbClr val="1F497D">
                    <a:lumMod val="75000"/>
                  </a:srgbClr>
                </a:solidFill>
              </a:rPr>
              <a:t>)</a:t>
            </a:r>
            <a:endParaRPr/>
          </a:p>
        </p:txBody>
      </p:sp>
      <p:sp>
        <p:nvSpPr>
          <p:cNvPr id="11" name="Скругленный прямоугольник 12"/>
          <p:cNvSpPr/>
          <p:nvPr/>
        </p:nvSpPr>
        <p:spPr bwMode="auto">
          <a:xfrm rot="10800000" flipV="1">
            <a:off x="3270737" y="5424814"/>
            <a:ext cx="2667425" cy="600847"/>
          </a:xfrm>
          <a:prstGeom prst="roundRect">
            <a:avLst>
              <a:gd name="adj" fmla="val 0"/>
            </a:avLst>
          </a:prstGeom>
          <a:solidFill>
            <a:srgbClr val="E6EED6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  <a:defRPr/>
            </a:pPr>
            <a:r>
              <a:rPr lang="ru-RU" sz="1600" b="1">
                <a:solidFill>
                  <a:srgbClr val="1F497D">
                    <a:lumMod val="75000"/>
                  </a:srgbClr>
                </a:solidFill>
              </a:rPr>
              <a:t>Уровневое образование</a:t>
            </a:r>
            <a:endParaRPr/>
          </a:p>
        </p:txBody>
      </p:sp>
      <p:sp>
        <p:nvSpPr>
          <p:cNvPr id="12" name="Скругленный прямоугольник 13"/>
          <p:cNvSpPr/>
          <p:nvPr/>
        </p:nvSpPr>
        <p:spPr bwMode="auto">
          <a:xfrm rot="10800000" flipV="1">
            <a:off x="6161526" y="5424816"/>
            <a:ext cx="2783182" cy="600846"/>
          </a:xfrm>
          <a:prstGeom prst="roundRect">
            <a:avLst>
              <a:gd name="adj" fmla="val 1235"/>
            </a:avLst>
          </a:prstGeom>
          <a:solidFill>
            <a:srgbClr val="E6EED6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  <a:defRPr/>
            </a:pPr>
            <a:r>
              <a:rPr lang="ru-RU" sz="1600" b="1">
                <a:solidFill>
                  <a:srgbClr val="1F497D">
                    <a:lumMod val="75000"/>
                  </a:srgbClr>
                </a:solidFill>
              </a:rPr>
              <a:t>Не предусмотрено уровневое образование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457199"/>
            <a:ext cx="3646714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ФГОС НОО ОВЗ. Варианты АООП</a:t>
            </a:r>
            <a:endParaRPr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" y="1060638"/>
          <a:ext cx="9144000" cy="5175462"/>
        </p:xfrm>
        <a:graphic>
          <a:graphicData uri="http://schemas.openxmlformats.org/drawingml/2006/table">
            <a:tbl>
              <a:tblPr firstRow="1" bandRow="1"/>
              <a:tblGrid>
                <a:gridCol w="4966136"/>
                <a:gridCol w="1182414"/>
                <a:gridCol w="1103586"/>
                <a:gridCol w="1024758"/>
                <a:gridCol w="867106"/>
              </a:tblGrid>
              <a:tr h="51205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Обучающиеся с ОВЗ</a:t>
                      </a:r>
                      <a:endParaRPr/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Варианты АООП НОО</a:t>
                      </a:r>
                      <a:endParaRPr/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Глухие</a:t>
                      </a:r>
                      <a:endParaRPr/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1.1</a:t>
                      </a:r>
                      <a:endParaRPr/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1.2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824284"/>
                          </a:solidFill>
                        </a:rPr>
                        <a:t>1.3</a:t>
                      </a:r>
                      <a:endParaRPr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824284"/>
                          </a:solidFill>
                        </a:rPr>
                        <a:t>1.4</a:t>
                      </a:r>
                      <a:endParaRPr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Слабослышащие и позднооглохшие</a:t>
                      </a:r>
                      <a:endParaRPr/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2.1</a:t>
                      </a:r>
                      <a:endParaRPr/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2.2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824284"/>
                          </a:solidFill>
                        </a:rPr>
                        <a:t>2.3</a:t>
                      </a:r>
                      <a:endParaRPr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solidFill>
                          <a:srgbClr val="824284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Слепые</a:t>
                      </a:r>
                      <a:endParaRPr/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3.1</a:t>
                      </a:r>
                      <a:endParaRPr/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3.2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824284"/>
                          </a:solidFill>
                        </a:rPr>
                        <a:t>3.3</a:t>
                      </a:r>
                      <a:endParaRPr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824284"/>
                          </a:solidFill>
                        </a:rPr>
                        <a:t>3.4</a:t>
                      </a:r>
                      <a:endParaRPr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Слабовидящие</a:t>
                      </a:r>
                      <a:endParaRPr/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4.1</a:t>
                      </a:r>
                      <a:endParaRPr/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4.2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824284"/>
                          </a:solidFill>
                        </a:rPr>
                        <a:t>4.3</a:t>
                      </a:r>
                      <a:endParaRPr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solidFill>
                          <a:srgbClr val="824284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 тяжелыми нарушениями речи (ТНР)</a:t>
                      </a:r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5.1</a:t>
                      </a:r>
                      <a:endParaRPr/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5.2</a:t>
                      </a:r>
                      <a:endParaRPr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solidFill>
                          <a:srgbClr val="824284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solidFill>
                          <a:srgbClr val="824284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  нарушениями опорно-двигательного аппарата (НОДА)</a:t>
                      </a:r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6.1</a:t>
                      </a:r>
                      <a:endParaRPr/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6.2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824284"/>
                          </a:solidFill>
                        </a:rPr>
                        <a:t>6.3</a:t>
                      </a:r>
                      <a:endParaRPr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824284"/>
                          </a:solidFill>
                        </a:rPr>
                        <a:t>6.4</a:t>
                      </a:r>
                      <a:endParaRPr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  задержкой психического развития (ЗПР)</a:t>
                      </a:r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7.1</a:t>
                      </a:r>
                      <a:endParaRPr/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7.2</a:t>
                      </a:r>
                      <a:endParaRPr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solidFill>
                          <a:srgbClr val="824284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solidFill>
                          <a:srgbClr val="824284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 расстройством аутистического спектра (РАС)</a:t>
                      </a:r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8.1</a:t>
                      </a:r>
                      <a:endParaRPr/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8.2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824284"/>
                          </a:solidFill>
                        </a:rPr>
                        <a:t>8.3</a:t>
                      </a:r>
                      <a:endParaRPr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824284"/>
                          </a:solidFill>
                        </a:rPr>
                        <a:t>8.4</a:t>
                      </a:r>
                      <a:endParaRPr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4"/>
          <p:cNvSpPr/>
          <p:nvPr/>
        </p:nvSpPr>
        <p:spPr bwMode="auto">
          <a:xfrm>
            <a:off x="7339607" y="6061299"/>
            <a:ext cx="1728192" cy="6938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298">
              <a:lnSpc>
                <a:spcPts val="1500"/>
              </a:lnSpc>
              <a:defRPr/>
            </a:pPr>
            <a:r>
              <a:rPr lang="ru-RU" sz="1400" b="1">
                <a:solidFill>
                  <a:srgbClr val="824284"/>
                </a:solidFill>
              </a:rPr>
              <a:t>Не достигается уровень НОО</a:t>
            </a:r>
            <a:endParaRPr/>
          </a:p>
        </p:txBody>
      </p:sp>
      <p:sp>
        <p:nvSpPr>
          <p:cNvPr id="7" name="Скругленный прямоугольник 5"/>
          <p:cNvSpPr/>
          <p:nvPr/>
        </p:nvSpPr>
        <p:spPr bwMode="auto">
          <a:xfrm>
            <a:off x="5146265" y="6061299"/>
            <a:ext cx="1800200" cy="69269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298">
              <a:lnSpc>
                <a:spcPts val="1500"/>
              </a:lnSpc>
              <a:defRPr/>
            </a:pPr>
            <a:r>
              <a:rPr lang="ru-RU" sz="1400" b="1">
                <a:solidFill>
                  <a:srgbClr val="824284"/>
                </a:solidFill>
              </a:rPr>
              <a:t> Достигается уровень НОО</a:t>
            </a:r>
            <a:endParaRPr/>
          </a:p>
        </p:txBody>
      </p:sp>
      <p:sp>
        <p:nvSpPr>
          <p:cNvPr id="8" name="Прямоугольник 6"/>
          <p:cNvSpPr/>
          <p:nvPr/>
        </p:nvSpPr>
        <p:spPr bwMode="auto">
          <a:xfrm>
            <a:off x="5236029" y="457198"/>
            <a:ext cx="3189514" cy="6007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2"/>
          <p:cNvSpPr txBox="1"/>
          <p:nvPr/>
        </p:nvSpPr>
        <p:spPr bwMode="auto">
          <a:xfrm>
            <a:off x="5439476" y="411618"/>
            <a:ext cx="278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Есть адаптированный контент в МЭО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Современные исследования</a:t>
            </a: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6150171" y="1421625"/>
            <a:ext cx="1728192" cy="77764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marL="0" marR="0" indent="0" algn="ctr" defTabSz="13004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e Rounded"/>
                <a:ea typeface="Arial"/>
                <a:cs typeface="Arial"/>
              </a:rPr>
              <a:t>Задержка психического развития</a:t>
            </a:r>
          </a:p>
        </p:txBody>
      </p:sp>
      <p:sp>
        <p:nvSpPr>
          <p:cNvPr id="6" name="Скругленный прямоугольник 4"/>
          <p:cNvSpPr/>
          <p:nvPr/>
        </p:nvSpPr>
        <p:spPr bwMode="auto">
          <a:xfrm>
            <a:off x="5254143" y="2576051"/>
            <a:ext cx="1584175" cy="451748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marL="0" marR="0" indent="0" algn="ctr" defTabSz="13004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e Rounded"/>
                <a:ea typeface="Arial"/>
                <a:cs typeface="Arial"/>
              </a:rPr>
              <a:t>Первичная </a:t>
            </a:r>
          </a:p>
        </p:txBody>
      </p:sp>
      <p:sp>
        <p:nvSpPr>
          <p:cNvPr id="7" name="Скругленный прямоугольник 5"/>
          <p:cNvSpPr/>
          <p:nvPr/>
        </p:nvSpPr>
        <p:spPr bwMode="auto">
          <a:xfrm>
            <a:off x="7342375" y="2576051"/>
            <a:ext cx="1584175" cy="4517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marL="0" marR="0" indent="0" algn="ctr" defTabSz="13004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e Rounded"/>
                <a:ea typeface="Arial"/>
                <a:cs typeface="Arial"/>
              </a:rPr>
              <a:t>Вторичная</a:t>
            </a:r>
          </a:p>
        </p:txBody>
      </p:sp>
      <p:sp>
        <p:nvSpPr>
          <p:cNvPr id="8" name="Стрелка вниз 6"/>
          <p:cNvSpPr/>
          <p:nvPr/>
        </p:nvSpPr>
        <p:spPr bwMode="auto">
          <a:xfrm rot="19269472">
            <a:off x="7412419" y="2166804"/>
            <a:ext cx="242316" cy="4892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marL="0" marR="0" indent="0" algn="l" defTabSz="13004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srgbClr val="000000"/>
              </a:solidFill>
              <a:latin typeface="Circe Rounded"/>
              <a:ea typeface="Arial"/>
              <a:cs typeface="Arial"/>
            </a:endParaRPr>
          </a:p>
        </p:txBody>
      </p:sp>
      <p:sp>
        <p:nvSpPr>
          <p:cNvPr id="9" name="Стрелка вниз 7"/>
          <p:cNvSpPr/>
          <p:nvPr/>
        </p:nvSpPr>
        <p:spPr bwMode="auto">
          <a:xfrm rot="2249286">
            <a:off x="6441454" y="2166805"/>
            <a:ext cx="242316" cy="489204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marL="0" marR="0" indent="0" algn="l" defTabSz="13004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srgbClr val="000000"/>
              </a:solidFill>
              <a:latin typeface="Circe Rounded"/>
              <a:ea typeface="Arial"/>
              <a:cs typeface="Arial"/>
            </a:endParaRPr>
          </a:p>
        </p:txBody>
      </p:sp>
      <p:graphicFrame>
        <p:nvGraphicFramePr>
          <p:cNvPr id="10" name="Диаграмма 8"/>
          <p:cNvGraphicFramePr>
            <a:graphicFrameLocks/>
          </p:cNvGraphicFramePr>
          <p:nvPr/>
        </p:nvGraphicFramePr>
        <p:xfrm>
          <a:off x="144527" y="1421624"/>
          <a:ext cx="3981996" cy="238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9"/>
          <p:cNvSpPr/>
          <p:nvPr/>
        </p:nvSpPr>
        <p:spPr bwMode="auto">
          <a:xfrm>
            <a:off x="2696308" y="3401187"/>
            <a:ext cx="6447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Circe Rounded Bold"/>
                <a:ea typeface="Calibri"/>
              </a:rPr>
              <a:t>Среди детей с ОВЗ дети с ЗПР составляют самую многочисленную группу. По данным современных исследований, их количество может составлять до 20% от общего числа детей. </a:t>
            </a:r>
            <a:endParaRPr lang="ru-RU">
              <a:solidFill>
                <a:schemeClr val="accent1">
                  <a:lumMod val="50000"/>
                </a:schemeClr>
              </a:solidFill>
              <a:latin typeface="Circe Rounded Bold"/>
            </a:endParaRPr>
          </a:p>
        </p:txBody>
      </p:sp>
      <p:sp>
        <p:nvSpPr>
          <p:cNvPr id="12" name="Прямоугольник 10"/>
          <p:cNvSpPr/>
          <p:nvPr/>
        </p:nvSpPr>
        <p:spPr bwMode="auto">
          <a:xfrm>
            <a:off x="144527" y="486915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В действующей Международной классификации болезней (МКБ-10) диагноз ЗПР также отсутствует.</a:t>
            </a:r>
            <a:endParaRPr/>
          </a:p>
          <a:p>
            <a:pPr>
              <a:defRPr/>
            </a:pPr>
            <a:endParaRPr lang="ru-RU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u="sng">
                <a:solidFill>
                  <a:schemeClr val="accent1">
                    <a:lumMod val="50000"/>
                  </a:schemeClr>
                </a:solidFill>
              </a:rPr>
              <a:t>Z55. </a:t>
            </a:r>
            <a:r>
              <a:rPr lang="ru-RU" u="sng">
                <a:solidFill>
                  <a:schemeClr val="accent1">
                    <a:lumMod val="50000"/>
                  </a:schemeClr>
                </a:solidFill>
              </a:rPr>
              <a:t>Проблемы, связанные с обучением и грамотностью.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Обучающиеся с ЗПР</a:t>
            </a: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78856" y="1484784"/>
          <a:ext cx="8925530" cy="887082"/>
        </p:xfrm>
        <a:graphic>
          <a:graphicData uri="http://schemas.openxmlformats.org/drawingml/2006/table">
            <a:tbl>
              <a:tblPr firstRow="1" bandRow="1"/>
              <a:tblGrid>
                <a:gridCol w="4847484"/>
                <a:gridCol w="2231381"/>
                <a:gridCol w="1846665"/>
              </a:tblGrid>
              <a:tr h="44354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Группы обучающихся с ОВЗ</a:t>
                      </a:r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Варианты АООП НОО</a:t>
                      </a:r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4354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Обучающиеся с ЗПР</a:t>
                      </a:r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7.1</a:t>
                      </a:r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79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/>
                        <a:t>7.2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4"/>
          <p:cNvSpPr/>
          <p:nvPr/>
        </p:nvSpPr>
        <p:spPr bwMode="auto">
          <a:xfrm>
            <a:off x="25012" y="3501008"/>
            <a:ext cx="6840760" cy="2597016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defTabSz="1300480"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Circe Rounded"/>
                <a:ea typeface="Arial"/>
                <a:cs typeface="Arial"/>
              </a:rPr>
              <a:t>Нет грубых нарушений познавательных процессов, однако, степень готовности к школьному </a:t>
            </a:r>
            <a:r>
              <a:rPr lang="ru-RU" sz="1600">
                <a:solidFill>
                  <a:srgbClr val="000000"/>
                </a:solidFill>
              </a:rPr>
              <a:t>обучению низка и не позволяет усваивать общеобразовательную программу без специальной помощи: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неумение подчинить своё поведение новым требованиям;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дефицит внимания;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речевые недостатки, нарушения звукопроизношения;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отставание в становлении моторных функций, мелкой моторики;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трудности в овладении чтением и (или) счётом;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нелюбовь к интеллектуальным занятиям.</a:t>
            </a:r>
            <a:endParaRPr lang="ru-RU" sz="1600" b="0" i="0" u="none" strike="noStrike" cap="none" spc="0">
              <a:ln>
                <a:noFill/>
              </a:ln>
              <a:solidFill>
                <a:srgbClr val="000000"/>
              </a:solidFill>
              <a:latin typeface="Circe Rounded"/>
              <a:ea typeface="Arial"/>
              <a:cs typeface="Arial"/>
            </a:endParaRPr>
          </a:p>
        </p:txBody>
      </p:sp>
      <p:sp>
        <p:nvSpPr>
          <p:cNvPr id="7" name="Стрелка вниз 5"/>
          <p:cNvSpPr/>
          <p:nvPr/>
        </p:nvSpPr>
        <p:spPr bwMode="auto">
          <a:xfrm rot="1718963">
            <a:off x="5373180" y="2313954"/>
            <a:ext cx="504056" cy="1368152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marL="0" marR="0" indent="0" algn="l" defTabSz="13004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srgbClr val="000000"/>
              </a:solidFill>
              <a:latin typeface="Circe Rounded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Обучающиеся с ЗПР</a:t>
            </a:r>
            <a:endParaRPr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78856" y="1484784"/>
          <a:ext cx="8925530" cy="887082"/>
        </p:xfrm>
        <a:graphic>
          <a:graphicData uri="http://schemas.openxmlformats.org/drawingml/2006/table">
            <a:tbl>
              <a:tblPr firstRow="1" bandRow="1"/>
              <a:tblGrid>
                <a:gridCol w="4847484"/>
                <a:gridCol w="2231381"/>
                <a:gridCol w="1846665"/>
              </a:tblGrid>
              <a:tr h="44354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Группы обучающихся с ОВЗ</a:t>
                      </a:r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Варианты АООП НОО</a:t>
                      </a:r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4354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Обучающиеся с ЗПР</a:t>
                      </a:r>
                    </a:p>
                  </a:txBody>
                  <a:tcPr>
                    <a:lnR w="381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/>
                        <a:t>7.1</a:t>
                      </a:r>
                    </a:p>
                  </a:txBody>
                  <a:tcPr>
                    <a:lnL w="38100" algn="ctr">
                      <a:solidFill>
                        <a:schemeClr val="bg1"/>
                      </a:solidFill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79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/>
                        <a:t>7.2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4"/>
          <p:cNvSpPr/>
          <p:nvPr/>
        </p:nvSpPr>
        <p:spPr bwMode="auto">
          <a:xfrm>
            <a:off x="1403648" y="3709223"/>
            <a:ext cx="7344816" cy="2324601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Не понимают многих заданий;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не могут усваивать учебный материал в общем темпе;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нуждаются в уменьшении объёма;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часто обнаруживается социокультурная запущенность;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отсутствие необходимых и обычных для данного возраста знаний;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недоразвитие мышления и речи;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не могут сформулировать свою мысль;</a:t>
            </a:r>
            <a:endParaRPr/>
          </a:p>
          <a:p>
            <a:pPr marL="285750" indent="-285750" defTabSz="1300480">
              <a:buFontTx/>
              <a:buChar char="-"/>
              <a:defRPr/>
            </a:pPr>
            <a:r>
              <a:rPr lang="ru-RU" sz="1600">
                <a:solidFill>
                  <a:srgbClr val="000000"/>
                </a:solidFill>
              </a:rPr>
              <a:t>сниженная обучаемость.</a:t>
            </a:r>
            <a:endParaRPr lang="ru-RU" sz="1600" b="0" i="0" u="none" strike="noStrike" cap="none" spc="0">
              <a:ln>
                <a:noFill/>
              </a:ln>
              <a:solidFill>
                <a:srgbClr val="000000"/>
              </a:solidFill>
              <a:latin typeface="Circe Rounded"/>
              <a:ea typeface="Arial"/>
              <a:cs typeface="Arial"/>
            </a:endParaRPr>
          </a:p>
        </p:txBody>
      </p:sp>
      <p:sp>
        <p:nvSpPr>
          <p:cNvPr id="7" name="Стрелка вниз 5"/>
          <p:cNvSpPr/>
          <p:nvPr/>
        </p:nvSpPr>
        <p:spPr bwMode="auto">
          <a:xfrm rot="422884">
            <a:off x="7695984" y="2403336"/>
            <a:ext cx="504056" cy="1368152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marL="0" marR="0" indent="0" algn="l" defTabSz="13004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srgbClr val="000000"/>
              </a:solidFill>
              <a:latin typeface="Circe Rounded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Calibri"/>
                <a:cs typeface="Aharoni"/>
              </a:rPr>
              <a:t>Особые образовательные потребности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0" y="1196752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Адаптация основной общеобразовательной программы начального общего образования с учётом необходимости коррекции психофизического развития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14"/>
          <p:cNvSpPr/>
          <p:nvPr/>
        </p:nvSpPr>
        <p:spPr bwMode="auto">
          <a:xfrm>
            <a:off x="0" y="4967470"/>
            <a:ext cx="6986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Исключение наиболее сложных заданий, требующих самостоятельности; трудных с технической точки зрения, выполнение которых предполагает обращение к дополнительным источникам информации и т. п.</a:t>
            </a:r>
            <a:endParaRPr/>
          </a:p>
        </p:txBody>
      </p:sp>
      <p:sp>
        <p:nvSpPr>
          <p:cNvPr id="7" name="Прямоугольник 15"/>
          <p:cNvSpPr/>
          <p:nvPr/>
        </p:nvSpPr>
        <p:spPr bwMode="auto">
          <a:xfrm>
            <a:off x="5099538" y="3339305"/>
            <a:ext cx="3868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Моделирование заданий с чёткими, понятными вопросами и инструкциями.</a:t>
            </a:r>
          </a:p>
        </p:txBody>
      </p:sp>
      <p:sp>
        <p:nvSpPr>
          <p:cNvPr id="8" name="Прямоугольник 16"/>
          <p:cNvSpPr/>
          <p:nvPr/>
        </p:nvSpPr>
        <p:spPr bwMode="auto">
          <a:xfrm>
            <a:off x="1137138" y="2563163"/>
            <a:ext cx="3962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Возвращение к ранее изученным темам.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лекция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нтеграл">
  <a:themeElements>
    <a:clrScheme name="МЭОnew">
      <a:dk1>
        <a:srgbClr val="124752"/>
      </a:dk1>
      <a:lt1>
        <a:sysClr val="window" lastClr="FFFFFF"/>
      </a:lt1>
      <a:dk2>
        <a:srgbClr val="124752"/>
      </a:dk2>
      <a:lt2>
        <a:srgbClr val="FFFFFF"/>
      </a:lt2>
      <a:accent1>
        <a:srgbClr val="0BB6D2"/>
      </a:accent1>
      <a:accent2>
        <a:srgbClr val="FEC133"/>
      </a:accent2>
      <a:accent3>
        <a:srgbClr val="D34227"/>
      </a:accent3>
      <a:accent4>
        <a:srgbClr val="60BC57"/>
      </a:accent4>
      <a:accent5>
        <a:srgbClr val="FF6600"/>
      </a:accent5>
      <a:accent6>
        <a:srgbClr val="476D2D"/>
      </a:accent6>
      <a:hlink>
        <a:srgbClr val="124752"/>
      </a:hlink>
      <a:folHlink>
        <a:srgbClr val="64B161"/>
      </a:folHlink>
    </a:clrScheme>
    <a:fontScheme name="Другая 1">
      <a:majorFont>
        <a:latin typeface="Circe Rounded Bold"/>
        <a:ea typeface="Arial"/>
        <a:cs typeface="Arial"/>
      </a:majorFont>
      <a:minorFont>
        <a:latin typeface="Circe Rounded"/>
        <a:ea typeface="Arial"/>
        <a:cs typeface="Arial"/>
      </a:minorFont>
    </a:fontScheme>
    <a:fmtScheme name="Глянец">
      <a:fillStyleLst>
        <a:solidFill>
          <a:schemeClr val="phClr"/>
        </a:solidFill>
        <a:gradFill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эор для самостоятельной деятельности</Template>
  <TotalTime>44</TotalTime>
  <Words>1492</Words>
  <Application>Microsoft Office PowerPoint</Application>
  <DocSecurity>0</DocSecurity>
  <PresentationFormat>Экран (4:3)</PresentationFormat>
  <Paragraphs>241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лекция 3</vt:lpstr>
      <vt:lpstr>Интеграл</vt:lpstr>
      <vt:lpstr>Презентация PowerPoint</vt:lpstr>
      <vt:lpstr>МЭо. Нормативно-правовые основы инклюзивного образования</vt:lpstr>
      <vt:lpstr>ФЗ об образовании</vt:lpstr>
      <vt:lpstr>Федеральные стандарты</vt:lpstr>
      <vt:lpstr>ФГОС НОО ОВЗ. Варианты АООП</vt:lpstr>
      <vt:lpstr>Современные исследования</vt:lpstr>
      <vt:lpstr>Обучающиеся с ЗПР</vt:lpstr>
      <vt:lpstr>Обучающиеся с ЗПР</vt:lpstr>
      <vt:lpstr>Особые образовательные потребности</vt:lpstr>
      <vt:lpstr>Разбор выявленных трудностей и индивидуальная помощь в системе коммуникаций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Особые образовательные потребности</vt:lpstr>
      <vt:lpstr>Презентация PowerPoint</vt:lpstr>
      <vt:lpstr>Варианты Работы с обучающимися с ОВЗ в основной школе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Долгова Татьяна</dc:creator>
  <cp:keywords/>
  <dc:description/>
  <cp:lastModifiedBy>Горностаев Игорь</cp:lastModifiedBy>
  <cp:revision>97</cp:revision>
  <dcterms:created xsi:type="dcterms:W3CDTF">2018-07-06T08:12:43Z</dcterms:created>
  <dcterms:modified xsi:type="dcterms:W3CDTF">2021-11-12T07:44:59Z</dcterms:modified>
  <cp:category/>
  <dc:identifier/>
  <cp:contentStatus/>
  <dc:language/>
  <cp:version/>
</cp:coreProperties>
</file>