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9" r:id="rId4"/>
    <p:sldId id="280" r:id="rId5"/>
    <p:sldId id="276" r:id="rId6"/>
    <p:sldId id="264" r:id="rId7"/>
    <p:sldId id="282" r:id="rId8"/>
    <p:sldId id="283" r:id="rId9"/>
    <p:sldId id="265" r:id="rId10"/>
    <p:sldId id="28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2140" autoAdjust="0"/>
  </p:normalViewPr>
  <p:slideViewPr>
    <p:cSldViewPr>
      <p:cViewPr>
        <p:scale>
          <a:sx n="87" d="100"/>
          <a:sy n="87" d="100"/>
        </p:scale>
        <p:origin x="-13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5416"/>
            <a:ext cx="8964488" cy="4267200"/>
          </a:xfrm>
        </p:spPr>
        <p:txBody>
          <a:bodyPr/>
          <a:lstStyle/>
          <a:p>
            <a:r>
              <a:rPr lang="ru-RU" sz="4400" dirty="0" smtClean="0">
                <a:latin typeface="Bahnschrift" panose="020B0502040204020203" pitchFamily="34" charset="0"/>
              </a:rPr>
              <a:t>Применение технологии развития критического мышления как средства повышения учебной мотивации обучающихся на уроках</a:t>
            </a:r>
            <a:endParaRPr lang="ru-RU" sz="2800" dirty="0">
              <a:latin typeface="Bahnschrift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6400800" cy="1656184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Старакорова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Юлия Михайловна,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учитель английского языка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МБОУ «</a:t>
            </a:r>
            <a:r>
              <a:rPr lang="ru-RU" dirty="0" err="1" smtClean="0">
                <a:solidFill>
                  <a:schemeClr val="tx1"/>
                </a:solidFill>
                <a:latin typeface="Bahnschrift" panose="020B0502040204020203" pitchFamily="34" charset="0"/>
              </a:rPr>
              <a:t>Сургутская</a:t>
            </a:r>
            <a:r>
              <a:rPr lang="ru-RU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 технологическая школа»,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Bahnschrift" panose="020B0502040204020203" pitchFamily="34" charset="0"/>
              </a:rPr>
              <a:t>город Сургут</a:t>
            </a:r>
          </a:p>
          <a:p>
            <a:pPr algn="r"/>
            <a:endParaRPr lang="ru-RU" dirty="0">
              <a:solidFill>
                <a:schemeClr val="tx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03"/>
          <a:stretch/>
        </p:blipFill>
        <p:spPr bwMode="auto">
          <a:xfrm>
            <a:off x="-1" y="0"/>
            <a:ext cx="9118739" cy="483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76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3076" y="332656"/>
            <a:ext cx="2730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Bahnschrift" panose="020B0502040204020203" pitchFamily="34" charset="0"/>
              </a:rPr>
              <a:t>«Синквейн»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794933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ahnschrift" panose="020B0502040204020203" pitchFamily="34" charset="0"/>
              </a:rPr>
              <a:t>Тема урока: </a:t>
            </a:r>
            <a:r>
              <a:rPr lang="en-US" sz="2000" b="1" dirty="0">
                <a:latin typeface="Bahnschrift" panose="020B0502040204020203" pitchFamily="34" charset="0"/>
              </a:rPr>
              <a:t>Pirate’s fruit </a:t>
            </a:r>
            <a:r>
              <a:rPr lang="en-US" sz="2000" b="1" dirty="0" smtClean="0">
                <a:latin typeface="Bahnschrift" panose="020B0502040204020203" pitchFamily="34" charset="0"/>
              </a:rPr>
              <a:t>salad</a:t>
            </a:r>
            <a:endParaRPr lang="ru-RU" sz="2000" b="1" dirty="0" smtClean="0">
              <a:latin typeface="Bahnschrift" panose="020B0502040204020203" pitchFamily="34" charset="0"/>
            </a:endParaRPr>
          </a:p>
          <a:p>
            <a:pPr algn="ctr"/>
            <a:endParaRPr lang="ru-RU" sz="2000" b="1" dirty="0" smtClean="0"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u="sng" dirty="0">
                <a:latin typeface="Bahnschrift" panose="020B0502040204020203" pitchFamily="34" charset="0"/>
              </a:rPr>
              <a:t>Пример </a:t>
            </a:r>
            <a:r>
              <a:rPr lang="ru-RU" sz="2000" u="sng" dirty="0" err="1">
                <a:latin typeface="Bahnschrift" panose="020B0502040204020203" pitchFamily="34" charset="0"/>
              </a:rPr>
              <a:t>синквейна</a:t>
            </a:r>
            <a:r>
              <a:rPr lang="ru-RU" sz="2000" u="sng" dirty="0">
                <a:latin typeface="Bahnschrift" panose="020B0502040204020203" pitchFamily="34" charset="0"/>
              </a:rPr>
              <a:t> по теме «</a:t>
            </a:r>
            <a:r>
              <a:rPr lang="en-US" sz="2000" u="sng" dirty="0">
                <a:latin typeface="Bahnschrift" panose="020B0502040204020203" pitchFamily="34" charset="0"/>
              </a:rPr>
              <a:t>Pirate’s fruit salad»</a:t>
            </a:r>
            <a:r>
              <a:rPr lang="en-US" sz="2000" dirty="0">
                <a:latin typeface="Bahnschrift" panose="020B0502040204020203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Food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Tasty </a:t>
            </a:r>
            <a:r>
              <a:rPr lang="ru-RU" sz="32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, </a:t>
            </a:r>
            <a:r>
              <a:rPr lang="en-US" sz="32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healthy</a:t>
            </a:r>
            <a:endParaRPr lang="en-US" sz="3200" b="1" i="1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Eat, treat, pass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I like </a:t>
            </a:r>
            <a:r>
              <a:rPr lang="en-US" sz="3200" b="1" i="1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sweet fruit</a:t>
            </a:r>
            <a:r>
              <a:rPr lang="en-US" sz="32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i="1" dirty="0">
                <a:solidFill>
                  <a:srgbClr val="FF0000"/>
                </a:solidFill>
                <a:latin typeface="Bahnschrift" panose="020B0502040204020203" pitchFamily="34" charset="0"/>
              </a:rPr>
              <a:t>Life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6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221" y="404664"/>
            <a:ext cx="7497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Требования ФГОС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8" y="155679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latin typeface="Bahnschrift" panose="020B0502040204020203" pitchFamily="34" charset="0"/>
              </a:rPr>
              <a:t>готовность и способность обучающихся к </a:t>
            </a:r>
            <a:r>
              <a:rPr lang="ru-RU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саморазвитию</a:t>
            </a:r>
            <a:r>
              <a:rPr lang="ru-RU" sz="2200" dirty="0" smtClean="0">
                <a:latin typeface="Bahnschrift" panose="020B0502040204020203" pitchFamily="34" charset="0"/>
              </a:rPr>
              <a:t>, сформированность </a:t>
            </a:r>
            <a:r>
              <a:rPr lang="ru-RU" sz="2200" dirty="0">
                <a:latin typeface="Bahnschrift" panose="020B0502040204020203" pitchFamily="34" charset="0"/>
              </a:rPr>
              <a:t>мотивации к обучению и </a:t>
            </a:r>
            <a:r>
              <a:rPr lang="ru-RU" sz="2200" dirty="0" smtClean="0">
                <a:latin typeface="Bahnschrift" panose="020B0502040204020203" pitchFamily="34" charset="0"/>
              </a:rPr>
              <a:t>познанию;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latin typeface="Bahnschrift" panose="020B0502040204020203" pitchFamily="34" charset="0"/>
              </a:rPr>
              <a:t>овладение ключевыми компетенциями, составляющими основу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умения </a:t>
            </a:r>
            <a:r>
              <a:rPr lang="ru-RU" sz="2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учиться;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latin typeface="Bahnschrift" panose="020B0502040204020203" pitchFamily="34" charset="0"/>
              </a:rPr>
              <a:t>использование различных способов поиска </a:t>
            </a:r>
            <a:r>
              <a:rPr lang="ru-RU" sz="2200" dirty="0" smtClean="0">
                <a:latin typeface="Bahnschrift" panose="020B0502040204020203" pitchFamily="34" charset="0"/>
              </a:rPr>
              <a:t>сбора</a:t>
            </a:r>
            <a:r>
              <a:rPr lang="ru-RU" sz="2200" dirty="0">
                <a:latin typeface="Bahnschrift" panose="020B0502040204020203" pitchFamily="34" charset="0"/>
              </a:rPr>
              <a:t>, обработки,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анализа</a:t>
            </a:r>
            <a:r>
              <a:rPr lang="ru-RU" sz="2200" dirty="0">
                <a:latin typeface="Bahnschrift" panose="020B0502040204020203" pitchFamily="34" charset="0"/>
              </a:rPr>
              <a:t>,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организации</a:t>
            </a:r>
            <a:r>
              <a:rPr lang="ru-RU" sz="2200" dirty="0">
                <a:latin typeface="Bahnschrift" panose="020B0502040204020203" pitchFamily="34" charset="0"/>
              </a:rPr>
              <a:t>,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передачи</a:t>
            </a:r>
            <a:r>
              <a:rPr lang="ru-RU" sz="2200" dirty="0">
                <a:latin typeface="Bahnschrift" panose="020B0502040204020203" pitchFamily="34" charset="0"/>
              </a:rPr>
              <a:t> и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интерпретации</a:t>
            </a:r>
            <a:r>
              <a:rPr lang="ru-RU" sz="2200" dirty="0">
                <a:latin typeface="Bahnschrift" panose="020B0502040204020203" pitchFamily="34" charset="0"/>
              </a:rPr>
              <a:t> информации в соответствии с коммуникативными и познавательными задачами и технологиями учебного </a:t>
            </a:r>
            <a:r>
              <a:rPr lang="ru-RU" sz="2200" dirty="0" smtClean="0">
                <a:latin typeface="Bahnschrift" panose="020B0502040204020203" pitchFamily="34" charset="0"/>
              </a:rPr>
              <a:t>предмета;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2200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200" dirty="0">
                <a:latin typeface="Bahnschrift" panose="020B0502040204020203" pitchFamily="34" charset="0"/>
              </a:rPr>
              <a:t>овладение логическими действиями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сравнения</a:t>
            </a:r>
            <a:r>
              <a:rPr lang="ru-RU" sz="2200" dirty="0">
                <a:latin typeface="Bahnschrift" panose="020B0502040204020203" pitchFamily="34" charset="0"/>
              </a:rPr>
              <a:t>,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анализа</a:t>
            </a:r>
            <a:r>
              <a:rPr lang="ru-RU" sz="2200" dirty="0">
                <a:latin typeface="Bahnschrift" panose="020B0502040204020203" pitchFamily="34" charset="0"/>
              </a:rPr>
              <a:t>,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синтеза</a:t>
            </a:r>
            <a:r>
              <a:rPr lang="ru-RU" sz="2200" dirty="0">
                <a:latin typeface="Bahnschrift" panose="020B0502040204020203" pitchFamily="34" charset="0"/>
              </a:rPr>
              <a:t>, </a:t>
            </a:r>
            <a:r>
              <a:rPr lang="ru-RU" sz="2200" dirty="0">
                <a:solidFill>
                  <a:srgbClr val="FF0000"/>
                </a:solidFill>
                <a:latin typeface="Bahnschrift" panose="020B0502040204020203" pitchFamily="34" charset="0"/>
              </a:rPr>
              <a:t>обобщения</a:t>
            </a:r>
            <a:r>
              <a:rPr lang="ru-RU" sz="2200" dirty="0">
                <a:latin typeface="Bahnschrift" panose="020B0502040204020203" pitchFamily="34" charset="0"/>
              </a:rPr>
              <a:t>, классификации </a:t>
            </a:r>
            <a:r>
              <a:rPr lang="ru-RU" sz="2200" dirty="0" smtClean="0">
                <a:latin typeface="Bahnschrift" panose="020B0502040204020203" pitchFamily="34" charset="0"/>
              </a:rPr>
              <a:t> и др.</a:t>
            </a:r>
            <a:endParaRPr lang="ru-RU" sz="2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7" y="188640"/>
            <a:ext cx="915499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72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41300"/>
            <a:ext cx="8845550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72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249"/>
            <a:ext cx="3501008" cy="35010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861048"/>
            <a:ext cx="44644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3200" b="1" dirty="0" smtClean="0"/>
              <a:t>Тонкие» вопросы:</a:t>
            </a:r>
            <a:endParaRPr lang="ru-RU" sz="2000" b="1" dirty="0" smtClean="0"/>
          </a:p>
          <a:p>
            <a:pPr algn="ctr"/>
            <a:r>
              <a:rPr lang="ru-RU" sz="2000" b="1" i="1" dirty="0" smtClean="0"/>
              <a:t>А у меня клюет?</a:t>
            </a:r>
          </a:p>
          <a:p>
            <a:pPr algn="ctr"/>
            <a:r>
              <a:rPr lang="ru-RU" sz="2000" b="1" i="1" dirty="0" smtClean="0"/>
              <a:t>А у тебя клюет?</a:t>
            </a:r>
          </a:p>
          <a:p>
            <a:pPr algn="ctr"/>
            <a:r>
              <a:rPr lang="ru-RU" sz="2000" b="1" i="1" dirty="0" smtClean="0"/>
              <a:t>А когда клюет?</a:t>
            </a:r>
          </a:p>
          <a:p>
            <a:pPr algn="ctr"/>
            <a:r>
              <a:rPr lang="ru-RU" sz="2000" b="1" i="1" dirty="0" smtClean="0"/>
              <a:t>А здесь клюет?</a:t>
            </a:r>
          </a:p>
          <a:p>
            <a:pPr algn="ctr"/>
            <a:r>
              <a:rPr lang="ru-RU" sz="2000" b="1" i="1" dirty="0" smtClean="0"/>
              <a:t>А где клюет?</a:t>
            </a:r>
          </a:p>
          <a:p>
            <a:pPr algn="ctr"/>
            <a:r>
              <a:rPr lang="ru-RU" sz="2000" b="1" i="1" dirty="0" smtClean="0"/>
              <a:t>А кто клюет?</a:t>
            </a:r>
          </a:p>
          <a:p>
            <a:pPr algn="ctr"/>
            <a:r>
              <a:rPr lang="ru-RU" sz="2000" b="1" i="1" dirty="0" smtClean="0"/>
              <a:t>А вот так клюет?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7189" y="386104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«Толстые» вопросы:</a:t>
            </a:r>
          </a:p>
          <a:p>
            <a:pPr algn="ctr"/>
            <a:r>
              <a:rPr lang="ru-RU" sz="2400" b="1" i="1" dirty="0" smtClean="0"/>
              <a:t>А </a:t>
            </a:r>
            <a:r>
              <a:rPr lang="ru-RU" sz="2400" b="1" i="1" dirty="0" smtClean="0">
                <a:solidFill>
                  <a:srgbClr val="FF0000"/>
                </a:solidFill>
              </a:rPr>
              <a:t>как</a:t>
            </a:r>
            <a:r>
              <a:rPr lang="ru-RU" sz="2400" b="1" i="1" dirty="0" smtClean="0"/>
              <a:t> клюет?</a:t>
            </a:r>
          </a:p>
          <a:p>
            <a:pPr algn="ctr"/>
            <a:r>
              <a:rPr lang="ru-RU" sz="2400" b="1" i="1" dirty="0" smtClean="0"/>
              <a:t>А </a:t>
            </a:r>
            <a:r>
              <a:rPr lang="ru-RU" sz="2400" b="1" i="1" dirty="0" smtClean="0">
                <a:solidFill>
                  <a:srgbClr val="FF0000"/>
                </a:solidFill>
              </a:rPr>
              <a:t>почему</a:t>
            </a:r>
            <a:r>
              <a:rPr lang="ru-RU" sz="2400" b="1" i="1" dirty="0" smtClean="0"/>
              <a:t> не клюет?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9643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ahnschrift" panose="020B0502040204020203" pitchFamily="34" charset="0"/>
              </a:rPr>
              <a:t>«Верные/неверные утверждения»</a:t>
            </a:r>
            <a:endParaRPr lang="ru-RU" sz="3600" b="1" dirty="0">
              <a:latin typeface="Bahnschrif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102633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Bahnschrift" panose="020B0502040204020203" pitchFamily="34" charset="0"/>
              </a:rPr>
              <a:t>Тема</a:t>
            </a:r>
            <a:r>
              <a:rPr lang="en-US" sz="2400" b="1" dirty="0">
                <a:latin typeface="Bahnschrift" panose="020B0502040204020203" pitchFamily="34" charset="0"/>
              </a:rPr>
              <a:t>: Present Simple vs Present </a:t>
            </a:r>
            <a:r>
              <a:rPr lang="en-US" sz="2400" b="1" dirty="0" smtClean="0">
                <a:latin typeface="Bahnschrift" panose="020B0502040204020203" pitchFamily="34" charset="0"/>
              </a:rPr>
              <a:t>Continuous</a:t>
            </a:r>
            <a:endParaRPr lang="ru-RU" sz="2400" b="1" dirty="0" smtClean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u="sng" dirty="0" err="1" smtClean="0">
                <a:latin typeface="Bahnschrift" panose="020B0502040204020203" pitchFamily="34" charset="0"/>
              </a:rPr>
              <a:t>Утверждения</a:t>
            </a:r>
            <a:r>
              <a:rPr lang="en-US" sz="2400" u="sng" dirty="0" smtClean="0">
                <a:latin typeface="Bahnschrift" panose="020B0502040204020203" pitchFamily="34" charset="0"/>
              </a:rPr>
              <a:t> </a:t>
            </a:r>
            <a:r>
              <a:rPr lang="en-US" sz="2400" u="sng" dirty="0" err="1">
                <a:latin typeface="Bahnschrift" panose="020B0502040204020203" pitchFamily="34" charset="0"/>
              </a:rPr>
              <a:t>для</a:t>
            </a:r>
            <a:r>
              <a:rPr lang="en-US" sz="2400" u="sng" dirty="0">
                <a:latin typeface="Bahnschrift" panose="020B0502040204020203" pitchFamily="34" charset="0"/>
              </a:rPr>
              <a:t> </a:t>
            </a:r>
            <a:r>
              <a:rPr lang="en-US" sz="2400" u="sng" dirty="0" err="1">
                <a:latin typeface="Bahnschrift" panose="020B0502040204020203" pitchFamily="34" charset="0"/>
              </a:rPr>
              <a:t>оценки</a:t>
            </a:r>
            <a:r>
              <a:rPr lang="en-US" sz="2400" u="sng" dirty="0">
                <a:latin typeface="Bahnschrift" panose="020B0502040204020203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hnschrift" panose="020B0502040204020203" pitchFamily="34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Is it true </a:t>
            </a:r>
            <a:r>
              <a:rPr lang="en-US" sz="2400" dirty="0">
                <a:latin typeface="Bahnschrift" panose="020B0502040204020203" pitchFamily="34" charset="0"/>
              </a:rPr>
              <a:t>that we use Present Simple tense when we’re going to talk about habits?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hnschrift" panose="020B0502040204020203" pitchFamily="34" charset="0"/>
              </a:rPr>
              <a:t>2.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Is it true </a:t>
            </a:r>
            <a:r>
              <a:rPr lang="en-US" sz="2400" dirty="0">
                <a:latin typeface="Bahnschrift" panose="020B0502040204020203" pitchFamily="34" charset="0"/>
              </a:rPr>
              <a:t>that the marker word ‘now’ is used in Present Simple tense?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hnschrift" panose="020B0502040204020203" pitchFamily="34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Is it true </a:t>
            </a:r>
            <a:r>
              <a:rPr lang="en-US" sz="2400" dirty="0">
                <a:latin typeface="Bahnschrift" panose="020B0502040204020203" pitchFamily="34" charset="0"/>
              </a:rPr>
              <a:t>that the word ‘sometimes’ means ‘</a:t>
            </a:r>
            <a:r>
              <a:rPr lang="en-US" sz="2400" dirty="0" err="1">
                <a:latin typeface="Bahnschrift" panose="020B0502040204020203" pitchFamily="34" charset="0"/>
              </a:rPr>
              <a:t>всегда</a:t>
            </a:r>
            <a:r>
              <a:rPr lang="en-US" sz="2400" dirty="0">
                <a:latin typeface="Bahnschrift" panose="020B0502040204020203" pitchFamily="34" charset="0"/>
              </a:rPr>
              <a:t>’?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hnschrift" panose="020B0502040204020203" pitchFamily="34" charset="0"/>
              </a:rPr>
              <a:t>4.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Is it true </a:t>
            </a:r>
            <a:r>
              <a:rPr lang="en-US" sz="2400" dirty="0">
                <a:latin typeface="Bahnschrift" panose="020B0502040204020203" pitchFamily="34" charset="0"/>
              </a:rPr>
              <a:t>that we use Present Continuous tense for describing everyday actions?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hnschrift" panose="020B0502040204020203" pitchFamily="34" charset="0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Bahnschrift" panose="020B0502040204020203" pitchFamily="34" charset="0"/>
              </a:rPr>
              <a:t>Is it true</a:t>
            </a:r>
            <a:r>
              <a:rPr lang="en-US" sz="2400" dirty="0">
                <a:latin typeface="Bahnschrift" panose="020B0502040204020203" pitchFamily="34" charset="0"/>
              </a:rPr>
              <a:t> that we use </a:t>
            </a:r>
            <a:r>
              <a:rPr lang="en-US" sz="2400" dirty="0" err="1">
                <a:latin typeface="Bahnschrift" panose="020B0502040204020203" pitchFamily="34" charset="0"/>
              </a:rPr>
              <a:t>V+ing</a:t>
            </a:r>
            <a:r>
              <a:rPr lang="en-US" sz="2400" dirty="0">
                <a:latin typeface="Bahnschrift" panose="020B0502040204020203" pitchFamily="34" charset="0"/>
              </a:rPr>
              <a:t> in Present Continuous tense?</a:t>
            </a:r>
          </a:p>
        </p:txBody>
      </p:sp>
    </p:spTree>
    <p:extLst>
      <p:ext uri="{BB962C8B-B14F-4D97-AF65-F5344CB8AC3E}">
        <p14:creationId xmlns:p14="http://schemas.microsoft.com/office/powerpoint/2010/main" val="27527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05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09293"/>
              </p:ext>
            </p:extLst>
          </p:nvPr>
        </p:nvGraphicFramePr>
        <p:xfrm>
          <a:off x="467544" y="1122785"/>
          <a:ext cx="8267972" cy="741680"/>
        </p:xfrm>
        <a:graphic>
          <a:graphicData uri="http://schemas.openxmlformats.org/drawingml/2006/table">
            <a:tbl>
              <a:tblPr firstRow="1" bandRow="1"/>
              <a:tblGrid>
                <a:gridCol w="3011902"/>
                <a:gridCol w="2468760"/>
                <a:gridCol w="278731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b="1" dirty="0" smtClean="0"/>
                        <a:t>Present Simple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ru-RU" b="1" dirty="0" smtClean="0"/>
                        <a:t>Линия сравнения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r>
                        <a:rPr lang="en-US" b="1" dirty="0" smtClean="0"/>
                        <a:t>Present Continuous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eorgia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9" t="14952"/>
          <a:stretch/>
        </p:blipFill>
        <p:spPr bwMode="auto">
          <a:xfrm>
            <a:off x="395536" y="3002071"/>
            <a:ext cx="7102706" cy="385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3640" y="2528430"/>
            <a:ext cx="495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Georgia"/>
              </a:rPr>
              <a:t>Инсерт</a:t>
            </a:r>
            <a:endParaRPr lang="ru-RU" sz="2400" b="1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97800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4" y="441793"/>
            <a:ext cx="7605936" cy="56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04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0466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Bahnschrift" panose="020B0502040204020203" pitchFamily="34" charset="0"/>
              </a:rPr>
              <a:t>«Кластер»</a:t>
            </a:r>
            <a:endParaRPr lang="ru-RU" sz="3600" b="1" dirty="0">
              <a:latin typeface="Bahnschrift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315" y="44624"/>
            <a:ext cx="489337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607</TotalTime>
  <Words>287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Применение технологии развития критического мышления как средства повышения учебной мотивации обучающихся на уроках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Думайте сами! Критическое мышление в начальной школе</dc:title>
  <dc:creator>Николай Старакоров</dc:creator>
  <cp:lastModifiedBy>Николай Старакоров</cp:lastModifiedBy>
  <cp:revision>35</cp:revision>
  <dcterms:created xsi:type="dcterms:W3CDTF">2020-10-16T06:37:28Z</dcterms:created>
  <dcterms:modified xsi:type="dcterms:W3CDTF">2024-01-29T08:30:04Z</dcterms:modified>
</cp:coreProperties>
</file>