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58" r:id="rId4"/>
    <p:sldId id="303" r:id="rId5"/>
    <p:sldId id="314" r:id="rId6"/>
    <p:sldId id="315" r:id="rId7"/>
    <p:sldId id="316" r:id="rId8"/>
    <p:sldId id="331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326" r:id="rId18"/>
    <p:sldId id="327" r:id="rId19"/>
    <p:sldId id="328" r:id="rId20"/>
    <p:sldId id="329" r:id="rId21"/>
    <p:sldId id="288" r:id="rId22"/>
    <p:sldId id="289" r:id="rId23"/>
    <p:sldId id="290" r:id="rId24"/>
    <p:sldId id="291" r:id="rId25"/>
    <p:sldId id="292" r:id="rId26"/>
    <p:sldId id="293" r:id="rId27"/>
    <p:sldId id="285" r:id="rId28"/>
    <p:sldId id="309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1" autoAdjust="0"/>
    <p:restoredTop sz="93441" autoAdjust="0"/>
  </p:normalViewPr>
  <p:slideViewPr>
    <p:cSldViewPr>
      <p:cViewPr varScale="1">
        <p:scale>
          <a:sx n="109" d="100"/>
          <a:sy n="109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F4E3-2025-4892-9AEE-281A7A5E1EC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09E70-4DBA-40BB-B3FB-F3948F74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5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6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5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1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2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3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текущем учебном году снижение численности на 111 человек</a:t>
            </a:r>
            <a:r>
              <a:rPr lang="ru-RU" baseline="0" dirty="0" smtClean="0"/>
              <a:t> или 6,2 %. Снижение общего количества победителей и призеров на 8 человек или 3,7%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6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9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1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8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1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1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4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1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526-3831-44E1-9B3D-A5F1E0A941CB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AD32-8E12-45D6-A18D-976FE652F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5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4AED-4FEA-4222-AB66-97DA5362AD1F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9464-DCDB-4069-A251-11C61BEF9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85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7B3D-3253-4748-90E8-BE76300E6B77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AD7F-6DA2-4443-98E9-BEFEDAE33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10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3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347B-C5CC-43C7-ACBB-5A06A6D1FDA1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95E6-2A40-4DF7-AB92-39483F9AF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58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6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4E83-4492-4BF6-9009-7626E9C49773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20B4-AF76-4E23-B9F2-2C1C17FDD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2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85E4-5B84-489E-8EC9-7F2E79D66086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5A8D-DF7D-46CE-95CC-C6E936EF7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1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C4F2-47E3-47B4-9301-7508DB6D27AE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9CD8-CF09-4EA5-9E40-E1F331BD1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2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F824-B023-43C8-8191-13C3F7891A92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6B41-395D-4AD0-931F-4EFF85E66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60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98A-8890-4D7A-9306-F5C6811CDB26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48A-20A3-42A9-BFF8-FFB9B513E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7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652B-DB68-4CE1-A63E-094C379E7156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2208-BAF8-4A1E-BC71-9891BBFCC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E376-607F-4B9D-913B-3951E3304B73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6272-3463-4A19-8928-CA41031E3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0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1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32E97-6730-406E-9B64-40504CE0E449}" type="datetimeFigureOut">
              <a:rPr 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15.01.2024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07DD4-E92A-42F6-A542-812AE0747887}" type="slidenum">
              <a:rPr lang="ru-RU" alt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avrikova_ni@admsurgut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1626"/>
            <a:ext cx="668339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319870" y="2060848"/>
            <a:ext cx="5988434" cy="3528392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учителей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№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 2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altLang="ru-RU" sz="30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30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15 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января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2024 года</a:t>
            </a:r>
            <a:endParaRPr lang="ru-RU" altLang="ru-RU" sz="2800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9675" y="608242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Сургут</a:t>
            </a:r>
            <a:endParaRPr lang="ru-RU" sz="2000" b="1" kern="0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5" name="Рисунок 4" descr="Бабочка">
            <a:extLst>
              <a:ext uri="{FF2B5EF4-FFF2-40B4-BE49-F238E27FC236}">
                <a16:creationId xmlns="" xmlns:a16="http://schemas.microsoft.com/office/drawing/2014/main" id="{50581F34-FEA6-4308-B55B-32EB7B04C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3636" y="3826121"/>
            <a:ext cx="1244931" cy="1244930"/>
          </a:xfrm>
          <a:prstGeom prst="rect">
            <a:avLst/>
          </a:prstGeom>
        </p:spPr>
      </p:pic>
      <p:pic>
        <p:nvPicPr>
          <p:cNvPr id="6" name="Рисунок 5" descr="Лист">
            <a:extLst>
              <a:ext uri="{FF2B5EF4-FFF2-40B4-BE49-F238E27FC236}">
                <a16:creationId xmlns="" xmlns:a16="http://schemas.microsoft.com/office/drawing/2014/main" id="{DAD237E9-0F06-46C6-8866-C0AAB3ACD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1880" y="3975326"/>
            <a:ext cx="914400" cy="946519"/>
          </a:xfrm>
          <a:prstGeom prst="rect">
            <a:avLst/>
          </a:prstGeom>
        </p:spPr>
      </p:pic>
      <p:pic>
        <p:nvPicPr>
          <p:cNvPr id="7" name="Рисунок 6" descr="Микроскоп">
            <a:extLst>
              <a:ext uri="{FF2B5EF4-FFF2-40B4-BE49-F238E27FC236}">
                <a16:creationId xmlns="" xmlns:a16="http://schemas.microsoft.com/office/drawing/2014/main" id="{F8805EE5-07CE-4234-81C6-82E9D5AB08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2040" y="3972191"/>
            <a:ext cx="914400" cy="91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56792"/>
            <a:ext cx="131987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932" t="19201" r="22438" b="18501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326" t="19900" r="27951" b="15001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537" t="19201" r="22439" b="10101"/>
          <a:stretch/>
        </p:blipFill>
        <p:spPr>
          <a:xfrm>
            <a:off x="179512" y="1556792"/>
            <a:ext cx="88569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719" t="19202" r="22831" b="12900"/>
          <a:stretch/>
        </p:blipFill>
        <p:spPr>
          <a:xfrm>
            <a:off x="0" y="1556792"/>
            <a:ext cx="954055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113" t="19900" r="22044" b="6601"/>
          <a:stretch/>
        </p:blipFill>
        <p:spPr>
          <a:xfrm>
            <a:off x="179512" y="1556792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538" t="19201" r="22439" b="10800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538" t="18500" r="22439" b="5901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719" t="18500" r="22438" b="6600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144" t="18500" r="22044" b="5901"/>
          <a:stretch/>
        </p:blipFill>
        <p:spPr>
          <a:xfrm>
            <a:off x="0" y="1556792"/>
            <a:ext cx="903649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325" t="19201" r="22044" b="7300"/>
          <a:stretch/>
        </p:blipFill>
        <p:spPr>
          <a:xfrm>
            <a:off x="179512" y="1556792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371" y="859810"/>
            <a:ext cx="868063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Итоги школьного и муниципального этапов всероссийской олимпиады школьников по учебными предметам «Биология», «Экология»: анализ решаемости заданий, победители и </a:t>
            </a:r>
            <a:r>
              <a:rPr lang="ru-RU" dirty="0" smtClean="0"/>
              <a:t>призеры. </a:t>
            </a:r>
            <a:endParaRPr lang="ru-RU" dirty="0"/>
          </a:p>
          <a:p>
            <a:pPr algn="just"/>
            <a:r>
              <a:rPr lang="ru-RU" dirty="0" smtClean="0"/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Химикова О.И., учитель биологии, экологии МБОУ лицея № 1 </a:t>
            </a:r>
          </a:p>
          <a:p>
            <a:pPr algn="just"/>
            <a:r>
              <a:rPr lang="ru-RU" dirty="0" smtClean="0"/>
              <a:t>2.  Методическое </a:t>
            </a:r>
            <a:r>
              <a:rPr lang="ru-RU" dirty="0"/>
              <a:t>сопровождение самообразовательной деятельности </a:t>
            </a:r>
            <a:r>
              <a:rPr lang="ru-RU" dirty="0" smtClean="0"/>
              <a:t>педагогов, роста </a:t>
            </a:r>
            <a:r>
              <a:rPr lang="ru-RU" dirty="0"/>
              <a:t>их профессиональной компетентности в процессе </a:t>
            </a:r>
            <a:r>
              <a:rPr lang="ru-RU" dirty="0" smtClean="0"/>
              <a:t>аттестации. </a:t>
            </a:r>
            <a:endParaRPr lang="ru-RU" dirty="0"/>
          </a:p>
          <a:p>
            <a:pPr algn="just"/>
            <a:r>
              <a:rPr lang="ru-RU" dirty="0" smtClean="0"/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Наймушина Д.К., учитель биологии МБОУ гимназии им. Ф.К. Салманова </a:t>
            </a:r>
          </a:p>
          <a:p>
            <a:pPr algn="just"/>
            <a:r>
              <a:rPr lang="ru-RU" dirty="0" smtClean="0"/>
              <a:t>3. </a:t>
            </a:r>
            <a:r>
              <a:rPr lang="ru-RU" dirty="0"/>
              <a:t>Об организации внеурочной деятельности в рамках реализации обновленных ФГОС ООО и СОО (из опыта работы) 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Скоробогатова А.В., учитель биологии МБОУ гимназии «Лаборатория Салахова»</a:t>
            </a:r>
          </a:p>
          <a:p>
            <a:pPr algn="just"/>
            <a:r>
              <a:rPr lang="ru-RU" dirty="0" smtClean="0"/>
              <a:t>4. Формы, виды и способы организации учебной деятельности обучающихся на уроках  </a:t>
            </a:r>
            <a:r>
              <a:rPr lang="ru-RU" dirty="0"/>
              <a:t>биологии в соответствии с обновленными </a:t>
            </a:r>
            <a:r>
              <a:rPr lang="ru-RU" dirty="0" smtClean="0"/>
              <a:t>с обновленными федеральными государственными образовательными стандартами основного общего и среднего общего образования</a:t>
            </a:r>
          </a:p>
          <a:p>
            <a:pPr algn="just"/>
            <a:r>
              <a:rPr lang="ru-RU" dirty="0" smtClean="0"/>
              <a:t>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С.Л., учитель биологии МБОУ лицея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генерал-майора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Хисматулина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/>
              <a:t>Основы эффективной подготовки учащихся к ОГЭ, </a:t>
            </a:r>
            <a:r>
              <a:rPr lang="ru-RU" dirty="0" smtClean="0"/>
              <a:t>ЕГЭ по </a:t>
            </a:r>
            <a:r>
              <a:rPr lang="ru-RU" dirty="0"/>
              <a:t>биологии 2024 года 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Григорян Л.М., учитель биологии МБОУ СОШ № 5</a:t>
            </a:r>
          </a:p>
          <a:p>
            <a:pPr algn="just"/>
            <a:r>
              <a:rPr lang="ru-RU" dirty="0" smtClean="0"/>
              <a:t>6. </a:t>
            </a:r>
            <a:r>
              <a:rPr lang="ru-RU" dirty="0"/>
              <a:t>О мероприятиях муниципального приоритетного проекта по развитию </a:t>
            </a:r>
            <a:r>
              <a:rPr lang="ru-RU" dirty="0" smtClean="0"/>
              <a:t>   естественнонаучного </a:t>
            </a:r>
            <a:r>
              <a:rPr lang="ru-RU" dirty="0"/>
              <a:t>образования в </a:t>
            </a:r>
            <a:r>
              <a:rPr lang="ru-RU" dirty="0" smtClean="0"/>
              <a:t>2023/24 учебном </a:t>
            </a:r>
            <a:r>
              <a:rPr lang="ru-RU" dirty="0"/>
              <a:t>году. Дополнительные программы естественнонаучной </a:t>
            </a:r>
            <a:r>
              <a:rPr lang="ru-RU" dirty="0" smtClean="0"/>
              <a:t>направленности. </a:t>
            </a:r>
            <a:endParaRPr lang="ru-RU" dirty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Гаврикова Н.И., эксперт МАУ «Информационно-организационный центр».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50874"/>
            <a:ext cx="8714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Повестка заседания </a:t>
            </a:r>
            <a:endParaRPr lang="ru-RU" sz="3000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7" y="59631"/>
            <a:ext cx="668643" cy="88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123595"/>
            <a:ext cx="1080120" cy="8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1182290"/>
            <a:ext cx="7926431" cy="59052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Мероприятия  дорожной карты </a:t>
            </a:r>
            <a:r>
              <a:rPr lang="ru-RU" sz="1800" kern="0" dirty="0">
                <a:solidFill>
                  <a:sysClr val="windowText" lastClr="000000"/>
                </a:solidFill>
              </a:rPr>
              <a:t>муниципального приоритетного проекта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«Развитие естественнонаучного образования»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86885"/>
            <a:ext cx="1079086" cy="8596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3060"/>
              </p:ext>
            </p:extLst>
          </p:nvPr>
        </p:nvGraphicFramePr>
        <p:xfrm>
          <a:off x="179512" y="1725454"/>
          <a:ext cx="8784976" cy="499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022"/>
                <a:gridCol w="2661991"/>
                <a:gridCol w="2661991"/>
                <a:gridCol w="1235986"/>
                <a:gridCol w="1235986"/>
              </a:tblGrid>
              <a:tr h="52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направления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Предмет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(химия, биология,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экология,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физика)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мероприятия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Период проведения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Категория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участников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Лаборатория «Интерес»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Курсы для обучающихся 5-7 классов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Биология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 мире удивительных растений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Ноябрь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(15 чел.)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Практическое занятие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«Мир растворов»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09.12.2023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7-х классов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Цветная этажерка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Декабрь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6-7-х </a:t>
                      </a:r>
                      <a:r>
                        <a:rPr lang="ru-RU" sz="1000" b="1" dirty="0">
                          <a:effectLst/>
                        </a:rPr>
                        <a:t>классов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Чудеса своими руками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Декабрь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(15 чел.)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79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Мини исследования по химии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marL="31750" algn="ctr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Февраль</a:t>
                      </a:r>
                    </a:p>
                    <a:p>
                      <a:pPr marL="31750" algn="ctr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7-х классов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Чудеса своими руками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Февраль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(15 чел.)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/>
                </a:tc>
              </a:tr>
              <a:tr h="656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Химия, биология, физика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Квест «В мире естественных наук»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Март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4-х классов (6 команд по 5 чел., 3 команды от школ города)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Мастерская художника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Март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6-7х </a:t>
                      </a:r>
                      <a:r>
                        <a:rPr lang="ru-RU" sz="1000" b="1" dirty="0">
                          <a:effectLst/>
                        </a:rPr>
                        <a:t>классов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Мини исследования по химии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marL="31750" algn="ctr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Март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7-х классов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Биология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 мире удивительных растений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Апрель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(15 чел.)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128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Биология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Модуль «Практическая биология»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течение года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7-х классов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1182290"/>
            <a:ext cx="7926431" cy="59052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Мероприятия  дорожной карты </a:t>
            </a:r>
            <a:r>
              <a:rPr lang="ru-RU" sz="1800" kern="0" dirty="0">
                <a:solidFill>
                  <a:sysClr val="windowText" lastClr="000000"/>
                </a:solidFill>
              </a:rPr>
              <a:t>муниципального приоритетного проекта по развитию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естественнонаучного </a:t>
            </a:r>
            <a:r>
              <a:rPr lang="ru-RU" sz="1800" kern="0" dirty="0">
                <a:solidFill>
                  <a:sysClr val="windowText" lastClr="000000"/>
                </a:solidFill>
              </a:rPr>
              <a:t>образования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86885"/>
            <a:ext cx="1079086" cy="8596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67869"/>
              </p:ext>
            </p:extLst>
          </p:nvPr>
        </p:nvGraphicFramePr>
        <p:xfrm>
          <a:off x="179512" y="1844824"/>
          <a:ext cx="8660401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97"/>
                <a:gridCol w="2624242"/>
                <a:gridCol w="2624242"/>
                <a:gridCol w="1218460"/>
                <a:gridCol w="1218460"/>
              </a:tblGrid>
              <a:tr h="105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792087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с одаренными детьми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Работа с цифровыми микроскопами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8-х классов (8 чел.)</a:t>
                      </a:r>
                      <a:endParaRPr lang="ru-RU" sz="105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23" marR="55023" marT="0" marB="0"/>
                </a:tc>
              </a:tr>
              <a:tr h="792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Игра  «Счастливый случай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10-х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Практическое занятие «Титрование или титриметрический анализ»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10-х классов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Индивидуальные и групповые консультации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8-х классов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Химический  </a:t>
                      </a:r>
                      <a:r>
                        <a:rPr lang="ru-RU" sz="1050" b="1" dirty="0" err="1">
                          <a:effectLst/>
                        </a:rPr>
                        <a:t>квиз</a:t>
                      </a:r>
                      <a:r>
                        <a:rPr lang="ru-RU" sz="1050" b="1" dirty="0">
                          <a:effectLst/>
                        </a:rPr>
                        <a:t> «</a:t>
                      </a:r>
                      <a:r>
                        <a:rPr lang="ru-RU" sz="1050" b="1" dirty="0" err="1">
                          <a:effectLst/>
                        </a:rPr>
                        <a:t>Экспериментариум</a:t>
                      </a:r>
                      <a:r>
                        <a:rPr lang="ru-RU" sz="1050" b="1" dirty="0">
                          <a:effectLst/>
                        </a:rPr>
                        <a:t>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 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1182290"/>
            <a:ext cx="7926431" cy="59052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Мероприятия  дорожной карты </a:t>
            </a:r>
            <a:r>
              <a:rPr lang="ru-RU" sz="1800" kern="0" dirty="0">
                <a:solidFill>
                  <a:sysClr val="windowText" lastClr="000000"/>
                </a:solidFill>
              </a:rPr>
              <a:t>муниципального приоритетного проекта по развитию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естественнонаучного </a:t>
            </a:r>
            <a:r>
              <a:rPr lang="ru-RU" sz="1800" kern="0" dirty="0">
                <a:solidFill>
                  <a:sysClr val="windowText" lastClr="000000"/>
                </a:solidFill>
              </a:rPr>
              <a:t>образования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86885"/>
            <a:ext cx="1079086" cy="8596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38430"/>
              </p:ext>
            </p:extLst>
          </p:nvPr>
        </p:nvGraphicFramePr>
        <p:xfrm>
          <a:off x="251518" y="1772813"/>
          <a:ext cx="8574505" cy="4608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327"/>
                <a:gridCol w="2131019"/>
                <a:gridCol w="3065409"/>
                <a:gridCol w="1206375"/>
                <a:gridCol w="1206375"/>
              </a:tblGrid>
              <a:tr h="768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 2.0»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учащихся к ГИА, 9-11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Биология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Экология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Алгоритм решения заданий ЕГЭ (линия 27)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 «Решение текстовых задач»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Биология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Онлайн-консультация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01840"/>
            <a:ext cx="7926431" cy="11829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Мероприятия  дорожной карты </a:t>
            </a:r>
            <a:r>
              <a:rPr lang="ru-RU" sz="1800" kern="0" dirty="0">
                <a:solidFill>
                  <a:sysClr val="windowText" lastClr="000000"/>
                </a:solidFill>
              </a:rPr>
              <a:t>муниципального приоритетного </a:t>
            </a: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проекта </a:t>
            </a:r>
            <a:r>
              <a:rPr lang="ru-RU" sz="1800" kern="0" dirty="0">
                <a:solidFill>
                  <a:sysClr val="windowText" lastClr="000000"/>
                </a:solidFill>
              </a:rPr>
              <a:t>по развитию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естественнонаучного </a:t>
            </a:r>
            <a:r>
              <a:rPr lang="ru-RU" sz="1800" kern="0" dirty="0">
                <a:solidFill>
                  <a:sysClr val="windowText" lastClr="000000"/>
                </a:solidFill>
              </a:rPr>
              <a:t>образования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86885"/>
            <a:ext cx="1079086" cy="859611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51778"/>
              </p:ext>
            </p:extLst>
          </p:nvPr>
        </p:nvGraphicFramePr>
        <p:xfrm>
          <a:off x="301840" y="1268761"/>
          <a:ext cx="8524182" cy="4798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662"/>
                <a:gridCol w="2582965"/>
                <a:gridCol w="2582965"/>
                <a:gridCol w="1199295"/>
                <a:gridCol w="1199295"/>
              </a:tblGrid>
              <a:tr h="738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 2.0»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учащихся к ГИА, 9-11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Онлайн-консультация по подготовке к ОГЭ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Январь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Консультация «Гидролиз органических и неорганических соединений»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ЕГЭ. Решение задач № 28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Февраль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ОГЭ. Решение задач №23-25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53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ОГЭ. Выполнение экспериментального задания по физике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53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консультация по подготовке к ЕГЭ. Вопросы ЕГЭ по физике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738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Обратимые и необратимые химические реакции. Химическое равновесие.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11х 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6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01840"/>
            <a:ext cx="7926431" cy="11829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Мероприятия  дорожной карты </a:t>
            </a:r>
            <a:r>
              <a:rPr lang="ru-RU" sz="1800" kern="0" dirty="0">
                <a:solidFill>
                  <a:sysClr val="windowText" lastClr="000000"/>
                </a:solidFill>
              </a:rPr>
              <a:t>муниципального приоритетного </a:t>
            </a: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проекта </a:t>
            </a:r>
            <a:r>
              <a:rPr lang="ru-RU" sz="1800" kern="0" dirty="0">
                <a:solidFill>
                  <a:sysClr val="windowText" lastClr="000000"/>
                </a:solidFill>
              </a:rPr>
              <a:t>по развитию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естественнонаучного </a:t>
            </a:r>
            <a:r>
              <a:rPr lang="ru-RU" sz="1800" kern="0" dirty="0">
                <a:solidFill>
                  <a:sysClr val="windowText" lastClr="000000"/>
                </a:solidFill>
              </a:rPr>
              <a:t>образования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86885"/>
            <a:ext cx="1079086" cy="8596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79894"/>
              </p:ext>
            </p:extLst>
          </p:nvPr>
        </p:nvGraphicFramePr>
        <p:xfrm>
          <a:off x="301841" y="1268758"/>
          <a:ext cx="8538069" cy="505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225"/>
                <a:gridCol w="2156806"/>
                <a:gridCol w="3017540"/>
                <a:gridCol w="1201249"/>
                <a:gridCol w="1201249"/>
              </a:tblGrid>
              <a:tr h="800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 2.0»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учащихся к ГИА, 9-11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Решение задач № 28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60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Вопросы ЕГЭ по физике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Решение задач №23-25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Организация подготовки к ОГЭ: мысленный и реальный эксперимент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Экспериментальные задания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67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Практическое занятие «Химический эксперимент. Экспериментальная задача 23,24»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82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3510"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23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Практикум по решению задач повышенной сложности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 течение года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3510"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Физика в вопросах и задачах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 течение года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1280"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Биология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Курс «Общие закономерности онтогенеза»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 течение года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01840"/>
            <a:ext cx="7926431" cy="11829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Мероприятия  дорожной карты </a:t>
            </a:r>
            <a:r>
              <a:rPr lang="ru-RU" sz="1800" kern="0" dirty="0">
                <a:solidFill>
                  <a:sysClr val="windowText" lastClr="000000"/>
                </a:solidFill>
              </a:rPr>
              <a:t>муниципального приоритетного </a:t>
            </a: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проекта </a:t>
            </a:r>
            <a:r>
              <a:rPr lang="ru-RU" sz="1800" kern="0" dirty="0">
                <a:solidFill>
                  <a:sysClr val="windowText" lastClr="000000"/>
                </a:solidFill>
              </a:rPr>
              <a:t>по развитию </a:t>
            </a:r>
            <a:r>
              <a:rPr lang="ru-RU" sz="1800" kern="0" dirty="0" smtClean="0">
                <a:solidFill>
                  <a:sysClr val="windowText" lastClr="000000"/>
                </a:solidFill>
              </a:rPr>
              <a:t>естественнонаучного </a:t>
            </a:r>
            <a:r>
              <a:rPr lang="ru-RU" sz="1800" kern="0" dirty="0">
                <a:solidFill>
                  <a:sysClr val="windowText" lastClr="000000"/>
                </a:solidFill>
              </a:rPr>
              <a:t>образования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86885"/>
            <a:ext cx="1079086" cy="85961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79315"/>
              </p:ext>
            </p:extLst>
          </p:nvPr>
        </p:nvGraphicFramePr>
        <p:xfrm>
          <a:off x="628650" y="1268760"/>
          <a:ext cx="7886701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577"/>
                <a:gridCol w="1070289"/>
                <a:gridCol w="3177570"/>
                <a:gridCol w="982890"/>
                <a:gridCol w="1475375"/>
              </a:tblGrid>
              <a:tr h="1738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279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</a:t>
                      </a:r>
                      <a:r>
                        <a:rPr lang="en-US" sz="1000">
                          <a:effectLst/>
                        </a:rPr>
                        <a:t>ProLab</a:t>
                      </a:r>
                      <a:r>
                        <a:rPr lang="ru-RU" sz="1000">
                          <a:effectLst/>
                        </a:rPr>
                        <a:t>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Информационно-методическое сопровождение педагогов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Подготовка и результативность работы с одаренными </a:t>
                      </a:r>
                      <a:r>
                        <a:rPr lang="ru-RU" sz="1050" b="1" dirty="0" smtClean="0">
                          <a:effectLst/>
                        </a:rPr>
                        <a:t>детьми</a:t>
                      </a:r>
                      <a:endParaRPr lang="en-US" sz="1050" b="1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педагогическое сообщество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дополнительных программ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20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u="sng" dirty="0" smtClean="0"/>
          </a:p>
          <a:p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914" y="395829"/>
            <a:ext cx="1079086" cy="8009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0608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62158"/>
              </p:ext>
            </p:extLst>
          </p:nvPr>
        </p:nvGraphicFramePr>
        <p:xfrm>
          <a:off x="467544" y="1844820"/>
          <a:ext cx="8496944" cy="453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6944"/>
              </a:tblGrid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Дополнительная общеразвивающая программа "В мире клеток"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"Математика в нашей жизни"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"Знаю. Умею. Могу"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"Экодорожка по Югорскому краю"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Дополнительная общеразвивающая программа "Математика в нашей жизни"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""Мир вокруг""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"В мире неизведанного"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"Тайны химических веществ"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"Решение практических задач"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"Мир на уровне нано"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"Химия в исследованиях (2023/24)"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"Строение, свойства, применение веществ"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"Занимательная география"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"Научное общество учащихся"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Дополнительная общеразвивающая программа "Первые шаги в науку"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1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97080"/>
            <a:ext cx="8229600" cy="524023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8" cy="4032448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gavrikova_ni@admsurgut.ru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Гаврикова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Ивановна,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отдела сопровождения профессионального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(ОСПРП)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«Информационно-организационный центр»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Сургут, ул. Декабристов, 16,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8(3462)52-59-56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914" y="395829"/>
            <a:ext cx="1079086" cy="8009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0608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6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Общее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</a:rPr>
              <a:t>количество участников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этапа (обучающиеся 7-11 классов)</a:t>
            </a:r>
          </a:p>
          <a:p>
            <a:pPr marL="0" indent="0">
              <a:buNone/>
            </a:pPr>
            <a:r>
              <a:rPr lang="ru-RU" sz="1800" dirty="0" smtClean="0"/>
              <a:t>2021-2022 учебный год </a:t>
            </a:r>
            <a:r>
              <a:rPr lang="ru-RU" sz="1800" dirty="0"/>
              <a:t>– </a:t>
            </a:r>
            <a:r>
              <a:rPr lang="ru-RU" sz="1800" b="1" dirty="0"/>
              <a:t>1659</a:t>
            </a:r>
            <a:r>
              <a:rPr lang="ru-RU" sz="1800" dirty="0"/>
              <a:t> чел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2022-2023 учебный </a:t>
            </a:r>
            <a:r>
              <a:rPr lang="ru-RU" sz="1800" dirty="0"/>
              <a:t>год – </a:t>
            </a:r>
            <a:r>
              <a:rPr lang="ru-RU" sz="1800" b="1" dirty="0"/>
              <a:t>1785</a:t>
            </a:r>
            <a:r>
              <a:rPr lang="ru-RU" sz="1800" dirty="0"/>
              <a:t> чел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2023-2024 учебный год </a:t>
            </a:r>
            <a:r>
              <a:rPr lang="ru-RU" sz="1800" dirty="0"/>
              <a:t>- </a:t>
            </a:r>
            <a:r>
              <a:rPr lang="ru-RU" sz="1800" b="1" dirty="0"/>
              <a:t>1674</a:t>
            </a:r>
            <a:r>
              <a:rPr lang="ru-RU" sz="1800" dirty="0"/>
              <a:t> </a:t>
            </a:r>
            <a:r>
              <a:rPr lang="ru-RU" sz="1800" dirty="0" smtClean="0"/>
              <a:t>чел 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</a:rPr>
              <a:t>2. Общее количество победителей и призёров</a:t>
            </a:r>
          </a:p>
          <a:p>
            <a:pPr marL="0" indent="0">
              <a:buNone/>
            </a:pPr>
            <a:r>
              <a:rPr lang="ru-RU" sz="1800" dirty="0"/>
              <a:t>2021-2022 учебный год – </a:t>
            </a:r>
            <a:r>
              <a:rPr lang="ru-RU" sz="1800" b="1" dirty="0"/>
              <a:t>198</a:t>
            </a:r>
            <a:r>
              <a:rPr lang="ru-RU" sz="1800" dirty="0"/>
              <a:t> </a:t>
            </a:r>
            <a:r>
              <a:rPr lang="ru-RU" sz="1800" dirty="0" smtClean="0"/>
              <a:t>чел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2022-2023 учебный год – </a:t>
            </a:r>
            <a:r>
              <a:rPr lang="ru-RU" sz="1800" b="1" dirty="0"/>
              <a:t>215</a:t>
            </a:r>
            <a:r>
              <a:rPr lang="ru-RU" sz="1800" dirty="0"/>
              <a:t> </a:t>
            </a:r>
            <a:r>
              <a:rPr lang="ru-RU" sz="1800" dirty="0" smtClean="0"/>
              <a:t>чел</a:t>
            </a:r>
          </a:p>
          <a:p>
            <a:pPr marL="0" indent="0">
              <a:buNone/>
            </a:pPr>
            <a:r>
              <a:rPr lang="ru-RU" sz="1800" dirty="0" smtClean="0"/>
              <a:t>2023-2024 </a:t>
            </a:r>
            <a:r>
              <a:rPr lang="ru-RU" sz="1800" dirty="0"/>
              <a:t>учебный год - </a:t>
            </a:r>
            <a:r>
              <a:rPr lang="ru-RU" sz="1800" b="1" dirty="0"/>
              <a:t>207</a:t>
            </a:r>
            <a:r>
              <a:rPr lang="ru-RU" sz="1800" dirty="0"/>
              <a:t> </a:t>
            </a:r>
            <a:r>
              <a:rPr lang="ru-RU" sz="1800" dirty="0" smtClean="0"/>
              <a:t>чел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</a:rPr>
              <a:t>3. Количество учащихся не принявших участие в проведении муниципального этапа</a:t>
            </a:r>
          </a:p>
          <a:p>
            <a:pPr marL="0" indent="0">
              <a:buNone/>
            </a:pPr>
            <a:r>
              <a:rPr lang="ru-RU" sz="1800" dirty="0"/>
              <a:t>2021-2022 учебный год – </a:t>
            </a:r>
            <a:r>
              <a:rPr lang="ru-RU" sz="1800" b="1" dirty="0" smtClean="0"/>
              <a:t>285</a:t>
            </a:r>
            <a:r>
              <a:rPr lang="ru-RU" sz="1800" dirty="0" smtClean="0"/>
              <a:t> чел (15% от общего заявленного количества)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2022-2023 учебный год – </a:t>
            </a:r>
            <a:r>
              <a:rPr lang="ru-RU" sz="1800" b="1" dirty="0" smtClean="0"/>
              <a:t>228</a:t>
            </a:r>
            <a:r>
              <a:rPr lang="ru-RU" sz="1800" dirty="0"/>
              <a:t> </a:t>
            </a:r>
            <a:r>
              <a:rPr lang="ru-RU" sz="1800" dirty="0" smtClean="0"/>
              <a:t>чел (11% </a:t>
            </a:r>
            <a:r>
              <a:rPr lang="ru-RU" sz="1800" dirty="0"/>
              <a:t>от общего заявленного количества)</a:t>
            </a:r>
          </a:p>
          <a:p>
            <a:pPr marL="0" indent="0">
              <a:buNone/>
            </a:pPr>
            <a:r>
              <a:rPr lang="ru-RU" sz="1800" dirty="0" smtClean="0"/>
              <a:t>2023-2024 </a:t>
            </a:r>
            <a:r>
              <a:rPr lang="ru-RU" sz="1800" dirty="0"/>
              <a:t>учебный год - </a:t>
            </a:r>
            <a:r>
              <a:rPr lang="ru-RU" sz="1800" b="1" dirty="0" smtClean="0"/>
              <a:t>277</a:t>
            </a:r>
            <a:r>
              <a:rPr lang="ru-RU" sz="1800" dirty="0" smtClean="0"/>
              <a:t> чел (14 % от общего заявленного количества)</a:t>
            </a:r>
            <a:endParaRPr lang="ru-RU" sz="1800" dirty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477" t="20023" r="22609" b="8317"/>
          <a:stretch/>
        </p:blipFill>
        <p:spPr>
          <a:xfrm>
            <a:off x="395536" y="1556792"/>
            <a:ext cx="828092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507" t="19057" r="23225" b="9844"/>
          <a:stretch/>
        </p:blipFill>
        <p:spPr>
          <a:xfrm>
            <a:off x="0" y="1556792"/>
            <a:ext cx="889248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719" t="18500" r="22044" b="6600"/>
          <a:stretch/>
        </p:blipFill>
        <p:spPr>
          <a:xfrm>
            <a:off x="107504" y="1484784"/>
            <a:ext cx="89289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84784"/>
            <a:ext cx="885698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719" t="18500" r="22831" b="8700"/>
          <a:stretch/>
        </p:blipFill>
        <p:spPr>
          <a:xfrm>
            <a:off x="0" y="1556792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312261"/>
            <a:ext cx="720080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8107" t="19201" r="22438" b="7300"/>
          <a:stretch/>
        </p:blipFill>
        <p:spPr>
          <a:xfrm>
            <a:off x="179512" y="1556792"/>
            <a:ext cx="88569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1345</Words>
  <Application>Microsoft Office PowerPoint</Application>
  <PresentationFormat>Экран (4:3)</PresentationFormat>
  <Paragraphs>442</Paragraphs>
  <Slides>27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Bahnschrift Light Condensed</vt:lpstr>
      <vt:lpstr>Book Antiqua</vt:lpstr>
      <vt:lpstr>Calibri</vt:lpstr>
      <vt:lpstr>Calibri Light</vt:lpstr>
      <vt:lpstr>Times New Roman</vt:lpstr>
      <vt:lpstr>3_Тема Office</vt:lpstr>
      <vt:lpstr>1_Тема Office</vt:lpstr>
      <vt:lpstr>Городское методическое  объединение учителей химии № 2    15 января 2024 года</vt:lpstr>
      <vt:lpstr>Презентация PowerPoint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       </vt:lpstr>
      <vt:lpstr>       </vt:lpstr>
      <vt:lpstr>       </vt:lpstr>
      <vt:lpstr>       </vt:lpstr>
      <vt:lpstr>       </vt:lpstr>
      <vt:lpstr>       </vt:lpstr>
      <vt:lpstr>  Перечень дополнительных программ  </vt:lpstr>
      <vt:lpstr>  БЛАГОДАРЮ ЗА ВНИМАНИЕ!  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Сабина Николаевна Садыхова</cp:lastModifiedBy>
  <cp:revision>112</cp:revision>
  <dcterms:created xsi:type="dcterms:W3CDTF">2017-08-22T16:05:04Z</dcterms:created>
  <dcterms:modified xsi:type="dcterms:W3CDTF">2024-01-15T08:40:55Z</dcterms:modified>
</cp:coreProperties>
</file>