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310" r:id="rId3"/>
    <p:sldId id="311" r:id="rId4"/>
    <p:sldId id="313" r:id="rId5"/>
    <p:sldId id="314" r:id="rId6"/>
    <p:sldId id="315" r:id="rId7"/>
    <p:sldId id="316" r:id="rId8"/>
    <p:sldId id="318" r:id="rId9"/>
    <p:sldId id="321" r:id="rId10"/>
    <p:sldId id="322" r:id="rId11"/>
    <p:sldId id="323" r:id="rId12"/>
    <p:sldId id="328" r:id="rId13"/>
    <p:sldId id="329" r:id="rId14"/>
    <p:sldId id="330" r:id="rId15"/>
    <p:sldId id="333" r:id="rId16"/>
    <p:sldId id="335" r:id="rId17"/>
    <p:sldId id="30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8417" autoAdjust="0"/>
  </p:normalViewPr>
  <p:slideViewPr>
    <p:cSldViewPr>
      <p:cViewPr>
        <p:scale>
          <a:sx n="100" d="100"/>
          <a:sy n="100" d="100"/>
        </p:scale>
        <p:origin x="-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7649-28C1-4E13-B044-8E34960E4FB3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1A1D-1CF1-4270-9586-C924A5F5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BBD5-71A3-414A-8D6B-BA46B060520F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0734-EEA3-4DB3-9A25-B27BD1803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2086-D5E4-4E51-8A9C-E6CF3BBEEAC7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CDCD-01A7-448B-86FA-DF92E1F98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E25C-77B7-4B8B-ACEA-7E05A9E0A82B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6BC3-3858-44DD-90B5-2D1A22CC7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D63D-AB0C-42D2-8219-D70E83FFF10A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D070-9AEE-4E75-AAE2-42F714605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2B7F-5395-497F-B196-199AC0D33575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2A7D-2015-4DD6-A942-5FFD1A0B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3C3C-1342-4E7D-9185-3328EC80C47C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1F2A-67DC-4C01-BAC0-7A08ADFC0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2F3-AFDB-43C2-82E8-3AA11D659036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CE6D-47C8-435E-8357-3C6F59A8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2236-E3C0-4ACE-B792-DF2DAE157551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05BB-3C23-4638-A75C-8E517CB07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39C9-5B57-4482-9A19-E35C4E482AEB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A8A5-D9ED-4187-B99F-37D20283F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4398-F3F9-4083-9F7E-50EDCA2554DE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2EC5-B628-45B5-9FF8-93C08E40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2BC4F-0496-4307-849C-D5FDDF7872C5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26224-18C3-406C-8394-4153D404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71480"/>
            <a:ext cx="8640960" cy="214314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684213" y="1052513"/>
            <a:ext cx="7559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chemeClr val="accent1"/>
                </a:solidFill>
                <a:latin typeface="Times New Roman" pitchFamily="18" charset="0"/>
              </a:rPr>
              <a:t>Анализ результатов ЕГЭ по биологии выпускников общеобразовательных организаций</a:t>
            </a:r>
          </a:p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chemeClr val="accent1"/>
                </a:solidFill>
                <a:latin typeface="Times New Roman" pitchFamily="18" charset="0"/>
              </a:rPr>
              <a:t> города Сургута в 2021 году</a:t>
            </a:r>
            <a:r>
              <a:rPr lang="ru-RU" sz="360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/>
          </p:cNvPicPr>
          <p:nvPr>
            <p:ph idx="1"/>
          </p:nvPr>
        </p:nvPicPr>
        <p:blipFill>
          <a:blip r:embed="rId2"/>
          <a:srcRect l="18530" t="17830" r="18614" b="6940"/>
          <a:stretch>
            <a:fillRect/>
          </a:stretch>
        </p:blipFill>
        <p:spPr>
          <a:xfrm>
            <a:off x="107950" y="115888"/>
            <a:ext cx="8640763" cy="5929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/>
          </p:cNvPicPr>
          <p:nvPr>
            <p:ph idx="1"/>
          </p:nvPr>
        </p:nvPicPr>
        <p:blipFill>
          <a:blip r:embed="rId2"/>
          <a:srcRect l="16335" t="20378" r="16132" b="10336"/>
          <a:stretch>
            <a:fillRect/>
          </a:stretch>
        </p:blipFill>
        <p:spPr>
          <a:xfrm>
            <a:off x="107950" y="646113"/>
            <a:ext cx="8785225" cy="494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Grp="1"/>
          </p:cNvPicPr>
          <p:nvPr>
            <p:ph idx="1"/>
          </p:nvPr>
        </p:nvPicPr>
        <p:blipFill>
          <a:blip r:embed="rId2"/>
          <a:srcRect l="15762" t="18001" r="15462" b="10846"/>
          <a:stretch>
            <a:fillRect/>
          </a:stretch>
        </p:blipFill>
        <p:spPr>
          <a:xfrm>
            <a:off x="179388" y="446088"/>
            <a:ext cx="8785225" cy="521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3"/>
          <p:cNvPicPr>
            <a:picLocks noGrp="1"/>
          </p:cNvPicPr>
          <p:nvPr>
            <p:ph idx="1"/>
          </p:nvPr>
        </p:nvPicPr>
        <p:blipFill>
          <a:blip r:embed="rId2"/>
          <a:srcRect l="16048" t="20718" r="15652" b="8807"/>
          <a:stretch>
            <a:fillRect/>
          </a:stretch>
        </p:blipFill>
        <p:spPr>
          <a:xfrm>
            <a:off x="179388" y="620713"/>
            <a:ext cx="8713787" cy="5005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/>
          </p:cNvPicPr>
          <p:nvPr>
            <p:ph idx="1"/>
          </p:nvPr>
        </p:nvPicPr>
        <p:blipFill>
          <a:blip r:embed="rId2"/>
          <a:srcRect l="15952" t="25133" r="16418" b="23242"/>
          <a:stretch>
            <a:fillRect/>
          </a:stretch>
        </p:blipFill>
        <p:spPr>
          <a:xfrm>
            <a:off x="107950" y="1052513"/>
            <a:ext cx="8785225" cy="411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/>
          <p:cNvPicPr>
            <a:picLocks noGrp="1"/>
          </p:cNvPicPr>
          <p:nvPr>
            <p:ph idx="1"/>
          </p:nvPr>
        </p:nvPicPr>
        <p:blipFill>
          <a:blip r:embed="rId2"/>
          <a:srcRect l="19200" t="22925" r="18805" b="10677"/>
          <a:stretch>
            <a:fillRect/>
          </a:stretch>
        </p:blipFill>
        <p:spPr>
          <a:xfrm>
            <a:off x="179388" y="333375"/>
            <a:ext cx="8507412" cy="512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3"/>
          <p:cNvPicPr>
            <a:picLocks noGrp="1"/>
          </p:cNvPicPr>
          <p:nvPr>
            <p:ph idx="1"/>
          </p:nvPr>
        </p:nvPicPr>
        <p:blipFill>
          <a:blip r:embed="rId2"/>
          <a:srcRect l="16621" t="21227" r="16991" b="9996"/>
          <a:stretch>
            <a:fillRect/>
          </a:stretch>
        </p:blipFill>
        <p:spPr>
          <a:xfrm>
            <a:off x="107950" y="333375"/>
            <a:ext cx="8785225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35731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mtClean="0"/>
          </a:p>
        </p:txBody>
      </p:sp>
      <p:pic>
        <p:nvPicPr>
          <p:cNvPr id="39938" name="Содержимое 3" descr="http://im8-tub-ru.yandex.net/i?id=288610410-58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2143125"/>
            <a:ext cx="3714750" cy="335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87450" y="554017"/>
            <a:ext cx="8640960" cy="214314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403350" y="1052513"/>
            <a:ext cx="7286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sz="4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55650" y="1052513"/>
            <a:ext cx="7200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chemeClr val="accent1"/>
                </a:solidFill>
                <a:latin typeface="Times New Roman" pitchFamily="18" charset="0"/>
              </a:rPr>
              <a:t>На основании приказа Министерства просвещения Российской Федерации и Федеральной службы по надзору в сфере образования и науки от 12 апреля 2021г. № 161/470 «Об утверждении единого расписания и продолжительности проведения единого государственного экзамена по каждому учебному предмету, требований к исполнению средств обучения и воспитания при его проведении в 2021 году», был проведён единый государственный экзамен по биологии.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87450" y="554017"/>
            <a:ext cx="8640960" cy="214314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403350" y="1052513"/>
            <a:ext cx="728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9750" y="11113"/>
            <a:ext cx="78692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93576" anchor="ctr">
            <a:spAutoFit/>
          </a:bodyPr>
          <a:lstStyle/>
          <a:p>
            <a:pPr algn="ctr"/>
            <a:r>
              <a:rPr lang="ru-RU" sz="2400" i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заданий по частям</a:t>
            </a:r>
          </a:p>
          <a:p>
            <a:pPr algn="ctr"/>
            <a:r>
              <a:rPr lang="ru-RU" sz="2400" i="1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экзаменационной работы</a:t>
            </a:r>
            <a:endParaRPr lang="ru-RU" sz="24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7552" name="Group 144"/>
          <p:cNvGraphicFramePr>
            <a:graphicFrameLocks noGrp="1"/>
          </p:cNvGraphicFramePr>
          <p:nvPr/>
        </p:nvGraphicFramePr>
        <p:xfrm>
          <a:off x="684213" y="1052513"/>
          <a:ext cx="7991475" cy="3827462"/>
        </p:xfrm>
        <a:graphic>
          <a:graphicData uri="http://schemas.openxmlformats.org/drawingml/2006/table">
            <a:tbl>
              <a:tblPr/>
              <a:tblGrid>
                <a:gridCol w="1306512"/>
                <a:gridCol w="1033463"/>
                <a:gridCol w="1476375"/>
                <a:gridCol w="2351087"/>
                <a:gridCol w="1824038"/>
              </a:tblGrid>
              <a:tr h="157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Части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заданий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Максимальный первичный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Процент максимального первичного балла за выполнение заданий данной части от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максимального первичного балла за всю работу, равного 58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Тип заданий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Часть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 кратким ответом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Часть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 развѐрнутым ответом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0" name="Rectangle 134"/>
          <p:cNvSpPr>
            <a:spLocks noChangeArrowheads="1"/>
          </p:cNvSpPr>
          <p:nvPr/>
        </p:nvSpPr>
        <p:spPr bwMode="auto">
          <a:xfrm>
            <a:off x="33338" y="4851400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49263" y="1557338"/>
          <a:ext cx="8154987" cy="3095625"/>
        </p:xfrm>
        <a:graphic>
          <a:graphicData uri="http://schemas.openxmlformats.org/drawingml/2006/table">
            <a:tbl>
              <a:tblPr/>
              <a:tblGrid>
                <a:gridCol w="2989262"/>
                <a:gridCol w="1787525"/>
                <a:gridCol w="1697038"/>
                <a:gridCol w="1681162"/>
              </a:tblGrid>
              <a:tr h="619125">
                <a:tc rowSpan="2">
                  <a:txBody>
                    <a:bodyPr/>
                    <a:lstStyle/>
                    <a:p>
                      <a:pPr marL="955675" marR="0" lvl="0" indent="0" algn="l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Содержательные разделы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71713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2271713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заданий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6363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Вся работа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8913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Часть 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Часть 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1. Биология как наука. Методы научного познания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2. Клетка как биологическая система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5–4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4–3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3. Организм как биологическая система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4–5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3–4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4. Система и многообразие органического мира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5. Организм человека и его здоровье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6. Эволюция живой природы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7. Экосистемы и присущие им закономерности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Итого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2088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150" y="7938"/>
            <a:ext cx="53292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tIns="152352" bIns="393576" anchor="ctr">
            <a:spAutoFit/>
          </a:bodyPr>
          <a:lstStyle/>
          <a:p>
            <a:pPr eaLnBrk="0" hangingPunct="0"/>
            <a:r>
              <a:rPr lang="ru-RU" altLang="ru-RU" i="1">
                <a:solidFill>
                  <a:srgbClr val="8EB4E3"/>
                </a:solidFill>
                <a:latin typeface="Times New Roman" pitchFamily="18" charset="0"/>
                <a:cs typeface="Times New Roman" pitchFamily="18" charset="0"/>
              </a:rPr>
              <a:t>Распределение заданий экзаменационной работы </a:t>
            </a:r>
          </a:p>
          <a:p>
            <a:pPr eaLnBrk="0" hangingPunct="0"/>
            <a:r>
              <a:rPr lang="ru-RU" altLang="ru-RU" i="1">
                <a:solidFill>
                  <a:srgbClr val="8EB4E3"/>
                </a:solidFill>
                <a:latin typeface="Times New Roman" pitchFamily="18" charset="0"/>
                <a:cs typeface="Times New Roman" pitchFamily="18" charset="0"/>
              </a:rPr>
              <a:t>по содержательным разделам курса биологии</a:t>
            </a:r>
            <a:endParaRPr lang="ru-RU" altLang="ru-RU" sz="2400">
              <a:solidFill>
                <a:srgbClr val="8EB4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заданий экзаменационной работы по видам проверяемых умений и способам действий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7950" y="2708275"/>
          <a:ext cx="8640763" cy="2619375"/>
        </p:xfrm>
        <a:graphic>
          <a:graphicData uri="http://schemas.openxmlformats.org/drawingml/2006/table">
            <a:tbl>
              <a:tblPr/>
              <a:tblGrid>
                <a:gridCol w="4949825"/>
                <a:gridCol w="1285875"/>
                <a:gridCol w="1108075"/>
                <a:gridCol w="1296988"/>
              </a:tblGrid>
              <a:tr h="131763">
                <a:tc rowSpan="2">
                  <a:txBody>
                    <a:bodyPr/>
                    <a:lstStyle/>
                    <a:p>
                      <a:pPr marL="1573213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Основные умения и способы действий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366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Количество заданий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Вся работа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Часть 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0688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Часть 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666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Знать и понимать: основные положения биологических законов, теорий, закономерностей, гипотез; строение и признаки биологических объектов; сущность биологических процессов и явлений; современную биологическую терминологию и символику; особенности организма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66675" marR="0" lvl="0" indent="0" algn="just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человека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666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Уметь: объяснять и анализировать биологические процессы, устанавливать их взаимосвязи; решать биологические задачи; составлять схемы; распознавать, определять и описывать биологические объекты, выявлять их особенности, сравнивать эти объекты и делать выводы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66675" marR="0" lvl="0" indent="0" algn="just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на основе сравнения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Использовать приобретѐнные знания и умения в практической деятельности и повседневной жизни для обоснования правил поведения в окружающей среде, здорового образа жизни,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ts val="1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оказания первой помощи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Итого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150938"/>
            <a:ext cx="7283450" cy="433387"/>
          </a:xfrm>
        </p:spPr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заданий по уровню сложности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2674938"/>
          <a:ext cx="8856662" cy="1117600"/>
        </p:xfrm>
        <a:graphic>
          <a:graphicData uri="http://schemas.openxmlformats.org/drawingml/2006/table">
            <a:tbl>
              <a:tblPr/>
              <a:tblGrid>
                <a:gridCol w="1296987"/>
                <a:gridCol w="2159000"/>
                <a:gridCol w="1441450"/>
                <a:gridCol w="3959225"/>
              </a:tblGrid>
              <a:tr h="377825">
                <a:tc>
                  <a:txBody>
                    <a:bodyPr/>
                    <a:lstStyle/>
                    <a:p>
                      <a:pPr marL="536575" marR="0" lvl="0" indent="-320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Уровень</a:t>
                      </a:r>
                    </a:p>
                    <a:p>
                      <a:pPr marL="536575" marR="0" lvl="0" indent="-320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Сложности</a:t>
                      </a:r>
                    </a:p>
                    <a:p>
                      <a:pPr marL="536575" marR="0" lvl="0" indent="-320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заданий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3738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Количество</a:t>
                      </a:r>
                    </a:p>
                    <a:p>
                      <a:pPr marL="693738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заданий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Максимальный первичный балл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-20638" algn="l" defTabSz="914400" rtl="0" eaLnBrk="1" fontAlgn="base" latinLnBrk="0" hangingPunct="1">
                        <a:lnSpc>
                          <a:spcPts val="1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Процент максимального балла за выполнение заданий данного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109538" marR="0" lvl="0" indent="-20638" algn="l" defTabSz="914400" rtl="0" eaLnBrk="1" fontAlgn="base" latinLnBrk="0" hangingPunct="1">
                        <a:lnSpc>
                          <a:spcPts val="1138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уровня сложности от максимального первичного балла за всю работу, равного 58 (в %)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Базовый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3738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7322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34,5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Повышенный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7322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Высокий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7322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34,5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Итого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3738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58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73225" marR="0" lvl="0" indent="0" algn="ct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Участие в ЕГЭ в разрезе ОО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Объект 6"/>
          <p:cNvPicPr>
            <a:picLocks noGrp="1"/>
          </p:cNvPicPr>
          <p:nvPr>
            <p:ph idx="1"/>
          </p:nvPr>
        </p:nvPicPr>
        <p:blipFill>
          <a:blip r:embed="rId2"/>
          <a:srcRect l="18761" t="24229" r="16621" b="16193"/>
          <a:stretch>
            <a:fillRect/>
          </a:stretch>
        </p:blipFill>
        <p:spPr>
          <a:xfrm>
            <a:off x="82550" y="1557338"/>
            <a:ext cx="8604250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Процент выполнения ЕГЭ по биологии по городу за 3 учебных года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8937625" cy="3001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/>
          </p:cNvPicPr>
          <p:nvPr>
            <p:ph idx="1"/>
          </p:nvPr>
        </p:nvPicPr>
        <p:blipFill>
          <a:blip r:embed="rId2"/>
          <a:srcRect l="15953" t="18001" r="16418" b="14072"/>
          <a:stretch>
            <a:fillRect/>
          </a:stretch>
        </p:blipFill>
        <p:spPr>
          <a:xfrm>
            <a:off x="179388" y="692150"/>
            <a:ext cx="8713787" cy="481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o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</Template>
  <TotalTime>1371</TotalTime>
  <Words>394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Century Schoolbook</vt:lpstr>
      <vt:lpstr>Calibri</vt:lpstr>
      <vt:lpstr>Times New Roman</vt:lpstr>
      <vt:lpstr>Wingdings</vt:lpstr>
      <vt:lpstr>pero</vt:lpstr>
      <vt:lpstr>pero</vt:lpstr>
      <vt:lpstr>Слайд 1</vt:lpstr>
      <vt:lpstr>Слайд 2</vt:lpstr>
      <vt:lpstr>Слайд 3</vt:lpstr>
      <vt:lpstr>Слайд 4</vt:lpstr>
      <vt:lpstr>Распределение заданий экзаменационной работы по видам проверяемых умений и способам действий  </vt:lpstr>
      <vt:lpstr>Распределение заданий по уровню сложности  </vt:lpstr>
      <vt:lpstr>Участие в ЕГЭ в разрезе ОО</vt:lpstr>
      <vt:lpstr>Процент выполнения ЕГЭ по биологии по городу за 3 учебных года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АКТА приёма-сдачи дел  </dc:title>
  <dc:creator>User</dc:creator>
  <cp:lastModifiedBy>Миша</cp:lastModifiedBy>
  <cp:revision>173</cp:revision>
  <dcterms:created xsi:type="dcterms:W3CDTF">2014-01-25T10:25:54Z</dcterms:created>
  <dcterms:modified xsi:type="dcterms:W3CDTF">2021-12-12T11:23:56Z</dcterms:modified>
</cp:coreProperties>
</file>