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86" r:id="rId4"/>
    <p:sldId id="264" r:id="rId5"/>
    <p:sldId id="256" r:id="rId6"/>
    <p:sldId id="257" r:id="rId7"/>
    <p:sldId id="265" r:id="rId8"/>
    <p:sldId id="267" r:id="rId9"/>
    <p:sldId id="266" r:id="rId10"/>
    <p:sldId id="269" r:id="rId11"/>
    <p:sldId id="270" r:id="rId12"/>
    <p:sldId id="271" r:id="rId13"/>
    <p:sldId id="259" r:id="rId14"/>
    <p:sldId id="262" r:id="rId15"/>
    <p:sldId id="261" r:id="rId16"/>
    <p:sldId id="258" r:id="rId17"/>
    <p:sldId id="26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4EC99-A6F9-426E-8DEF-A20813059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/>
              <a:t>Всероссийский экологический диктант </a:t>
            </a:r>
            <a:br>
              <a:rPr lang="ru-RU" sz="3600" dirty="0"/>
            </a:br>
            <a:r>
              <a:rPr lang="ru-RU" sz="36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5089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56263" cy="4248472"/>
          </a:xfrm>
        </p:spPr>
        <p:txBody>
          <a:bodyPr/>
          <a:lstStyle/>
          <a:p>
            <a:r>
              <a:rPr lang="ru-RU" sz="4800" u="sng" dirty="0">
                <a:solidFill>
                  <a:schemeClr val="tx2">
                    <a:lumMod val="50000"/>
                  </a:schemeClr>
                </a:solidFill>
              </a:rPr>
              <a:t>Заочный этап:</a:t>
            </a:r>
            <a:br>
              <a:rPr lang="ru-RU" sz="4800" u="sng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4800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tx2">
                    <a:lumMod val="50000"/>
                  </a:schemeClr>
                </a:solidFill>
              </a:rPr>
              <a:t>«Интернет-ресурс»</a:t>
            </a:r>
            <a:br>
              <a:rPr lang="ru-RU" sz="48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4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5968" y="54868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«Учитель года»</a:t>
            </a:r>
          </a:p>
        </p:txBody>
      </p:sp>
    </p:spTree>
    <p:extLst>
      <p:ext uri="{BB962C8B-B14F-4D97-AF65-F5344CB8AC3E}">
        <p14:creationId xmlns:p14="http://schemas.microsoft.com/office/powerpoint/2010/main" val="311825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5544616"/>
          </a:xfrm>
        </p:spPr>
        <p:txBody>
          <a:bodyPr/>
          <a:lstStyle/>
          <a:p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Очный этап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«Методический семинар»;</a:t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- «Урок» (учебное занятие), </a:t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самоанализ урока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36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7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75998" cy="5112568"/>
          </a:xfrm>
        </p:spPr>
        <p:txBody>
          <a:bodyPr/>
          <a:lstStyle/>
          <a:p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II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тур (финал)</a:t>
            </a:r>
            <a:br>
              <a:rPr lang="ru-RU" u="sng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u="sng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«Мастер-класс»;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«Классный час»;</a:t>
            </a:r>
            <a:br>
              <a:rPr lang="ru-RU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«Дискуссия»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89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424936" cy="3960440"/>
          </a:xfrm>
        </p:spPr>
        <p:txBody>
          <a:bodyPr/>
          <a:lstStyle/>
          <a:p>
            <a:r>
              <a:rPr lang="ru-RU" sz="4400" b="1" dirty="0"/>
              <a:t>Конкурс работников муниципальных образовательных учреждений по результатам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1728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979" y="1052736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  <a:t>Конкурсный отбор в номинации «Лучший педагог (преподаватель) общеобразовательной организации»</a:t>
            </a:r>
          </a:p>
          <a:p>
            <a:pPr algn="ctr"/>
            <a:b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</a:br>
            <a: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  <a:t>- </a:t>
            </a:r>
            <a:r>
              <a:rPr lang="ru-RU" sz="3200" dirty="0">
                <a:solidFill>
                  <a:srgbClr val="895D1D"/>
                </a:solidFill>
                <a:ea typeface="Times New Roman"/>
                <a:cs typeface="+mj-cs"/>
              </a:rPr>
              <a:t>Конкурсный отбор в номинации «Лучший педагог (преподаватель) дополнительного образования детей»</a:t>
            </a:r>
          </a:p>
          <a:p>
            <a:pPr marL="571500" indent="-571500" algn="ctr">
              <a:buFontTx/>
              <a:buChar char="-"/>
            </a:pPr>
            <a:endParaRPr lang="ru-RU" sz="3200" dirty="0">
              <a:solidFill>
                <a:srgbClr val="895D1D"/>
              </a:solidFill>
              <a:ea typeface="+mj-ea"/>
              <a:cs typeface="+mj-cs"/>
            </a:endParaRPr>
          </a:p>
          <a:p>
            <a:pPr marL="571500" indent="-571500" algn="ctr">
              <a:buFontTx/>
              <a:buChar char="-"/>
            </a:pPr>
            <a: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  <a:t>Конкурсный отбор в номинации «Лучший педагог (воспитатель) дошкольной образовательной организации»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7058"/>
            <a:ext cx="630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Номинации конкурсов</a:t>
            </a:r>
          </a:p>
        </p:txBody>
      </p:sp>
    </p:spTree>
    <p:extLst>
      <p:ext uri="{BB962C8B-B14F-4D97-AF65-F5344CB8AC3E}">
        <p14:creationId xmlns:p14="http://schemas.microsoft.com/office/powerpoint/2010/main" val="16162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76" y="260648"/>
            <a:ext cx="8820472" cy="1296144"/>
          </a:xfrm>
        </p:spPr>
        <p:txBody>
          <a:bodyPr/>
          <a:lstStyle/>
          <a:p>
            <a:r>
              <a:rPr lang="ru-RU" sz="2800" dirty="0">
                <a:solidFill>
                  <a:srgbClr val="895D1D"/>
                </a:solidFill>
              </a:rPr>
              <a:t>Конкурсный отбор в номинации </a:t>
            </a:r>
            <a:r>
              <a:rPr lang="ru-RU" sz="2800" b="1" dirty="0">
                <a:solidFill>
                  <a:srgbClr val="895D1D"/>
                </a:solidFill>
              </a:rPr>
              <a:t>«Лучший педагог (преподаватель) общеобразовательной организации» </a:t>
            </a:r>
            <a:r>
              <a:rPr lang="ru-RU" sz="2800" dirty="0">
                <a:solidFill>
                  <a:srgbClr val="895D1D"/>
                </a:solidFill>
              </a:rPr>
              <a:t>проходит по </a:t>
            </a:r>
            <a:r>
              <a:rPr lang="ru-RU" sz="2800" b="1" dirty="0">
                <a:solidFill>
                  <a:srgbClr val="895D1D"/>
                </a:solidFill>
              </a:rPr>
              <a:t>пяти</a:t>
            </a:r>
            <a:r>
              <a:rPr lang="ru-RU" sz="2800" dirty="0">
                <a:solidFill>
                  <a:srgbClr val="895D1D"/>
                </a:solidFill>
              </a:rPr>
              <a:t> видам конкурсных работ на выбор: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37367"/>
            <a:ext cx="892899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271463" algn="just"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методическая разработка из опыта работы по вопросам реализации содержания и технологий формирования предметных,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метапредметных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и личностных результатов в рамках учебных предметов: «Математика», «Физика», «Химия»,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«Биология»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, «Природоведение», «Информатика и ИКТ», «География»,  «Русский язык», «Литература», «Родной язык и литература», «Иностранный язык», «Обществознание», «История», «Физическая культура», «Основы безопасности жизнедеятельности», «Технология», «Искусство (Музыка и ИЗО)», (на выбор);</a:t>
            </a:r>
          </a:p>
          <a:p>
            <a:pPr marL="265113" lvl="0" indent="271463" algn="just"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endParaRPr lang="ru-RU" sz="2100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marL="265113" lvl="0" indent="271463" algn="just"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рабочая программа курса внеурочной деятельности по направлениям развития обучающихся (духовно-нравственному, физкультурно-спортивному и оздоровительному, социальному, </a:t>
            </a:r>
            <a:r>
              <a:rPr lang="ru-RU" sz="2100" dirty="0" err="1">
                <a:solidFill>
                  <a:schemeClr val="tx2">
                    <a:lumMod val="50000"/>
                  </a:schemeClr>
                </a:solidFill>
                <a:ea typeface="Times New Roman"/>
              </a:rPr>
              <a:t>общеинтеллектуальному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, общекультурному) на уровне основного общего образования;</a:t>
            </a:r>
          </a:p>
        </p:txBody>
      </p:sp>
    </p:spTree>
    <p:extLst>
      <p:ext uri="{BB962C8B-B14F-4D97-AF65-F5344CB8AC3E}">
        <p14:creationId xmlns:p14="http://schemas.microsoft.com/office/powerpoint/2010/main" val="389082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95" y="62068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3038" algn="just">
              <a:buFont typeface="Symbol"/>
              <a:buChar char=""/>
              <a:tabLst>
                <a:tab pos="361950" algn="l"/>
                <a:tab pos="630238" algn="l"/>
              </a:tabLst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методическая разработка по ведению образовательной деятельности обучающихся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 ограниченными возможностями здоровья,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реализуемая с использованием дистанционных технологий в рамках реализации федеральных государственных образовательных стандартов начального общего образования обучающихся с ограниченными возможностями здоровья и образования обучающихся с умственной отсталостью (интеллектуальными нарушениями);</a:t>
            </a:r>
          </a:p>
          <a:p>
            <a:pPr lvl="0" algn="just">
              <a:tabLst>
                <a:tab pos="361950" algn="l"/>
                <a:tab pos="630238" algn="l"/>
              </a:tabLst>
            </a:pPr>
            <a:endParaRPr lang="ru-RU" sz="2200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lvl="0" indent="173038" algn="just">
              <a:buFont typeface="Symbol"/>
              <a:buChar char=""/>
              <a:tabLst>
                <a:tab pos="630555" algn="l"/>
              </a:tabLst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методическая разработка по ведению образовательной деятельности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с одаренными детьми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 использованием дистанционных технологий;</a:t>
            </a:r>
          </a:p>
          <a:p>
            <a:pPr lvl="0" algn="just">
              <a:tabLst>
                <a:tab pos="630555" algn="l"/>
              </a:tabLst>
            </a:pPr>
            <a:endParaRPr lang="ru-RU" sz="2200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pPr lvl="0" indent="173038" algn="just">
              <a:buFont typeface="Symbol"/>
              <a:buChar char=""/>
              <a:tabLst>
                <a:tab pos="630555" algn="l"/>
              </a:tabLst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</a:rPr>
              <a:t>рабочая программа по предметам (физическая культура, музыка, изобразительное искусство) с региональной составляющей этнокультурной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9215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57" y="1340768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ru-RU" sz="2600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заявка Претендента на участие в конкурсе;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ru-RU" sz="2600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конкурсные материалы Претендента;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540385" algn="l"/>
                <a:tab pos="990600" algn="l"/>
              </a:tabLst>
            </a:pPr>
            <a:r>
              <a:rPr lang="ru-RU" sz="2600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регистрационный лист технической экспертизы документов, представленных Претендентом для экспертизы по критериям участия;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540385" algn="l"/>
                <a:tab pos="990600" algn="l"/>
              </a:tabLst>
            </a:pPr>
            <a:r>
              <a:rPr lang="ru-RU" sz="2600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подтверждение наличия квалификационной категории Претендента не ниже первой;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540385" algn="l"/>
                <a:tab pos="990600" algn="l"/>
              </a:tabLst>
            </a:pPr>
            <a:r>
              <a:rPr lang="ru-RU" sz="2600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подтверждение наличия диплома у Претендента о профессиональном образовании;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540385" algn="l"/>
                <a:tab pos="990600" algn="l"/>
              </a:tabLst>
            </a:pPr>
            <a:r>
              <a:rPr lang="ru-RU" sz="2600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подтверждение стажа работы Претендента по профессии (не менее 3 лет);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  <a:tabLst>
                <a:tab pos="540385" algn="l"/>
                <a:tab pos="990600" algn="l"/>
              </a:tabLst>
            </a:pPr>
            <a:r>
              <a:rPr lang="ru-RU" sz="2600" i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заявление о согласии на размещение, публикацию и тиражирование конкурсных материалов.</a:t>
            </a:r>
            <a:endParaRPr lang="ru-RU" sz="2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6070" y="172328"/>
            <a:ext cx="903649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solidFill>
                  <a:schemeClr val="accent5"/>
                </a:solidFill>
                <a:ea typeface="Times New Roman"/>
              </a:rPr>
              <a:t>Документы и материалы для участия </a:t>
            </a:r>
            <a:br>
              <a:rPr lang="ru-RU" sz="3100" b="1" dirty="0">
                <a:solidFill>
                  <a:schemeClr val="accent5"/>
                </a:solidFill>
                <a:ea typeface="Times New Roman"/>
              </a:rPr>
            </a:br>
            <a:r>
              <a:rPr lang="ru-RU" sz="3100" b="1" dirty="0">
                <a:solidFill>
                  <a:schemeClr val="accent5"/>
                </a:solidFill>
                <a:ea typeface="Times New Roman"/>
              </a:rPr>
              <a:t>в конкурсе: </a:t>
            </a:r>
            <a:endParaRPr lang="ru-RU" sz="31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643050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tx2"/>
                </a:solidFill>
              </a:rPr>
              <a:t>«Педагог </a:t>
            </a:r>
            <a:r>
              <a:rPr lang="ru-RU" sz="6000" dirty="0" err="1">
                <a:solidFill>
                  <a:schemeClr val="tx2"/>
                </a:solidFill>
              </a:rPr>
              <a:t>Югры</a:t>
            </a:r>
            <a:r>
              <a:rPr lang="ru-RU" sz="6000" dirty="0">
                <a:solidFill>
                  <a:schemeClr val="tx2"/>
                </a:solidFill>
              </a:rPr>
              <a:t>» </a:t>
            </a:r>
          </a:p>
          <a:p>
            <a:pPr algn="ctr"/>
            <a:r>
              <a:rPr lang="ru-RU" sz="6000" dirty="0">
                <a:solidFill>
                  <a:schemeClr val="tx2"/>
                </a:solidFill>
              </a:rPr>
              <a:t>2020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71612"/>
            <a:ext cx="80724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СРОКИ:</a:t>
            </a:r>
          </a:p>
          <a:p>
            <a:pPr algn="ctr"/>
            <a:r>
              <a:rPr lang="ru-RU" sz="4000" dirty="0">
                <a:solidFill>
                  <a:schemeClr val="tx2"/>
                </a:solidFill>
              </a:rPr>
              <a:t>с 19 октября по 10 декабря 2020 года  организован конкурс на присвоение статуса «Педагог </a:t>
            </a:r>
            <a:r>
              <a:rPr lang="ru-RU" sz="4000" dirty="0" err="1">
                <a:solidFill>
                  <a:schemeClr val="tx2"/>
                </a:solidFill>
              </a:rPr>
              <a:t>Югры</a:t>
            </a:r>
            <a:r>
              <a:rPr lang="ru-RU" sz="4000" dirty="0">
                <a:solidFill>
                  <a:schemeClr val="tx2"/>
                </a:solidFill>
              </a:rPr>
              <a:t>» в 2020 году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лыбающееся лицо без заливки">
            <a:extLst>
              <a:ext uri="{FF2B5EF4-FFF2-40B4-BE49-F238E27FC236}">
                <a16:creationId xmlns:a16="http://schemas.microsoft.com/office/drawing/2014/main" id="{F7B8E0BA-5D34-4B17-A042-26426EBA2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5267" y="2945822"/>
            <a:ext cx="685800" cy="685800"/>
          </a:xfrm>
          <a:prstGeom prst="rect">
            <a:avLst/>
          </a:prstGeom>
        </p:spPr>
      </p:pic>
      <p:pic>
        <p:nvPicPr>
          <p:cNvPr id="10" name="Рисунок 9" descr="Усмехающееся лицо без заливки">
            <a:extLst>
              <a:ext uri="{FF2B5EF4-FFF2-40B4-BE49-F238E27FC236}">
                <a16:creationId xmlns:a16="http://schemas.microsoft.com/office/drawing/2014/main" id="{88C29A77-52FD-4AF2-8720-4C86744CA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7365" y="4802825"/>
            <a:ext cx="685800" cy="685800"/>
          </a:xfrm>
          <a:prstGeom prst="rect">
            <a:avLst/>
          </a:prstGeom>
        </p:spPr>
      </p:pic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FB9055C7-D636-4C35-9D1F-2EAC3A64713E}"/>
              </a:ext>
            </a:extLst>
          </p:cNvPr>
          <p:cNvSpPr/>
          <p:nvPr/>
        </p:nvSpPr>
        <p:spPr>
          <a:xfrm>
            <a:off x="467544" y="1340768"/>
            <a:ext cx="3564082" cy="125903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Когда?</a:t>
            </a: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F0E7A26E-FB36-434C-BA06-5C7240B79289}"/>
              </a:ext>
            </a:extLst>
          </p:cNvPr>
          <p:cNvSpPr/>
          <p:nvPr/>
        </p:nvSpPr>
        <p:spPr>
          <a:xfrm flipH="1">
            <a:off x="2769919" y="3132859"/>
            <a:ext cx="5771408" cy="147847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950" b="1" dirty="0"/>
              <a:t>15-16 ноября 2020 года!</a:t>
            </a:r>
          </a:p>
        </p:txBody>
      </p:sp>
    </p:spTree>
    <p:extLst>
      <p:ext uri="{BB962C8B-B14F-4D97-AF65-F5344CB8AC3E}">
        <p14:creationId xmlns:p14="http://schemas.microsoft.com/office/powerpoint/2010/main" val="69710665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142984"/>
            <a:ext cx="7643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Цель Конкурса:</a:t>
            </a:r>
          </a:p>
          <a:p>
            <a:r>
              <a:rPr lang="ru-RU" sz="3600" dirty="0">
                <a:solidFill>
                  <a:schemeClr val="tx2"/>
                </a:solidFill>
              </a:rPr>
              <a:t> стимулирование инновационной, творческой активности и профессионального участия педагогических работников общеобразовательных учреждений в разработке и реализации моделей персонализированной образовательной деятельности.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28670"/>
            <a:ext cx="8286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– подготовительный: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конкурсных документов и материалов(19.10.2020 – 29.10.2020);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–техническая экспертиза конкурсных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материаловна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муниципальном уровне. По результатам технической экспертизы определяются претенденты, материалы которых допускаются к участию в Конкурсе (01.11.2020 –03.11.2020);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1071546"/>
            <a:ext cx="82153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онлайн-регистрация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допущенных к участию в Конкурсе педагогических работников,</a:t>
            </a:r>
            <a:r>
              <a:rPr kumimoji="0" lang="ru-RU" sz="36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муниципальным координатором конкурсных материалов в региональный организационный комитет Конкурса (04.11.2020 – 05.11.2020).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0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– заочный: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конкурсных материалов на региональном уровне (09.11.2020 – 03.12.2020) в соответствии с требованиями к оформлению конкурсных работ </a:t>
            </a:r>
            <a:b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критериями оценки 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chemeClr val="tx2"/>
                </a:solidFill>
              </a:rPr>
              <a:t>4 декабря 2020 года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chemeClr val="tx2"/>
                </a:solidFill>
              </a:rPr>
              <a:t>объявление результатов заочного этапа и жеребьевка участников (20 педагогов) очного этапа (полуфинала).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0"/>
            <a:ext cx="800105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– очный (полуфинал):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декабря 2020 года –оценка публичной защиты участниками проекта «</a:t>
            </a:r>
            <a:r>
              <a:rPr kumimoji="0" lang="ru-RU" sz="4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Персонализация</a:t>
            </a: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образовательной деятельности», объявление результатов очного этапа (полуфинала) и жеребьевка участников (15 педагогов) очного этапа (финала).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85786" y="0"/>
            <a:ext cx="72866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– очный (финал):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декабря 2020 года – круглый стол «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Персонализация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образования как фактор личностного роста», объявление результатов и награждение победителей </a:t>
            </a:r>
            <a:b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(10 педагогов) очного этапа (финала).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42910" y="0"/>
            <a:ext cx="74295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Перечень документов и материалов, предоставляемых Претендентом 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участие в Конкурсе: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заявка на участие в конкурсе ;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заявление о согласии на размещение, публикацию и тиражирование конкурсных материалов ;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справка о наличии квалификационной категории не ниже первой </a:t>
            </a:r>
            <a:b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</a:b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на официальном бланке общеобразовательного учреждения;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справка о подтверждении стажа работы по профессии (не менее 3 лет);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копия диплома о профессиональном образовании, заверенная руководителем общеобразовательного учреждения;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ссылки на конкурсные материалы, размещенные на Интернет-ресурсе участника Конкурса.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071546"/>
            <a:ext cx="86439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Победителям Конкурса присваивается статус «Педагог </a:t>
            </a:r>
            <a:r>
              <a:rPr kumimoji="0" lang="ru-RU" altLang="zh-CN" sz="3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Югры</a:t>
            </a:r>
            <a:r>
              <a:rPr kumimoji="0" lang="ru-RU" altLang="zh-CN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», вручаются удостоверение, нагрудный знак «Педагог </a:t>
            </a:r>
            <a:r>
              <a:rPr kumimoji="0" lang="ru-RU" altLang="zh-CN" sz="36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Югры</a:t>
            </a:r>
            <a:r>
              <a:rPr kumimoji="0" lang="ru-RU" altLang="zh-CN" sz="3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», ценный подарок (компьютерная техника). Участникам Конкурса оформляются электронные сертификаты, подтверждающие участие в Конкурсе. </a:t>
            </a:r>
            <a:endParaRPr kumimoji="0" lang="ru-RU" altLang="zh-CN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0"/>
            <a:ext cx="82153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zh-CN" sz="4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Для участия в Конкурсе документы </a:t>
            </a:r>
            <a:br>
              <a:rPr kumimoji="0" lang="ru-RU" altLang="zh-CN" sz="4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</a:br>
            <a:r>
              <a:rPr kumimoji="0" lang="ru-RU" altLang="zh-CN" sz="4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не позднее 10.00 часов 29 октября 2020 года на адрес электронной почты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zayceva</a:t>
            </a:r>
            <a:r>
              <a:rPr kumimoji="0" lang="ru-RU" altLang="zh-CN" sz="4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_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sa</a:t>
            </a:r>
            <a:r>
              <a:rPr kumimoji="0" lang="ru-RU" altLang="zh-CN" sz="4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@</a:t>
            </a:r>
            <a:r>
              <a:rPr kumimoji="0" lang="ru-RU" altLang="zh-CN" sz="4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admsurgut.ru</a:t>
            </a:r>
            <a:r>
              <a:rPr kumimoji="0" lang="ru-RU" altLang="zh-CN" sz="4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 с указанием в теме письма «Конкурс на присвоение </a:t>
            </a:r>
            <a:r>
              <a:rPr kumimoji="0" lang="ru-RU" altLang="zh-CN" sz="4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статуса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zh-CN" sz="4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«</a:t>
            </a:r>
            <a:r>
              <a:rPr kumimoji="0" lang="ru-RU" altLang="zh-CN" sz="4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Педагог </a:t>
            </a:r>
            <a:r>
              <a:rPr kumimoji="0" lang="ru-RU" altLang="zh-CN" sz="4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Югры</a:t>
            </a:r>
            <a:r>
              <a:rPr kumimoji="0" lang="ru-RU" altLang="zh-CN" sz="4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 PL SungtiL GB"/>
                <a:cs typeface="Times New Roman" pitchFamily="18" charset="0"/>
              </a:rPr>
              <a:t>».</a:t>
            </a:r>
            <a:endParaRPr kumimoji="0" lang="ru-RU" altLang="zh-CN" sz="4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A66ED-EB97-4126-B68A-B7E2EED1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15739"/>
            <a:ext cx="7543800" cy="1028700"/>
          </a:xfrm>
        </p:spPr>
        <p:txBody>
          <a:bodyPr/>
          <a:lstStyle/>
          <a:p>
            <a:pPr algn="ctr"/>
            <a:r>
              <a:rPr lang="ru-RU" dirty="0" err="1"/>
              <a:t>экодиктант.рус</a:t>
            </a:r>
            <a:endParaRPr lang="ru-RU" dirty="0"/>
          </a:p>
        </p:txBody>
      </p:sp>
      <p:pic>
        <p:nvPicPr>
          <p:cNvPr id="5" name="Объект 4" descr="Компьютер">
            <a:extLst>
              <a:ext uri="{FF2B5EF4-FFF2-40B4-BE49-F238E27FC236}">
                <a16:creationId xmlns:a16="http://schemas.microsoft.com/office/drawing/2014/main" id="{55A9ECBC-9AF4-41C8-A668-539A3B752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8379" y="922819"/>
            <a:ext cx="685800" cy="6858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BFDD08-4E20-44A2-91B5-F44F28CF1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860" y="1608619"/>
            <a:ext cx="5311961" cy="396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75D161C8-7CD1-4B9D-B49A-3404272E1235}"/>
              </a:ext>
            </a:extLst>
          </p:cNvPr>
          <p:cNvSpPr/>
          <p:nvPr/>
        </p:nvSpPr>
        <p:spPr>
          <a:xfrm>
            <a:off x="5395851" y="2897125"/>
            <a:ext cx="2948050" cy="99365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Сайт работает с 1 октября!</a:t>
            </a:r>
          </a:p>
        </p:txBody>
      </p:sp>
    </p:spTree>
    <p:extLst>
      <p:ext uri="{BB962C8B-B14F-4D97-AF65-F5344CB8AC3E}">
        <p14:creationId xmlns:p14="http://schemas.microsoft.com/office/powerpoint/2010/main" val="35014879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56263" cy="4752528"/>
          </a:xfrm>
        </p:spPr>
        <p:txBody>
          <a:bodyPr/>
          <a:lstStyle/>
          <a:p>
            <a:r>
              <a:rPr lang="ru-RU" b="1" dirty="0"/>
              <a:t>Участие педагогов </a:t>
            </a:r>
            <a:br>
              <a:rPr lang="ru-RU" b="1" dirty="0"/>
            </a:br>
            <a:r>
              <a:rPr lang="ru-RU" b="1" dirty="0"/>
              <a:t>в профессиональных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303416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756263" cy="1054250"/>
          </a:xfrm>
        </p:spPr>
        <p:txBody>
          <a:bodyPr/>
          <a:lstStyle/>
          <a:p>
            <a:pPr>
              <a:spcAft>
                <a:spcPts val="0"/>
              </a:spcAft>
              <a:tabLst>
                <a:tab pos="2773680" algn="l"/>
              </a:tabLst>
            </a:pPr>
            <a:r>
              <a:rPr lang="ru-RU" b="1" dirty="0">
                <a:ea typeface="Times New Roman"/>
              </a:rPr>
              <a:t>Конкурсы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профессионального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педагогического мастерства</a:t>
            </a:r>
            <a:br>
              <a:rPr lang="ru-RU" b="1" dirty="0">
                <a:ea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528" y="476672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Учитель года»;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«Педагогическая надежда»;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«Сердце отдаю детям»;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«Воспитатель года»;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«Педагог-психолог года»;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«Учитель-дефектолог года».</a:t>
            </a:r>
            <a:endParaRPr lang="ru-RU" sz="3200" i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6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56263" cy="4248472"/>
          </a:xfrm>
        </p:spPr>
        <p:txBody>
          <a:bodyPr/>
          <a:lstStyle/>
          <a:p>
            <a:r>
              <a:rPr lang="ru-RU" sz="4000" u="sng" dirty="0">
                <a:solidFill>
                  <a:schemeClr val="tx2">
                    <a:lumMod val="50000"/>
                  </a:schemeClr>
                </a:solidFill>
              </a:rPr>
              <a:t>Заочный этап:</a:t>
            </a:r>
            <a:br>
              <a:rPr lang="ru-RU" sz="4000" u="sng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4000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- «Интернет-ресурс»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4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- Эссе на тему «Молодой учитель в современной школе – это…»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5968" y="54868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dirty="0"/>
              <a:t>«Педагогическая надежда»</a:t>
            </a:r>
          </a:p>
        </p:txBody>
      </p:sp>
    </p:spTree>
    <p:extLst>
      <p:ext uri="{BB962C8B-B14F-4D97-AF65-F5344CB8AC3E}">
        <p14:creationId xmlns:p14="http://schemas.microsoft.com/office/powerpoint/2010/main" val="101165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6048672"/>
          </a:xfrm>
        </p:spPr>
        <p:txBody>
          <a:bodyPr/>
          <a:lstStyle/>
          <a:p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тур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Защита педагогического опыта 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«Что я умею лучше всего»;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- Учебное занятие;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- Самоанализ учебного занятия;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- Публичное выступление 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36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3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75998" cy="5904656"/>
          </a:xfrm>
        </p:spPr>
        <p:txBody>
          <a:bodyPr/>
          <a:lstStyle/>
          <a:p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II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тур (финал)</a:t>
            </a:r>
            <a:br>
              <a:rPr lang="ru-RU" u="sng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«Дискуссия»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139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388</TotalTime>
  <Words>947</Words>
  <Application>Microsoft Office PowerPoint</Application>
  <PresentationFormat>Экран (4:3)</PresentationFormat>
  <Paragraphs>73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 Antiqua</vt:lpstr>
      <vt:lpstr>Symbol</vt:lpstr>
      <vt:lpstr>Times New Roman</vt:lpstr>
      <vt:lpstr>Wingdings</vt:lpstr>
      <vt:lpstr>Твердый переплет</vt:lpstr>
      <vt:lpstr>Всероссийский экологический диктант  2020</vt:lpstr>
      <vt:lpstr>Презентация PowerPoint</vt:lpstr>
      <vt:lpstr>экодиктант.рус</vt:lpstr>
      <vt:lpstr>Участие педагогов  в профессиональных конкурсах</vt:lpstr>
      <vt:lpstr>Конкурсы профессионального педагогического мастерства </vt:lpstr>
      <vt:lpstr>Презентация PowerPoint</vt:lpstr>
      <vt:lpstr>Заочный этап:  - «Интернет-ресурс»  - Эссе на тему «Молодой учитель в современной школе – это…» </vt:lpstr>
      <vt:lpstr>I тур  - Защита педагогического опыта  «Что я умею лучше всего»; - Учебное занятие; - Самоанализ учебного занятия; - Публичное выступление   </vt:lpstr>
      <vt:lpstr>II тур (финал)  «Дискуссия»   </vt:lpstr>
      <vt:lpstr>Заочный этап:  «Интернет-ресурс»  </vt:lpstr>
      <vt:lpstr>Очный этап   - «Методический семинар»; - «Урок» (учебное занятие),  самоанализ урока  </vt:lpstr>
      <vt:lpstr>II тур (финал)   - «Мастер-класс»; - «Классный час»; - «Дискуссия»   </vt:lpstr>
      <vt:lpstr>Конкурс работников муниципальных образовательных учреждений по результатам профессиональной деятельности</vt:lpstr>
      <vt:lpstr>Презентация PowerPoint</vt:lpstr>
      <vt:lpstr>Конкурсный отбор в номинации «Лучший педагог (преподаватель) общеобразовательной организации» проходит по пяти видам конкурсных работ на выбор: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Конкурсы профессионального педагогического мастерства</dc:title>
  <dc:creator>Наталья Геннадьевна Шурова</dc:creator>
  <cp:lastModifiedBy>Дмитрий Сергеевич Гайдар</cp:lastModifiedBy>
  <cp:revision>40</cp:revision>
  <dcterms:created xsi:type="dcterms:W3CDTF">2019-11-28T10:44:50Z</dcterms:created>
  <dcterms:modified xsi:type="dcterms:W3CDTF">2020-11-06T09:52:56Z</dcterms:modified>
</cp:coreProperties>
</file>