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7" r:id="rId3"/>
    <p:sldId id="287" r:id="rId4"/>
    <p:sldId id="279" r:id="rId5"/>
    <p:sldId id="280" r:id="rId6"/>
    <p:sldId id="288" r:id="rId7"/>
    <p:sldId id="289" r:id="rId8"/>
    <p:sldId id="281" r:id="rId9"/>
    <p:sldId id="290" r:id="rId10"/>
    <p:sldId id="291" r:id="rId11"/>
    <p:sldId id="292" r:id="rId12"/>
    <p:sldId id="294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20FA1-ED71-426D-BA02-B4800FC2F6A0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ED683-E425-417B-8E07-F87C5D9968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696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4ED683-E425-417B-8E07-F87C5D99681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499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2640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1321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009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511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677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479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409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378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008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0933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332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3528392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 итогах проведения муниципального этапа всероссийского олимпиады школьников и подготовке учащихся к региональному этапу всероссийской олимпиады школьников</a:t>
            </a: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5661248"/>
            <a:ext cx="5104656" cy="960512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физической культуры, руководитель ГМО, </a:t>
            </a:r>
          </a:p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Баева Ирина Викторовна</a:t>
            </a:r>
          </a:p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методист МАУ «Информационно-методический центр»</a:t>
            </a:r>
          </a:p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Еланцев Андрей Александрович, </a:t>
            </a:r>
          </a:p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тел. 52-56-70</a:t>
            </a:r>
          </a:p>
        </p:txBody>
      </p:sp>
    </p:spTree>
    <p:extLst>
      <p:ext uri="{BB962C8B-B14F-4D97-AF65-F5344CB8AC3E}">
        <p14:creationId xmlns:p14="http://schemas.microsoft.com/office/powerpoint/2010/main" val="3061281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307" y="-74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Управляющая кнопка: &quot;В конец&quot; 7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FA805ADB-6582-45B6-BA92-CA2A45FFFBFC}"/>
              </a:ext>
            </a:extLst>
          </p:cNvPr>
          <p:cNvSpPr/>
          <p:nvPr/>
        </p:nvSpPr>
        <p:spPr>
          <a:xfrm>
            <a:off x="683618" y="1826539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C9C1EF6-C673-4652-B210-8D80281BDEF7}"/>
              </a:ext>
            </a:extLst>
          </p:cNvPr>
          <p:cNvSpPr/>
          <p:nvPr/>
        </p:nvSpPr>
        <p:spPr>
          <a:xfrm>
            <a:off x="1286731" y="1755780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ИЗУЧЕНИЕ ТЕОРЕТИЧЕСКОЙ ЧАСТИ НА УРОКАХ 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ВО ВНЕУРОЧНОЕ ВРЕМЯ</a:t>
            </a:r>
          </a:p>
        </p:txBody>
      </p:sp>
      <p:sp>
        <p:nvSpPr>
          <p:cNvPr id="10" name="Управляющая кнопка: &quot;В конец&quot; 9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A072733C-C955-4C0F-AF75-A5139629F6F2}"/>
              </a:ext>
            </a:extLst>
          </p:cNvPr>
          <p:cNvSpPr/>
          <p:nvPr/>
        </p:nvSpPr>
        <p:spPr>
          <a:xfrm>
            <a:off x="687810" y="2725439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F32F8FD-1A3A-486B-8E3C-EAE8CE2CE0D1}"/>
              </a:ext>
            </a:extLst>
          </p:cNvPr>
          <p:cNvSpPr/>
          <p:nvPr/>
        </p:nvSpPr>
        <p:spPr>
          <a:xfrm>
            <a:off x="1287264" y="2654680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РАЗБОР ОЛИМПИАДНЫХ ЗАДАНИЙ СОВМЕСТНО 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УЧАСТНИКАМИ ОЛИМПИАДЫ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E2B0591-2426-4F36-A6D7-D67B4BFD6345}"/>
              </a:ext>
            </a:extLst>
          </p:cNvPr>
          <p:cNvSpPr/>
          <p:nvPr/>
        </p:nvSpPr>
        <p:spPr>
          <a:xfrm>
            <a:off x="1287264" y="3567322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ВЫСТУПЛЕНИЯ УЧАСТНИКОВ ОЛИМПИАДЫ</a:t>
            </a:r>
          </a:p>
        </p:txBody>
      </p:sp>
      <p:sp>
        <p:nvSpPr>
          <p:cNvPr id="15" name="Управляющая кнопка: &quot;В конец&quot; 14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52817F95-18ED-48CE-B6E7-3242F0112064}"/>
              </a:ext>
            </a:extLst>
          </p:cNvPr>
          <p:cNvSpPr/>
          <p:nvPr/>
        </p:nvSpPr>
        <p:spPr>
          <a:xfrm>
            <a:off x="683568" y="3671451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14F174A2-3569-4C64-90BB-202B25141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05" y="131802"/>
            <a:ext cx="8784975" cy="1193085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РЕКОМЕНДАЦИИ ПО КАЧЕСТВЕННОЙ ПОДГОТОВКЕ УЧАЩИХСЯ 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ВСЕРОССИЙСКОЙ ОЛИМПИАДЕ ШКОЛЬНИКОВ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1059766-05D5-4953-9DDC-BD804C8BB4B2}"/>
              </a:ext>
            </a:extLst>
          </p:cNvPr>
          <p:cNvSpPr/>
          <p:nvPr/>
        </p:nvSpPr>
        <p:spPr>
          <a:xfrm>
            <a:off x="1287264" y="4500792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ИЗУЧЕНИЕ МЕТОДИЧЕСКИХ РЕКОМЕНДАЦИЙ 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ПОДГОТОВКЕ ПРОВЕДЕНИЯ ОЛИМПИАДЫ</a:t>
            </a:r>
          </a:p>
        </p:txBody>
      </p:sp>
      <p:sp>
        <p:nvSpPr>
          <p:cNvPr id="18" name="Управляющая кнопка: &quot;В конец&quot; 17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EF8E23C5-086B-44E8-B88D-CED49A7155B4}"/>
              </a:ext>
            </a:extLst>
          </p:cNvPr>
          <p:cNvSpPr/>
          <p:nvPr/>
        </p:nvSpPr>
        <p:spPr>
          <a:xfrm>
            <a:off x="683568" y="4571551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396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307" y="-74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Заголовок 1">
            <a:extLst>
              <a:ext uri="{FF2B5EF4-FFF2-40B4-BE49-F238E27FC236}">
                <a16:creationId xmlns:a16="http://schemas.microsoft.com/office/drawing/2014/main" id="{D0898AA6-9873-4AB4-AE35-E607292FE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05" y="131802"/>
            <a:ext cx="8784975" cy="1193085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ПОДГОТОВКЕ УЧАЩИХСЯ 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РЕГИОНАЛЬНОМУ ЭТАРУ ВСЕРОССИЙСКОЙ ОЛИМПИАДЕ ШКОЛЬНИКОВ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7EADAF23-B36C-4E49-A256-F03F23B2AFE4}"/>
              </a:ext>
            </a:extLst>
          </p:cNvPr>
          <p:cNvSpPr/>
          <p:nvPr/>
        </p:nvSpPr>
        <p:spPr>
          <a:xfrm>
            <a:off x="1021679" y="1556792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11, 12 февраля 2021 года 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формат проведения - очный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209437C9-FAFF-466F-A303-48552368B1F4}"/>
              </a:ext>
            </a:extLst>
          </p:cNvPr>
          <p:cNvSpPr/>
          <p:nvPr/>
        </p:nvSpPr>
        <p:spPr>
          <a:xfrm>
            <a:off x="1021678" y="2420888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Место проведения: 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 «Сургутский государственный педагогический университет»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F7F79D43-CA0A-4B39-8B63-314FA6530C8D}"/>
              </a:ext>
            </a:extLst>
          </p:cNvPr>
          <p:cNvSpPr/>
          <p:nvPr/>
        </p:nvSpPr>
        <p:spPr>
          <a:xfrm>
            <a:off x="1042987" y="3273752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Подготовка учащихся к теоретическому этапу 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рамках сетевой профильной школы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BD0809F4-381C-4F93-BA63-EA3B41D2934F}"/>
              </a:ext>
            </a:extLst>
          </p:cNvPr>
          <p:cNvSpPr/>
          <p:nvPr/>
        </p:nvSpPr>
        <p:spPr>
          <a:xfrm>
            <a:off x="1042987" y="4137848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Подготовка учащихся к практическому этапу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базе БУ «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СурГПУ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506368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307" y="-74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Управляющая кнопка: &quot;В конец&quot; 7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FA805ADB-6582-45B6-BA92-CA2A45FFFBFC}"/>
              </a:ext>
            </a:extLst>
          </p:cNvPr>
          <p:cNvSpPr/>
          <p:nvPr/>
        </p:nvSpPr>
        <p:spPr>
          <a:xfrm>
            <a:off x="683568" y="1160037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C9C1EF6-C673-4652-B210-8D80281BDEF7}"/>
              </a:ext>
            </a:extLst>
          </p:cNvPr>
          <p:cNvSpPr/>
          <p:nvPr/>
        </p:nvSpPr>
        <p:spPr>
          <a:xfrm>
            <a:off x="1286727" y="1089278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ЗАСЕДАНИЯ ГМО</a:t>
            </a:r>
          </a:p>
        </p:txBody>
      </p:sp>
      <p:sp>
        <p:nvSpPr>
          <p:cNvPr id="10" name="Управляющая кнопка: &quot;В конец&quot; 9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A072733C-C955-4C0F-AF75-A5139629F6F2}"/>
              </a:ext>
            </a:extLst>
          </p:cNvPr>
          <p:cNvSpPr/>
          <p:nvPr/>
        </p:nvSpPr>
        <p:spPr>
          <a:xfrm>
            <a:off x="683568" y="1883924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F32F8FD-1A3A-486B-8E3C-EAE8CE2CE0D1}"/>
              </a:ext>
            </a:extLst>
          </p:cNvPr>
          <p:cNvSpPr/>
          <p:nvPr/>
        </p:nvSpPr>
        <p:spPr>
          <a:xfrm>
            <a:off x="1286727" y="1819231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РЕГИОНАЛЬНЫЙ КОНКУРС 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«ЗОЖ НА КАЖДОМ УРОКЕ ХОРОШ!»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E2B0591-2426-4F36-A6D7-D67B4BFD6345}"/>
              </a:ext>
            </a:extLst>
          </p:cNvPr>
          <p:cNvSpPr/>
          <p:nvPr/>
        </p:nvSpPr>
        <p:spPr>
          <a:xfrm>
            <a:off x="1286727" y="2537924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РЕГИОНАЛЬНЫЙ ОНЛАЙН КОНКУРС СРЕДИ УЧАЩИХСЯ 4-х КЛАССОВ «ЛУЧШИЙ ПО ПРЕДМЕТУ ФИЗИЧЕСКАЯ КУЛЬТУРА» </a:t>
            </a:r>
          </a:p>
        </p:txBody>
      </p:sp>
      <p:sp>
        <p:nvSpPr>
          <p:cNvPr id="15" name="Управляющая кнопка: &quot;В конец&quot; 14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52817F95-18ED-48CE-B6E7-3242F0112064}"/>
              </a:ext>
            </a:extLst>
          </p:cNvPr>
          <p:cNvSpPr/>
          <p:nvPr/>
        </p:nvSpPr>
        <p:spPr>
          <a:xfrm>
            <a:off x="683568" y="2607208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1059766-05D5-4953-9DDC-BD804C8BB4B2}"/>
              </a:ext>
            </a:extLst>
          </p:cNvPr>
          <p:cNvSpPr/>
          <p:nvPr/>
        </p:nvSpPr>
        <p:spPr>
          <a:xfrm>
            <a:off x="1286727" y="3256617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МАСТЕР-КЛАССОВ ПО ВИДУ СПОРТА «МИНИ-ФУТБОЛ»</a:t>
            </a:r>
          </a:p>
        </p:txBody>
      </p:sp>
      <p:sp>
        <p:nvSpPr>
          <p:cNvPr id="18" name="Управляющая кнопка: &quot;В конец&quot; 17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EF8E23C5-086B-44E8-B88D-CED49A7155B4}"/>
              </a:ext>
            </a:extLst>
          </p:cNvPr>
          <p:cNvSpPr/>
          <p:nvPr/>
        </p:nvSpPr>
        <p:spPr>
          <a:xfrm>
            <a:off x="683568" y="3294142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8DCF8366-911D-4F26-9868-1F59F985FAC5}"/>
              </a:ext>
            </a:extLst>
          </p:cNvPr>
          <p:cNvSpPr txBox="1">
            <a:spLocks/>
          </p:cNvSpPr>
          <p:nvPr/>
        </p:nvSpPr>
        <p:spPr>
          <a:xfrm>
            <a:off x="158205" y="-71500"/>
            <a:ext cx="8784975" cy="11930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ПЛАНА ГМО ЗА 1 ПОЛУГОДИЕ 2020/21 УЧЕБНОГО ГОДА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E0304FA-D6BA-4E71-BDF6-01ABC9CE6A68}"/>
              </a:ext>
            </a:extLst>
          </p:cNvPr>
          <p:cNvSpPr/>
          <p:nvPr/>
        </p:nvSpPr>
        <p:spPr>
          <a:xfrm>
            <a:off x="1286726" y="4023216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ВЕБИНАР «МЕТОДИЧЕСКИЕ ОСНОВЫ ОРГАНИЗАЦИИ АДАПТИВНОЙ ФК В РАМКАХ ФГОС» </a:t>
            </a:r>
          </a:p>
        </p:txBody>
      </p:sp>
      <p:sp>
        <p:nvSpPr>
          <p:cNvPr id="20" name="Управляющая кнопка: &quot;В конец&quot; 19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78AB710A-70CC-47AF-A5E9-B5175D83D214}"/>
              </a:ext>
            </a:extLst>
          </p:cNvPr>
          <p:cNvSpPr/>
          <p:nvPr/>
        </p:nvSpPr>
        <p:spPr>
          <a:xfrm>
            <a:off x="683568" y="4093975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9504B38F-2987-49B8-9FAD-8A2422E2D48E}"/>
              </a:ext>
            </a:extLst>
          </p:cNvPr>
          <p:cNvSpPr/>
          <p:nvPr/>
        </p:nvSpPr>
        <p:spPr>
          <a:xfrm>
            <a:off x="1286725" y="4741909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КРУГЛЫЙ СТОЛ «СОВРЕМЕННЫЕ ПОДХОДЫ ОБЕСПЕЧЕНИЯ РЕАЛИЗАЦИИ НОВОЙ КОНЦЕПЦИИ ФК»</a:t>
            </a:r>
          </a:p>
        </p:txBody>
      </p:sp>
      <p:sp>
        <p:nvSpPr>
          <p:cNvPr id="22" name="Управляющая кнопка: &quot;В конец&quot; 21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DCFE7341-D26D-453F-AC8B-15BE0F57BAD4}"/>
              </a:ext>
            </a:extLst>
          </p:cNvPr>
          <p:cNvSpPr/>
          <p:nvPr/>
        </p:nvSpPr>
        <p:spPr>
          <a:xfrm>
            <a:off x="687810" y="4812668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365DCCCF-067E-43DC-869D-C27BDD50406A}"/>
              </a:ext>
            </a:extLst>
          </p:cNvPr>
          <p:cNvSpPr/>
          <p:nvPr/>
        </p:nvSpPr>
        <p:spPr>
          <a:xfrm>
            <a:off x="1286724" y="5460602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КРУГЛЫЙ СТОЛ «СОВРЕМЕННЫЕ ПОДХОДЫ ОБЕСПЕЧЕНИЯ РЕАЛИЗАЦИИ НОВОЙ КОНЦЕПЦИИ ФК»</a:t>
            </a:r>
          </a:p>
        </p:txBody>
      </p:sp>
      <p:sp>
        <p:nvSpPr>
          <p:cNvPr id="24" name="Управляющая кнопка: &quot;В конец&quot; 23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15927F14-F557-4CFA-B4C9-EC33183FCD8C}"/>
              </a:ext>
            </a:extLst>
          </p:cNvPr>
          <p:cNvSpPr/>
          <p:nvPr/>
        </p:nvSpPr>
        <p:spPr>
          <a:xfrm>
            <a:off x="683568" y="5502297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207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EV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0892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489549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A8DC823-8FFB-4F9B-A91A-B65D9407E4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046771"/>
              </p:ext>
            </p:extLst>
          </p:nvPr>
        </p:nvGraphicFramePr>
        <p:xfrm>
          <a:off x="1223627" y="1417638"/>
          <a:ext cx="6696745" cy="4623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7532562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3904146709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267733840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val="403173463"/>
                    </a:ext>
                  </a:extLst>
                </a:gridCol>
              </a:tblGrid>
              <a:tr h="129614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Параллель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 </a:t>
                      </a:r>
                    </a:p>
                    <a:p>
                      <a:pPr algn="ctr" fontAlgn="ctr"/>
                      <a:r>
                        <a:rPr lang="ru-RU" sz="16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2020 году </a:t>
                      </a:r>
                    </a:p>
                    <a:p>
                      <a:pPr algn="ctr" fontAlgn="ctr"/>
                      <a:r>
                        <a:rPr lang="ru-RU" sz="16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(чел.)</a:t>
                      </a:r>
                      <a:endParaRPr lang="ru-RU" sz="16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 </a:t>
                      </a:r>
                    </a:p>
                    <a:p>
                      <a:pPr algn="ctr" fontAlgn="ctr"/>
                      <a:r>
                        <a:rPr lang="ru-RU" sz="16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2021 году </a:t>
                      </a:r>
                      <a:endParaRPr lang="ru-RU" sz="16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71232465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2000" dirty="0"/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/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957256"/>
                  </a:ext>
                </a:extLst>
              </a:tr>
              <a:tr h="4433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 (девочки)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47525"/>
                  </a:ext>
                </a:extLst>
              </a:tr>
              <a:tr h="7465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 (мальчики)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551047"/>
                  </a:ext>
                </a:extLst>
              </a:tr>
              <a:tr h="7465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9-11 (девушки)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018574"/>
                  </a:ext>
                </a:extLst>
              </a:tr>
              <a:tr h="4433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9-11 (юноши)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310842"/>
                  </a:ext>
                </a:extLst>
              </a:tr>
              <a:tr h="4433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459797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AE565A69-5DBA-46A8-B2F1-24ACA1D16C00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УЧАСТНИКИ МУНИЦИПАЛЬНОГО ЭТАПА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ВСЕРОССИЙСКОЙ ОЛИМПИАДЫ ШКОЛЬНИКОВ </a:t>
            </a:r>
          </a:p>
        </p:txBody>
      </p:sp>
    </p:spTree>
    <p:extLst>
      <p:ext uri="{BB962C8B-B14F-4D97-AF65-F5344CB8AC3E}">
        <p14:creationId xmlns:p14="http://schemas.microsoft.com/office/powerpoint/2010/main" val="223250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208A0B1-C421-40B7-AD71-61543E8AE38B}"/>
              </a:ext>
            </a:extLst>
          </p:cNvPr>
          <p:cNvSpPr txBox="1">
            <a:spLocks/>
          </p:cNvSpPr>
          <p:nvPr/>
        </p:nvSpPr>
        <p:spPr>
          <a:xfrm>
            <a:off x="457199" y="199462"/>
            <a:ext cx="8229600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ВЫПОЛНЕНИЯ ОЛИМПИАДНЫХ ЗАДАНИЙ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5">
            <a:extLst>
              <a:ext uri="{FF2B5EF4-FFF2-40B4-BE49-F238E27FC236}">
                <a16:creationId xmlns:a16="http://schemas.microsoft.com/office/drawing/2014/main" id="{1EF24A4C-42BD-459B-B1DD-609DCF1B0A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874506"/>
              </p:ext>
            </p:extLst>
          </p:nvPr>
        </p:nvGraphicFramePr>
        <p:xfrm>
          <a:off x="1259632" y="1087838"/>
          <a:ext cx="6768752" cy="41562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136688505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48579834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933960353"/>
                    </a:ext>
                  </a:extLst>
                </a:gridCol>
                <a:gridCol w="1262789">
                  <a:extLst>
                    <a:ext uri="{9D8B030D-6E8A-4147-A177-3AD203B41FA5}">
                      <a16:colId xmlns:a16="http://schemas.microsoft.com/office/drawing/2014/main" val="2202502387"/>
                    </a:ext>
                  </a:extLst>
                </a:gridCol>
                <a:gridCol w="1473515">
                  <a:extLst>
                    <a:ext uri="{9D8B030D-6E8A-4147-A177-3AD203B41FA5}">
                      <a16:colId xmlns:a16="http://schemas.microsoft.com/office/drawing/2014/main" val="3386605819"/>
                    </a:ext>
                  </a:extLst>
                </a:gridCol>
              </a:tblGrid>
              <a:tr h="82899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Параллель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1400" b="1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Выполнили задание на 50% </a:t>
                      </a:r>
                    </a:p>
                    <a:p>
                      <a:pPr algn="ctr" fontAlgn="ctr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выше в 2020 году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Выполнили задание на 50% </a:t>
                      </a:r>
                    </a:p>
                    <a:p>
                      <a:pPr algn="ctr" fontAlgn="ctr"/>
                      <a:r>
                        <a:rPr lang="ru-RU" sz="14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выше в 2021 году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463192"/>
                  </a:ext>
                </a:extLst>
              </a:tr>
              <a:tr h="471229">
                <a:tc vMerge="1"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dirty="0"/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dirty="0"/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408381"/>
                  </a:ext>
                </a:extLst>
              </a:tr>
              <a:tr h="4433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 (девочки)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575984"/>
                  </a:ext>
                </a:extLst>
              </a:tr>
              <a:tr h="7465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 (мальчики)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020485"/>
                  </a:ext>
                </a:extLst>
              </a:tr>
              <a:tr h="7465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9-11 (девушки)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39275"/>
                  </a:ext>
                </a:extLst>
              </a:tr>
              <a:tr h="4433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9-11 (юноши)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661791"/>
                  </a:ext>
                </a:extLst>
              </a:tr>
              <a:tr h="4433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431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979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9463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ВЫПОЛНЕНИЯ ОЛИМПИАДНЫХ ЗАДАНИЙ 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ТЕОРЕТИЧЕСКОГО ТУРА УЧАЩИМИСЯ 7-8 КЛАССОВ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C85E076-A5CF-40CE-9B83-10D696F509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854416"/>
              </p:ext>
            </p:extLst>
          </p:nvPr>
        </p:nvGraphicFramePr>
        <p:xfrm>
          <a:off x="1252220" y="1412776"/>
          <a:ext cx="6639560" cy="2144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345">
                  <a:extLst>
                    <a:ext uri="{9D8B030D-6E8A-4147-A177-3AD203B41FA5}">
                      <a16:colId xmlns:a16="http://schemas.microsoft.com/office/drawing/2014/main" val="353738905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43179912"/>
                    </a:ext>
                  </a:extLst>
                </a:gridCol>
                <a:gridCol w="1324610">
                  <a:extLst>
                    <a:ext uri="{9D8B030D-6E8A-4147-A177-3AD203B41FA5}">
                      <a16:colId xmlns:a16="http://schemas.microsoft.com/office/drawing/2014/main" val="2651860466"/>
                    </a:ext>
                  </a:extLst>
                </a:gridCol>
                <a:gridCol w="1602105">
                  <a:extLst>
                    <a:ext uri="{9D8B030D-6E8A-4147-A177-3AD203B41FA5}">
                      <a16:colId xmlns:a16="http://schemas.microsoft.com/office/drawing/2014/main" val="23353471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выполнения заданий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 за задание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2540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баллов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баллов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575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баллов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5868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8479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3844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баллов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балла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2739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баллов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баллов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163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№7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баллов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баллов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5993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№8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балла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6573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баллов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баллов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68%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967750"/>
                  </a:ext>
                </a:extLst>
              </a:tr>
            </a:tbl>
          </a:graphicData>
        </a:graphic>
      </p:graphicFrame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DEFE683D-0B5D-4B68-AF7B-FD47BC120715}"/>
              </a:ext>
            </a:extLst>
          </p:cNvPr>
          <p:cNvSpPr txBox="1">
            <a:spLocks/>
          </p:cNvSpPr>
          <p:nvPr/>
        </p:nvSpPr>
        <p:spPr>
          <a:xfrm>
            <a:off x="457200" y="767011"/>
            <a:ext cx="8229600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(ДЕВОЧКИ)</a:t>
            </a: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FE35E904-FD15-49CB-8B7B-187F1D6A0FD7}"/>
              </a:ext>
            </a:extLst>
          </p:cNvPr>
          <p:cNvSpPr txBox="1">
            <a:spLocks/>
          </p:cNvSpPr>
          <p:nvPr/>
        </p:nvSpPr>
        <p:spPr>
          <a:xfrm>
            <a:off x="457200" y="3557298"/>
            <a:ext cx="8229600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(МАЛЬЧИКИ)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2AC7CEC-AFF1-4F07-B3C5-2571DF6147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937222"/>
              </p:ext>
            </p:extLst>
          </p:nvPr>
        </p:nvGraphicFramePr>
        <p:xfrm>
          <a:off x="1234708" y="4203063"/>
          <a:ext cx="6639560" cy="2144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1310">
                  <a:extLst>
                    <a:ext uri="{9D8B030D-6E8A-4147-A177-3AD203B41FA5}">
                      <a16:colId xmlns:a16="http://schemas.microsoft.com/office/drawing/2014/main" val="616265230"/>
                    </a:ext>
                  </a:extLst>
                </a:gridCol>
                <a:gridCol w="2152015">
                  <a:extLst>
                    <a:ext uri="{9D8B030D-6E8A-4147-A177-3AD203B41FA5}">
                      <a16:colId xmlns:a16="http://schemas.microsoft.com/office/drawing/2014/main" val="2542939930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3829243776"/>
                    </a:ext>
                  </a:extLst>
                </a:gridCol>
                <a:gridCol w="1562735">
                  <a:extLst>
                    <a:ext uri="{9D8B030D-6E8A-4147-A177-3AD203B41FA5}">
                      <a16:colId xmlns:a16="http://schemas.microsoft.com/office/drawing/2014/main" val="31077481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балл, выполнения заданий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 за задание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3521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баллов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баллов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40142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баллов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733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60801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63689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баллов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балла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00183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баллов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баллов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9505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№7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балла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баллов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75725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№8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балла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56195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балла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баллов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56%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860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851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CA92B454-D617-4057-98DD-FC5C6D68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9463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ВЫПОЛНЕНИЯ ОЛИМПИАДНЫХ ЗАДАНИЙ 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ТЕОРЕТИЧЕСКОГО ТУРА УЧАЩИМИСЯ 9-11 КЛАССОВ</a:t>
            </a: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468FCBF5-5DC8-4FDC-82F1-56E9CAFFC7D6}"/>
              </a:ext>
            </a:extLst>
          </p:cNvPr>
          <p:cNvSpPr txBox="1">
            <a:spLocks/>
          </p:cNvSpPr>
          <p:nvPr/>
        </p:nvSpPr>
        <p:spPr>
          <a:xfrm>
            <a:off x="457200" y="767011"/>
            <a:ext cx="8229600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(ДЕВУШКИ)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6530097-ADFE-4EC3-9FD5-E90E417E92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366939"/>
              </p:ext>
            </p:extLst>
          </p:nvPr>
        </p:nvGraphicFramePr>
        <p:xfrm>
          <a:off x="1252220" y="1479344"/>
          <a:ext cx="6639560" cy="2144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345">
                  <a:extLst>
                    <a:ext uri="{9D8B030D-6E8A-4147-A177-3AD203B41FA5}">
                      <a16:colId xmlns:a16="http://schemas.microsoft.com/office/drawing/2014/main" val="122189365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974597586"/>
                    </a:ext>
                  </a:extLst>
                </a:gridCol>
                <a:gridCol w="1667510">
                  <a:extLst>
                    <a:ext uri="{9D8B030D-6E8A-4147-A177-3AD203B41FA5}">
                      <a16:colId xmlns:a16="http://schemas.microsoft.com/office/drawing/2014/main" val="2539886159"/>
                    </a:ext>
                  </a:extLst>
                </a:gridCol>
                <a:gridCol w="1602105">
                  <a:extLst>
                    <a:ext uri="{9D8B030D-6E8A-4147-A177-3AD203B41FA5}">
                      <a16:colId xmlns:a16="http://schemas.microsoft.com/office/drawing/2014/main" val="22363985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выполнения заданий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 за задание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3696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баллов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баллов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4701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баллов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66897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баллов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баллов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15677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5198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балл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балла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8557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баллов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баллов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0122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№7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баллов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баллов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866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№8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22347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балла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баллов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9329595"/>
                  </a:ext>
                </a:extLst>
              </a:tr>
            </a:tbl>
          </a:graphicData>
        </a:graphic>
      </p:graphicFrame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F3DCFD2A-637B-4810-8810-3B2A2C440F83}"/>
              </a:ext>
            </a:extLst>
          </p:cNvPr>
          <p:cNvSpPr txBox="1">
            <a:spLocks/>
          </p:cNvSpPr>
          <p:nvPr/>
        </p:nvSpPr>
        <p:spPr>
          <a:xfrm>
            <a:off x="457200" y="3615868"/>
            <a:ext cx="8229600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(ЮНОШИ)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74FE98B6-19EB-4960-9C21-CA9F3E457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432487"/>
              </p:ext>
            </p:extLst>
          </p:nvPr>
        </p:nvGraphicFramePr>
        <p:xfrm>
          <a:off x="1252220" y="4306395"/>
          <a:ext cx="6639560" cy="2144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7345">
                  <a:extLst>
                    <a:ext uri="{9D8B030D-6E8A-4147-A177-3AD203B41FA5}">
                      <a16:colId xmlns:a16="http://schemas.microsoft.com/office/drawing/2014/main" val="1091149002"/>
                    </a:ext>
                  </a:extLst>
                </a:gridCol>
                <a:gridCol w="2009775">
                  <a:extLst>
                    <a:ext uri="{9D8B030D-6E8A-4147-A177-3AD203B41FA5}">
                      <a16:colId xmlns:a16="http://schemas.microsoft.com/office/drawing/2014/main" val="3233954656"/>
                    </a:ext>
                  </a:extLst>
                </a:gridCol>
                <a:gridCol w="1410335">
                  <a:extLst>
                    <a:ext uri="{9D8B030D-6E8A-4147-A177-3AD203B41FA5}">
                      <a16:colId xmlns:a16="http://schemas.microsoft.com/office/drawing/2014/main" val="312178977"/>
                    </a:ext>
                  </a:extLst>
                </a:gridCol>
                <a:gridCol w="1602105">
                  <a:extLst>
                    <a:ext uri="{9D8B030D-6E8A-4147-A177-3AD203B41FA5}">
                      <a16:colId xmlns:a16="http://schemas.microsoft.com/office/drawing/2014/main" val="149773039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балл, выполнения заданий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 за задание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12607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баллов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баллов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0054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баллов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3463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баллов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баллов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97375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6228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балл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балла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4462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баллов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баллов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41925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№7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баллов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баллов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17809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№8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96230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баллов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баллов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668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007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CA92B454-D617-4057-98DD-FC5C6D68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620688"/>
            <a:ext cx="8229600" cy="779463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ВЫПОЛНЕНИЯ ОЛИМПИАДНЫХ ЗАДАНИЙ 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ПРАКТИЧЕСКОГО ТУРА (ГИМНАСТИКА)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6530097-ADFE-4EC3-9FD5-E90E417E92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548092"/>
              </p:ext>
            </p:extLst>
          </p:nvPr>
        </p:nvGraphicFramePr>
        <p:xfrm>
          <a:off x="1043608" y="1844824"/>
          <a:ext cx="7240510" cy="28588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3732">
                  <a:extLst>
                    <a:ext uri="{9D8B030D-6E8A-4147-A177-3AD203B41FA5}">
                      <a16:colId xmlns:a16="http://schemas.microsoft.com/office/drawing/2014/main" val="1221893650"/>
                    </a:ext>
                  </a:extLst>
                </a:gridCol>
                <a:gridCol w="1911229">
                  <a:extLst>
                    <a:ext uri="{9D8B030D-6E8A-4147-A177-3AD203B41FA5}">
                      <a16:colId xmlns:a16="http://schemas.microsoft.com/office/drawing/2014/main" val="2974597586"/>
                    </a:ext>
                  </a:extLst>
                </a:gridCol>
                <a:gridCol w="1818437">
                  <a:extLst>
                    <a:ext uri="{9D8B030D-6E8A-4147-A177-3AD203B41FA5}">
                      <a16:colId xmlns:a16="http://schemas.microsoft.com/office/drawing/2014/main" val="2539886159"/>
                    </a:ext>
                  </a:extLst>
                </a:gridCol>
                <a:gridCol w="1747112">
                  <a:extLst>
                    <a:ext uri="{9D8B030D-6E8A-4147-A177-3AD203B41FA5}">
                      <a16:colId xmlns:a16="http://schemas.microsoft.com/office/drawing/2014/main" val="2236398531"/>
                    </a:ext>
                  </a:extLst>
                </a:gridCol>
              </a:tblGrid>
              <a:tr h="638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результат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результат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3696834"/>
                  </a:ext>
                </a:extLst>
              </a:tr>
              <a:tr h="26793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7-8 классы (девочки)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6689767"/>
                  </a:ext>
                </a:extLst>
              </a:tr>
              <a:tr h="306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34,50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1567798"/>
                  </a:ext>
                </a:extLst>
              </a:tr>
              <a:tr h="26793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7-8 классы (мальчики)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519825"/>
                  </a:ext>
                </a:extLst>
              </a:tr>
              <a:tr h="306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855752"/>
                  </a:ext>
                </a:extLst>
              </a:tr>
              <a:tr h="26793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9-11 классы (девушки)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012225"/>
                  </a:ext>
                </a:extLst>
              </a:tr>
              <a:tr h="267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866014"/>
                  </a:ext>
                </a:extLst>
              </a:tr>
              <a:tr h="26793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9-11 классы (юноши)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87352"/>
                  </a:ext>
                </a:extLst>
              </a:tr>
              <a:tr h="267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2234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554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CA92B454-D617-4057-98DD-FC5C6D68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620688"/>
            <a:ext cx="8229600" cy="779463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ВЫПОЛНЕНИЯ ОЛИМПИАДНЫХ ЗАДАНИЙ 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ПРАКТИЧЕСКОГО ТУРА (СПОРТИВНЫЕ ИГРЫ)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6530097-ADFE-4EC3-9FD5-E90E417E92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108800"/>
              </p:ext>
            </p:extLst>
          </p:nvPr>
        </p:nvGraphicFramePr>
        <p:xfrm>
          <a:off x="1043608" y="1844824"/>
          <a:ext cx="7240510" cy="28200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3732">
                  <a:extLst>
                    <a:ext uri="{9D8B030D-6E8A-4147-A177-3AD203B41FA5}">
                      <a16:colId xmlns:a16="http://schemas.microsoft.com/office/drawing/2014/main" val="1221893650"/>
                    </a:ext>
                  </a:extLst>
                </a:gridCol>
                <a:gridCol w="1911229">
                  <a:extLst>
                    <a:ext uri="{9D8B030D-6E8A-4147-A177-3AD203B41FA5}">
                      <a16:colId xmlns:a16="http://schemas.microsoft.com/office/drawing/2014/main" val="2974597586"/>
                    </a:ext>
                  </a:extLst>
                </a:gridCol>
                <a:gridCol w="1818437">
                  <a:extLst>
                    <a:ext uri="{9D8B030D-6E8A-4147-A177-3AD203B41FA5}">
                      <a16:colId xmlns:a16="http://schemas.microsoft.com/office/drawing/2014/main" val="2539886159"/>
                    </a:ext>
                  </a:extLst>
                </a:gridCol>
                <a:gridCol w="1747112">
                  <a:extLst>
                    <a:ext uri="{9D8B030D-6E8A-4147-A177-3AD203B41FA5}">
                      <a16:colId xmlns:a16="http://schemas.microsoft.com/office/drawing/2014/main" val="2236398531"/>
                    </a:ext>
                  </a:extLst>
                </a:gridCol>
              </a:tblGrid>
              <a:tr h="638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балл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результат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результат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3696834"/>
                  </a:ext>
                </a:extLst>
              </a:tr>
              <a:tr h="26793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7-8 классы (девочки)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6689767"/>
                  </a:ext>
                </a:extLst>
              </a:tr>
              <a:tr h="306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28,85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1567798"/>
                  </a:ext>
                </a:extLst>
              </a:tr>
              <a:tr h="26793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7-8 классы (мальчики)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519825"/>
                  </a:ext>
                </a:extLst>
              </a:tr>
              <a:tr h="306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23,31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855752"/>
                  </a:ext>
                </a:extLst>
              </a:tr>
              <a:tr h="22909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9-11 классы (девушки)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012225"/>
                  </a:ext>
                </a:extLst>
              </a:tr>
              <a:tr h="267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866014"/>
                  </a:ext>
                </a:extLst>
              </a:tr>
              <a:tr h="26793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9-11 классы (юноши)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087352"/>
                  </a:ext>
                </a:extLst>
              </a:tr>
              <a:tr h="267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2234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277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67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199" y="3667"/>
            <a:ext cx="8229600" cy="779463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ТРУДНОСТИ ПРИ ВЫПОЛНЕНИИ ЗАДАНИЙ ПРАКТИЧЕСКОЙ ЧАСТИ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«ГИМНАСТИКА»</a:t>
            </a:r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25D26765-EC1A-48FE-BD52-C22A2079DA46}"/>
              </a:ext>
            </a:extLst>
          </p:cNvPr>
          <p:cNvSpPr/>
          <p:nvPr/>
        </p:nvSpPr>
        <p:spPr>
          <a:xfrm>
            <a:off x="2066277" y="790464"/>
            <a:ext cx="576064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низ 13">
            <a:extLst>
              <a:ext uri="{FF2B5EF4-FFF2-40B4-BE49-F238E27FC236}">
                <a16:creationId xmlns:a16="http://schemas.microsoft.com/office/drawing/2014/main" id="{D1A84D2B-3873-4DAE-B2B6-005910A7DD52}"/>
              </a:ext>
            </a:extLst>
          </p:cNvPr>
          <p:cNvSpPr/>
          <p:nvPr/>
        </p:nvSpPr>
        <p:spPr>
          <a:xfrm>
            <a:off x="6501660" y="790464"/>
            <a:ext cx="576064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268F07C4-92CD-4916-AD8C-245C4F15D449}"/>
              </a:ext>
            </a:extLst>
          </p:cNvPr>
          <p:cNvSpPr/>
          <p:nvPr/>
        </p:nvSpPr>
        <p:spPr>
          <a:xfrm>
            <a:off x="194932" y="1628800"/>
            <a:ext cx="4305060" cy="41044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(девочки)</a:t>
            </a:r>
          </a:p>
          <a:p>
            <a:pPr algn="ctr"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длинный кувырок;</a:t>
            </a:r>
          </a:p>
          <a:p>
            <a:pPr marL="285750" indent="-285750" algn="ctr"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кувырок назад согнувшись в стойку ноги врозь</a:t>
            </a:r>
          </a:p>
          <a:p>
            <a:pPr algn="ctr"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(мальчики)</a:t>
            </a:r>
          </a:p>
          <a:p>
            <a:pPr algn="ctr"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кувырок назад в стойку ноги врозь - наклон прогнувшись;</a:t>
            </a:r>
          </a:p>
          <a:p>
            <a:pPr marL="285750" indent="-285750" algn="ctr"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стойка на голове и руках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5839AC5-F734-450C-B226-8351EE7BD00C}"/>
              </a:ext>
            </a:extLst>
          </p:cNvPr>
          <p:cNvSpPr/>
          <p:nvPr/>
        </p:nvSpPr>
        <p:spPr>
          <a:xfrm>
            <a:off x="4637162" y="1628800"/>
            <a:ext cx="4305060" cy="41044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(девушки)</a:t>
            </a:r>
          </a:p>
          <a:p>
            <a:pPr algn="ctr"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перекатом назад;</a:t>
            </a:r>
          </a:p>
          <a:p>
            <a:pPr marL="285750" indent="-285750" algn="ctr">
              <a:buFont typeface="Wingdings" panose="05000000000000000000" pitchFamily="2" charset="2"/>
              <a:buChar char="q"/>
              <a:defRPr/>
            </a:pP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полушпагат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правой;</a:t>
            </a:r>
          </a:p>
          <a:p>
            <a:pPr marL="285750" indent="-285750" algn="ctr"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кувырка назад</a:t>
            </a:r>
          </a:p>
          <a:p>
            <a:pPr algn="ctr"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(юноши)</a:t>
            </a:r>
          </a:p>
          <a:p>
            <a:pPr algn="ctr"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переворота в сторону</a:t>
            </a:r>
          </a:p>
        </p:txBody>
      </p:sp>
    </p:spTree>
    <p:extLst>
      <p:ext uri="{BB962C8B-B14F-4D97-AF65-F5344CB8AC3E}">
        <p14:creationId xmlns:p14="http://schemas.microsoft.com/office/powerpoint/2010/main" val="425601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CA92B454-D617-4057-98DD-FC5C6D68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8769"/>
            <a:ext cx="8229600" cy="779463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ИТОГИ МУНИЦИПАЛЬНОГО ЭТАПА 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ВСЕРОССИЙСКОЙ ОЛИМПИАДЫ ШКОЛЬНИКОВ</a:t>
            </a:r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DA29786C-9EFF-40EB-87CC-327E9DD2D2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351975"/>
              </p:ext>
            </p:extLst>
          </p:nvPr>
        </p:nvGraphicFramePr>
        <p:xfrm>
          <a:off x="457200" y="1268760"/>
          <a:ext cx="8229600" cy="461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760">
                  <a:extLst>
                    <a:ext uri="{9D8B030D-6E8A-4147-A177-3AD203B41FA5}">
                      <a16:colId xmlns:a16="http://schemas.microsoft.com/office/drawing/2014/main" val="376229417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720456012"/>
                    </a:ext>
                  </a:extLst>
                </a:gridCol>
                <a:gridCol w="2315616">
                  <a:extLst>
                    <a:ext uri="{9D8B030D-6E8A-4147-A177-3AD203B41FA5}">
                      <a16:colId xmlns:a16="http://schemas.microsoft.com/office/drawing/2014/main" val="1230777221"/>
                    </a:ext>
                  </a:extLst>
                </a:gridCol>
                <a:gridCol w="1039064">
                  <a:extLst>
                    <a:ext uri="{9D8B030D-6E8A-4147-A177-3AD203B41FA5}">
                      <a16:colId xmlns:a16="http://schemas.microsoft.com/office/drawing/2014/main" val="177313861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484709871"/>
                    </a:ext>
                  </a:extLst>
                </a:gridCol>
              </a:tblGrid>
              <a:tr h="4801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Параллель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 участника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баллов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554916"/>
                  </a:ext>
                </a:extLst>
              </a:tr>
              <a:tr h="387272">
                <a:tc rowSpan="3"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 классы (девочки)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Семенова Милана Анатольевна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лицей №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93,94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941788"/>
                  </a:ext>
                </a:extLst>
              </a:tr>
              <a:tr h="397201">
                <a:tc vMerge="1">
                  <a:txBody>
                    <a:bodyPr/>
                    <a:lstStyle/>
                    <a:p>
                      <a:endParaRPr lang="ru-RU" sz="11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Коняшкина Екатерина Владимировна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лицей №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83,51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 (2)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000696"/>
                  </a:ext>
                </a:extLst>
              </a:tr>
              <a:tr h="270034"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Адейкина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Анна Алексеевна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46 с УИОП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79,36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 (3)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855085"/>
                  </a:ext>
                </a:extLst>
              </a:tr>
              <a:tr h="240067">
                <a:tc rowSpan="3"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 классы (мальчики)</a:t>
                      </a:r>
                    </a:p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Сергеев Владимир Сергеевич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86,54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304736"/>
                  </a:ext>
                </a:extLst>
              </a:tr>
              <a:tr h="293721">
                <a:tc vMerge="1">
                  <a:txBody>
                    <a:bodyPr/>
                    <a:lstStyle/>
                    <a:p>
                      <a:pPr algn="ctr"/>
                      <a:endParaRPr lang="ru-RU" sz="11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Гусейнов Рамин Рафигович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81,72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 (2)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594877"/>
                  </a:ext>
                </a:extLst>
              </a:tr>
              <a:tr h="327447">
                <a:tc v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Гаврилов Семен Сергеевич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лицей №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81,28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 (3)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178264"/>
                  </a:ext>
                </a:extLst>
              </a:tr>
              <a:tr h="327447">
                <a:tc rowSpan="3"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9-11 классы (девушки)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Долгушина Ольга Андреевна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46 с УИОП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87,06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662101"/>
                  </a:ext>
                </a:extLst>
              </a:tr>
              <a:tr h="327447">
                <a:tc v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Епишкова Полина Андреевна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гимназия </a:t>
                      </a:r>
                    </a:p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«Лаборатория Салахова»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 (2)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157757"/>
                  </a:ext>
                </a:extLst>
              </a:tr>
              <a:tr h="327447">
                <a:tc v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Нехорошева Арина Артемовна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 (3)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692977"/>
                  </a:ext>
                </a:extLst>
              </a:tr>
              <a:tr h="327447">
                <a:tc rowSpan="3"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9-11 классы (юноши)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Христолюбский Богдан Иванович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«Сургутский </a:t>
                      </a:r>
                    </a:p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естественно-научный лицей»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87,95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285064"/>
                  </a:ext>
                </a:extLst>
              </a:tr>
              <a:tr h="327447">
                <a:tc v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Минов Артем Владимирович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СШ № 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85,36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 (2)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92912"/>
                  </a:ext>
                </a:extLst>
              </a:tr>
              <a:tr h="327447">
                <a:tc v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Баисов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Амаль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Магомедович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лицей №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82,20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 (3)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911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1956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8217</TotalTime>
  <Words>1135</Words>
  <Application>Microsoft Office PowerPoint</Application>
  <PresentationFormat>Экран (4:3)</PresentationFormat>
  <Paragraphs>407</Paragraphs>
  <Slides>13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Тема Office</vt:lpstr>
      <vt:lpstr>Об итогах проведения муниципального этапа всероссийского олимпиады школьников и подготовке учащихся к региональному этапу всероссийской олимпиады школьников    </vt:lpstr>
      <vt:lpstr>УЧАСТНИКИ МУНИЦИПАЛЬНОГО ЭТАПА  ВСЕРОССИЙСКОЙ ОЛИМПИАДЫ ШКОЛЬНИКОВ </vt:lpstr>
      <vt:lpstr>Презентация PowerPoint</vt:lpstr>
      <vt:lpstr>АНАЛИЗ ВЫПОЛНЕНИЯ ОЛИМПИАДНЫХ ЗАДАНИЙ  ТЕОРЕТИЧЕСКОГО ТУРА УЧАЩИМИСЯ 7-8 КЛАССОВ</vt:lpstr>
      <vt:lpstr>АНАЛИЗ ВЫПОЛНЕНИЯ ОЛИМПИАДНЫХ ЗАДАНИЙ  ТЕОРЕТИЧЕСКОГО ТУРА УЧАЩИМИСЯ 9-11 КЛАССОВ</vt:lpstr>
      <vt:lpstr>АНАЛИЗ ВЫПОЛНЕНИЯ ОЛИМПИАДНЫХ ЗАДАНИЙ  ПРАКТИЧЕСКОГО ТУРА (ГИМНАСТИКА)</vt:lpstr>
      <vt:lpstr>АНАЛИЗ ВЫПОЛНЕНИЯ ОЛИМПИАДНЫХ ЗАДАНИЙ  ПРАКТИЧЕСКОГО ТУРА (СПОРТИВНЫЕ ИГРЫ)</vt:lpstr>
      <vt:lpstr>ТРУДНОСТИ ПРИ ВЫПОЛНЕНИИ ЗАДАНИЙ ПРАКТИЧЕСКОЙ ЧАСТИ «ГИМНАСТИКА»</vt:lpstr>
      <vt:lpstr>ИТОГИ МУНИЦИПАЛЬНОГО ЭТАПА  ВСЕРОССИЙСКОЙ ОЛИМПИАДЫ ШКОЛЬНИКОВ</vt:lpstr>
      <vt:lpstr>РЕКОМЕНДАЦИИ ПО КАЧЕСТВЕННОЙ ПОДГОТОВКЕ УЧАЩИХСЯ  К ВСЕРОССИЙСКОЙ ОЛИМПИАДЕ ШКОЛЬНИКОВ</vt:lpstr>
      <vt:lpstr>ПО ПОДГОТОВКЕ УЧАЩИХСЯ  К РЕГИОНАЛЬНОМУ ЭТАРУ ВСЕРОССИЙСКОЙ ОЛИМПИАДЕ ШКОЛЬНИКОВ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УСТАНОВОЧНОЕ ВОВЕЩАНИЕ  по организации и проведению всероссийской олимпиады школьников  03.09.2019</dc:title>
  <dc:creator>Елена Владимировна Сухова</dc:creator>
  <cp:lastModifiedBy>Андрей Александрович Еланцев</cp:lastModifiedBy>
  <cp:revision>103</cp:revision>
  <dcterms:created xsi:type="dcterms:W3CDTF">2019-08-09T09:33:06Z</dcterms:created>
  <dcterms:modified xsi:type="dcterms:W3CDTF">2021-12-15T10:42:16Z</dcterms:modified>
</cp:coreProperties>
</file>