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3"/>
  </p:notesMasterIdLst>
  <p:sldIdLst>
    <p:sldId id="256" r:id="rId2"/>
    <p:sldId id="258" r:id="rId3"/>
    <p:sldId id="259" r:id="rId4"/>
    <p:sldId id="260" r:id="rId5"/>
    <p:sldId id="262" r:id="rId6"/>
    <p:sldId id="263" r:id="rId7"/>
    <p:sldId id="267" r:id="rId8"/>
    <p:sldId id="264" r:id="rId9"/>
    <p:sldId id="265" r:id="rId10"/>
    <p:sldId id="266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1B8084-F9E9-4908-A0A0-7F6A81E7160A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AD75C8-DA3D-436A-9FE3-88EF9213C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880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D75C8-DA3D-436A-9FE3-88EF9213CA6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968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098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673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772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936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000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659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600202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158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383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151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832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395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983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210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196752"/>
            <a:ext cx="7463383" cy="1793167"/>
          </a:xfrm>
        </p:spPr>
        <p:txBody>
          <a:bodyPr>
            <a:normAutofit fontScale="90000"/>
          </a:bodyPr>
          <a:lstStyle/>
          <a:p>
            <a:pPr marL="182880" indent="0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опыта работы по формированию и оценке функциональной грамотности младших школьников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5445224"/>
            <a:ext cx="5637010" cy="882119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МБОУ СШ№12 Разина Л.В.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72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платформа «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Учи.ру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00808"/>
            <a:ext cx="5205189" cy="4574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6121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Спасибо за внимание!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32227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96752"/>
            <a:ext cx="6512511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latin typeface="Times New Roman"/>
                <a:ea typeface="Calibri"/>
                <a:cs typeface="Times New Roman"/>
              </a:rPr>
              <a:t>Функциональная </a:t>
            </a:r>
            <a:r>
              <a:rPr lang="ru-RU" sz="3600" b="1" dirty="0" smtClean="0">
                <a:latin typeface="Times New Roman"/>
                <a:ea typeface="Calibri"/>
                <a:cs typeface="Times New Roman"/>
              </a:rPr>
              <a:t>грамотность-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060848"/>
            <a:ext cx="7488832" cy="3474720"/>
          </a:xfrm>
        </p:spPr>
        <p:txBody>
          <a:bodyPr>
            <a:normAutofit fontScale="92500" lnSpcReduction="20000"/>
          </a:bodyPr>
          <a:lstStyle/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способность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человека вступать в отношения с внешней средой и максимально быстро адаптироваться и функционировать в ней.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А основы функциональной грамотности мы должны закладывать уже в начальной школе!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517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Читательская грамотность -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12474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человека понимать, использовать, оценивать тексты, размышлять о них и заниматься чтением для того, чтобы достигать своих целей, расширять свои знания и возможности, участвовать в социальной жизни»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00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67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Читательская грамотность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80728"/>
            <a:ext cx="8229600" cy="4525963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с остановками 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вопросником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Знаю, узнал, хочу узнать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Мозговой штурм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Уголки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Написание творческих работ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Создание викторины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Логическая цепочка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Тонкие и толстые вопросы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441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решения проектных задач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целеполагать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планировать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моделировать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вступать в коммуникацию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рефлексировать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6191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проектной задачи::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1-й – погружение в проектную задачу;</a:t>
            </a:r>
          </a:p>
          <a:p>
            <a:pPr marL="0" indent="0">
              <a:buNone/>
            </a:pPr>
            <a:r>
              <a:rPr lang="ru-RU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2-й – организация деятельности;</a:t>
            </a:r>
          </a:p>
          <a:p>
            <a:pPr marL="0" indent="0">
              <a:buNone/>
            </a:pPr>
            <a:r>
              <a:rPr lang="ru-RU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3-й – осуществление деятельности;</a:t>
            </a:r>
          </a:p>
          <a:p>
            <a:pPr marL="0" indent="0">
              <a:buNone/>
            </a:pPr>
            <a:r>
              <a:rPr lang="ru-RU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4-й – презентация результатов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9787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rmAutofit fontScale="90000"/>
          </a:bodyPr>
          <a:lstStyle/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задача «Детский журнал о дружбе»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8" t="4078" r="5005" b="12677"/>
          <a:stretch/>
        </p:blipFill>
        <p:spPr bwMode="auto">
          <a:xfrm>
            <a:off x="1403648" y="1412776"/>
            <a:ext cx="6340168" cy="4473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63688" y="6237312"/>
            <a:ext cx="57018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Результат-иллюстрированная </a:t>
            </a:r>
            <a:r>
              <a:rPr lang="ru-RU" i="1" dirty="0"/>
              <a:t>страничка из журнала</a:t>
            </a:r>
          </a:p>
        </p:txBody>
      </p:sp>
    </p:spTree>
    <p:extLst>
      <p:ext uri="{BB962C8B-B14F-4D97-AF65-F5344CB8AC3E}">
        <p14:creationId xmlns:p14="http://schemas.microsoft.com/office/powerpoint/2010/main" val="3719420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8784976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задача </a:t>
            </a:r>
            <a:br>
              <a:rPr lang="ru-RU" sz="3600" b="1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«Картины русской природы в литературных произведениях»</a:t>
            </a:r>
            <a:r>
              <a:rPr lang="ru-RU" sz="36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32549"/>
            <a:ext cx="3728659" cy="4616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65" y="1772816"/>
            <a:ext cx="3192239" cy="4476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6295150"/>
            <a:ext cx="806489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ru-RU" i="1" dirty="0">
                <a:solidFill>
                  <a:prstClr val="black"/>
                </a:solidFill>
                <a:latin typeface="Times New Roman"/>
                <a:ea typeface="Times New Roman"/>
              </a:rPr>
              <a:t>Результат – календарь времён года в произведениях известных поэтов.</a:t>
            </a:r>
          </a:p>
        </p:txBody>
      </p:sp>
    </p:spTree>
    <p:extLst>
      <p:ext uri="{BB962C8B-B14F-4D97-AF65-F5344CB8AC3E}">
        <p14:creationId xmlns:p14="http://schemas.microsoft.com/office/powerpoint/2010/main" val="3860807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задача </a:t>
            </a:r>
            <a:r>
              <a:rPr lang="ru-RU" sz="3600" b="1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Загадки»</a:t>
            </a:r>
            <a:br>
              <a:rPr lang="ru-RU" sz="3600" b="1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3024336" cy="477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3728066" y="1268760"/>
            <a:ext cx="3436222" cy="2252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4" r="3486" b="14028"/>
          <a:stretch/>
        </p:blipFill>
        <p:spPr bwMode="auto">
          <a:xfrm>
            <a:off x="3728065" y="3933056"/>
            <a:ext cx="5374069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5893658"/>
            <a:ext cx="7416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i="1" dirty="0">
                <a:latin typeface="Times New Roman"/>
                <a:ea typeface="Times New Roman"/>
              </a:rPr>
              <a:t>Результат – иллюстрированный журнал, в котором помещены различные виды загадок, собранные детьми.</a:t>
            </a:r>
          </a:p>
        </p:txBody>
      </p:sp>
    </p:spTree>
    <p:extLst>
      <p:ext uri="{BB962C8B-B14F-4D97-AF65-F5344CB8AC3E}">
        <p14:creationId xmlns:p14="http://schemas.microsoft.com/office/powerpoint/2010/main" val="24376646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7">
      <a:dk1>
        <a:sysClr val="windowText" lastClr="000000"/>
      </a:dk1>
      <a:lt1>
        <a:srgbClr val="C4E3F8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</TotalTime>
  <Words>212</Words>
  <Application>Microsoft Office PowerPoint</Application>
  <PresentationFormat>Экран (4:3)</PresentationFormat>
  <Paragraphs>38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Представление опыта работы по формированию и оценке функциональной грамотности младших школьников</vt:lpstr>
      <vt:lpstr>Функциональная грамотность-</vt:lpstr>
      <vt:lpstr>Читательская грамотность -</vt:lpstr>
      <vt:lpstr>Читательская грамотность </vt:lpstr>
      <vt:lpstr>Технология решения проектных задач</vt:lpstr>
      <vt:lpstr>Этапы проектной задачи::</vt:lpstr>
      <vt:lpstr>Проектная задача «Детский журнал о дружбе»</vt:lpstr>
      <vt:lpstr>Проектная задача  «Картины русской природы в литературных произведениях» </vt:lpstr>
      <vt:lpstr>Проектная задача «Загадки» </vt:lpstr>
      <vt:lpstr>Образовательная платформа «Учи.ру»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Предоставление опыта работы по формированию и оценке функциональной грамотности младших школьников</dc:title>
  <dc:creator>Степан Разин</dc:creator>
  <cp:lastModifiedBy>Zver</cp:lastModifiedBy>
  <cp:revision>15</cp:revision>
  <dcterms:created xsi:type="dcterms:W3CDTF">2023-12-17T13:49:17Z</dcterms:created>
  <dcterms:modified xsi:type="dcterms:W3CDTF">2023-12-21T09:40:28Z</dcterms:modified>
</cp:coreProperties>
</file>