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62" r:id="rId4"/>
    <p:sldId id="266" r:id="rId5"/>
    <p:sldId id="267" r:id="rId6"/>
    <p:sldId id="270" r:id="rId7"/>
    <p:sldId id="268" r:id="rId8"/>
    <p:sldId id="271" r:id="rId9"/>
    <p:sldId id="272" r:id="rId10"/>
    <p:sldId id="273" r:id="rId11"/>
    <p:sldId id="265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04374A"/>
    <a:srgbClr val="3399FF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>
        <p:scale>
          <a:sx n="105" d="100"/>
          <a:sy n="105" d="100"/>
        </p:scale>
        <p:origin x="-179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4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5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73216"/>
            <a:ext cx="7020272" cy="1368152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28168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168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jpe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600" y="5157192"/>
            <a:ext cx="8172400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0" dirty="0" smtClean="0">
                <a:solidFill>
                  <a:srgbClr val="002060"/>
                </a:solidFill>
                <a:effectLst/>
              </a:rPr>
              <a:t>Педагогическое образование</a:t>
            </a:r>
            <a:br>
              <a:rPr lang="ru-RU" sz="4000" b="0" dirty="0" smtClean="0">
                <a:solidFill>
                  <a:srgbClr val="002060"/>
                </a:solidFill>
                <a:effectLst/>
              </a:rPr>
            </a:br>
            <a:r>
              <a:rPr lang="ru-RU" sz="4000" b="0" dirty="0" smtClean="0">
                <a:solidFill>
                  <a:srgbClr val="002060"/>
                </a:solidFill>
                <a:effectLst/>
              </a:rPr>
              <a:t>профиль: </a:t>
            </a:r>
            <a:r>
              <a:rPr lang="ru-RU" sz="4000" dirty="0" smtClean="0">
                <a:solidFill>
                  <a:srgbClr val="002060"/>
                </a:solidFill>
                <a:effectLst/>
              </a:rPr>
              <a:t>Биология и география</a:t>
            </a:r>
            <a:endParaRPr lang="ru-RU" sz="40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32656"/>
            <a:ext cx="792088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ДЕПАРТАМЕНТ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ОБРАЗОВАНИЯ И МОЛОДЕЖНОЙ ПОЛИТИКИ АДМИНИСТРАЦИИ ХАНТЫ-МАНСИЙСКОГО АВТОНОМНОГО ОКРУГА-ЮГРЫ</a:t>
            </a:r>
          </a:p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БЮДЖЕТНОЕ УЧРЕЖДЕНИЕ ВЫСШЕГО ОБРАЗОВАНИЯ</a:t>
            </a:r>
          </a:p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ХАНТЫ-МАНСИЙСКОГО АВТОНОМНОГО ОКРУГА-ЮГРЫ</a:t>
            </a:r>
          </a:p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</a:rPr>
              <a:t>Сургутский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 государственный педагогический университет»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ФАКУЛЬТЕТ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ФИЗИЧЕСКОЙ КУЛЬТУРЫ И СПОРТА</a:t>
            </a:r>
          </a:p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КАФЕДРА МЕДИКО-БИОЛОГИЧЕСКИХ ДИСЦИПЛИН И БЕЗОПАСНОСТИ ЖИЗНЕДЕЯТЕЛЬНОСТИ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9" y="167694"/>
            <a:ext cx="10477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480720" cy="8495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666699"/>
                </a:solidFill>
                <a:effectLst/>
              </a:rPr>
              <a:t>Материально-техническое обеспечение</a:t>
            </a:r>
            <a:endParaRPr lang="ru-RU" sz="2400" b="1" dirty="0">
              <a:solidFill>
                <a:srgbClr val="666699"/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004"/>
            <a:ext cx="10477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484784"/>
            <a:ext cx="8784976" cy="4176464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У</a:t>
            </a:r>
            <a:r>
              <a:rPr lang="ru-RU" sz="2400" b="1" dirty="0" smtClean="0"/>
              <a:t>чебные аудитории </a:t>
            </a:r>
            <a:r>
              <a:rPr lang="ru-RU" sz="2400" b="1" dirty="0"/>
              <a:t>и </a:t>
            </a:r>
            <a:r>
              <a:rPr lang="ru-RU" sz="2400" b="1" dirty="0" smtClean="0"/>
              <a:t>лаборатории </a:t>
            </a:r>
            <a:r>
              <a:rPr lang="ru-RU" sz="2400" b="1" dirty="0" err="1"/>
              <a:t>СурГПУ</a:t>
            </a:r>
            <a:endParaRPr lang="ru-RU" sz="24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159" y="8964875"/>
            <a:ext cx="13230053" cy="78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r="19942"/>
          <a:stretch/>
        </p:blipFill>
        <p:spPr bwMode="auto">
          <a:xfrm>
            <a:off x="4932040" y="2321632"/>
            <a:ext cx="4023390" cy="3021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7" t="28588" r="8354" b="7986"/>
          <a:stretch/>
        </p:blipFill>
        <p:spPr bwMode="auto">
          <a:xfrm>
            <a:off x="3059832" y="3284984"/>
            <a:ext cx="1672291" cy="2835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25926" r="62094" b="23148"/>
          <a:stretch/>
        </p:blipFill>
        <p:spPr bwMode="auto">
          <a:xfrm>
            <a:off x="251520" y="1920061"/>
            <a:ext cx="2371756" cy="1931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3" r="50000"/>
          <a:stretch/>
        </p:blipFill>
        <p:spPr bwMode="auto">
          <a:xfrm>
            <a:off x="390442" y="4221088"/>
            <a:ext cx="2093912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3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11560" y="1916832"/>
            <a:ext cx="4464496" cy="44832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Алена Говорухина</a:t>
            </a:r>
            <a:r>
              <a:rPr lang="ru-RU" sz="1800" dirty="0">
                <a:latin typeface="Fira Sans ExtraLight" panose="020B0403050000020004" pitchFamily="34" charset="0"/>
              </a:rPr>
              <a:t> </a:t>
            </a: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  <a:latin typeface="Fira Sans ExtraLight" panose="020B0403050000020004" pitchFamily="34" charset="0"/>
              </a:rPr>
              <a:t>д.б.н., доцент</a:t>
            </a:r>
            <a:r>
              <a:rPr lang="ru-RU" sz="1800" dirty="0">
                <a:latin typeface="Fira Sans ExtraLight" panose="020B0403050000020004" pitchFamily="34" charset="0"/>
              </a:rPr>
              <a:t>, </a:t>
            </a:r>
            <a:endParaRPr lang="ru-RU" sz="1800" dirty="0" smtClean="0">
              <a:latin typeface="Fira Sans ExtraLight" panose="020B0403050000020004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Fira Sans ExtraLight" panose="020B0403050000020004" pitchFamily="34" charset="0"/>
              </a:rPr>
              <a:t>зав. каф. </a:t>
            </a:r>
            <a:r>
              <a:rPr lang="ru-RU" sz="1800" b="1" dirty="0" err="1" smtClean="0">
                <a:solidFill>
                  <a:srgbClr val="C00000"/>
                </a:solidFill>
                <a:latin typeface="Fira Sans ExtraLight" panose="020B0403050000020004" pitchFamily="34" charset="0"/>
              </a:rPr>
              <a:t>МБДиБЖ</a:t>
            </a:r>
            <a:r>
              <a:rPr lang="ru-RU" sz="1800" b="1" dirty="0" smtClean="0">
                <a:solidFill>
                  <a:srgbClr val="C00000"/>
                </a:solidFill>
                <a:latin typeface="Fira Sans ExtraLight" panose="020B0403050000020004" pitchFamily="34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Fira Sans ExtraLight" panose="020B0403050000020004" pitchFamily="34" charset="0"/>
              </a:rPr>
              <a:t>СурГПУ</a:t>
            </a:r>
            <a:endParaRPr lang="en-US" sz="1800" b="1" dirty="0">
              <a:solidFill>
                <a:srgbClr val="C00000"/>
              </a:solidFill>
              <a:latin typeface="Fira Sans ExtraLight" panose="020B0403050000020004" pitchFamily="34" charset="0"/>
            </a:endParaRPr>
          </a:p>
          <a:p>
            <a:pPr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(3462) 23-21-31, (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вн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2-226) 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agovoruhina@surgpu.ru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None/>
            </a:pPr>
            <a:r>
              <a:rPr lang="ru-RU" sz="2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 Мальцев</a:t>
            </a:r>
            <a:r>
              <a:rPr lang="ru-RU" sz="1800" dirty="0">
                <a:latin typeface="Fira Sans ExtraLight" panose="020B0403050000020004" pitchFamily="34" charset="0"/>
              </a:rPr>
              <a:t>,</a:t>
            </a:r>
          </a:p>
          <a:p>
            <a:pPr>
              <a:buNone/>
            </a:pPr>
            <a:r>
              <a:rPr lang="ru-RU" sz="1800" b="1" dirty="0">
                <a:solidFill>
                  <a:srgbClr val="C00000"/>
                </a:solidFill>
                <a:latin typeface="Fira Sans ExtraLight" panose="020B0403050000020004" pitchFamily="34" charset="0"/>
              </a:rPr>
              <a:t>к.б.н., доцент</a:t>
            </a:r>
            <a:r>
              <a:rPr lang="ru-RU" sz="1800" b="1" dirty="0" smtClean="0">
                <a:solidFill>
                  <a:srgbClr val="C00000"/>
                </a:solidFill>
                <a:latin typeface="Fira Sans ExtraLight" panose="020B0403050000020004" pitchFamily="34" charset="0"/>
              </a:rPr>
              <a:t>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Fira Sans ExtraLight" panose="020B0403050000020004" pitchFamily="34" charset="0"/>
              </a:rPr>
              <a:t> доцент каф. </a:t>
            </a:r>
            <a:r>
              <a:rPr lang="ru-RU" sz="1800" b="1" dirty="0" err="1" smtClean="0">
                <a:solidFill>
                  <a:srgbClr val="C00000"/>
                </a:solidFill>
                <a:latin typeface="Fira Sans ExtraLight" panose="020B0403050000020004" pitchFamily="34" charset="0"/>
              </a:rPr>
              <a:t>МБДиБЖ</a:t>
            </a:r>
            <a:r>
              <a:rPr lang="ru-RU" sz="1800" b="1" dirty="0" smtClean="0">
                <a:solidFill>
                  <a:srgbClr val="C00000"/>
                </a:solidFill>
                <a:latin typeface="Fira Sans ExtraLight" panose="020B0403050000020004" pitchFamily="34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Fira Sans ExtraLight" panose="020B0403050000020004" pitchFamily="34" charset="0"/>
              </a:rPr>
              <a:t>СурГПУ</a:t>
            </a:r>
            <a:endParaRPr lang="en-US" sz="1800" b="1" dirty="0">
              <a:solidFill>
                <a:srgbClr val="C00000"/>
              </a:solidFill>
              <a:latin typeface="Fira Sans ExtraLight" panose="020B0403050000020004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(3462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23-21-31, (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вн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2-225)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mal585@mail.ru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540021" y="1508144"/>
            <a:ext cx="4307355" cy="44595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None/>
            </a:pPr>
            <a:endParaRPr lang="ru-RU" sz="1800" b="1" dirty="0">
              <a:solidFill>
                <a:srgbClr val="00B050"/>
              </a:solidFill>
              <a:latin typeface="Fira Sans ExtraLight" panose="020B0403050000020004" pitchFamily="34" charset="0"/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449" y="249061"/>
            <a:ext cx="5113869" cy="67562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Bookman Old Style" pitchFamily="18" charset="0"/>
              </a:rPr>
              <a:t>Контакты</a:t>
            </a:r>
            <a:endParaRPr lang="ru-RU" sz="25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2016224" cy="2686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190"/>
            <a:ext cx="1469074" cy="1512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58362" y="332656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Кафедра медико-биологических дисциплин и безопасности жизнедеятельности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7656" r="7695"/>
          <a:stretch>
            <a:fillRect/>
          </a:stretch>
        </p:blipFill>
        <p:spPr bwMode="auto">
          <a:xfrm>
            <a:off x="4164262" y="1556792"/>
            <a:ext cx="2376264" cy="352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145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579712" y="5277937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295549" y="470167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351112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579712" y="2763337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223541" y="21870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589077" y="2229937"/>
            <a:ext cx="31887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666699"/>
                </a:solidFill>
              </a:rPr>
              <a:t>Условия поступления. </a:t>
            </a:r>
            <a:endParaRPr lang="en-US" sz="2400" b="1" dirty="0">
              <a:solidFill>
                <a:srgbClr val="666699"/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351112" y="22299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579712" y="3601537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295549" y="3025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351112" y="30681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581300" y="4438150"/>
            <a:ext cx="4799012" cy="1587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295549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351112" y="39063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579712" y="6138362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295549" y="556210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351112" y="56049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646512" y="3136400"/>
            <a:ext cx="260141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Количество мест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646512" y="3976187"/>
            <a:ext cx="32939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Кадровый потенциал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3395803" y="4750256"/>
            <a:ext cx="57042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Материально-техническое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оснащение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646512" y="5668462"/>
            <a:ext cx="309225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Открытая дискуссия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9" y="167694"/>
            <a:ext cx="10477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20072" y="1960901"/>
            <a:ext cx="4112085" cy="3456384"/>
          </a:xfrm>
        </p:spPr>
        <p:txBody>
          <a:bodyPr>
            <a:normAutofit/>
          </a:bodyPr>
          <a:lstStyle/>
          <a:p>
            <a:r>
              <a:rPr lang="ru-RU" sz="2400" b="1" dirty="0"/>
              <a:t>Правила </a:t>
            </a:r>
            <a:r>
              <a:rPr lang="ru-RU" sz="2400" b="1" dirty="0" smtClean="0"/>
              <a:t>приема</a:t>
            </a:r>
          </a:p>
          <a:p>
            <a:r>
              <a:rPr lang="ru-RU" sz="2400" b="1" dirty="0"/>
              <a:t>Информация о сроках проведения </a:t>
            </a:r>
            <a:r>
              <a:rPr lang="ru-RU" sz="2400" b="1" dirty="0" smtClean="0"/>
              <a:t>приема</a:t>
            </a:r>
          </a:p>
          <a:p>
            <a:r>
              <a:rPr lang="ru-RU" sz="2400" b="1" dirty="0"/>
              <a:t>Количество мест для приема на обучение</a:t>
            </a:r>
            <a:r>
              <a:rPr lang="ru-RU" sz="2800" dirty="0"/>
              <a:t> </a:t>
            </a: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404664"/>
            <a:ext cx="4608513" cy="7200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</a:rPr>
              <a:t>Условия поступления</a:t>
            </a:r>
            <a:endParaRPr lang="ru-RU" sz="3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004"/>
            <a:ext cx="10477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3125" r="9647" b="14478"/>
          <a:stretch/>
        </p:blipFill>
        <p:spPr bwMode="auto">
          <a:xfrm>
            <a:off x="179512" y="1690450"/>
            <a:ext cx="4752528" cy="2276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571742" y="3933056"/>
            <a:ext cx="4112085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 </a:t>
            </a:r>
          </a:p>
          <a:p>
            <a:endParaRPr lang="ru-RU" sz="2800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184630"/>
              </p:ext>
            </p:extLst>
          </p:nvPr>
        </p:nvGraphicFramePr>
        <p:xfrm>
          <a:off x="466992" y="4365104"/>
          <a:ext cx="8424934" cy="22102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32447"/>
                <a:gridCol w="1512168"/>
                <a:gridCol w="1224136"/>
                <a:gridCol w="1656183"/>
              </a:tblGrid>
              <a:tr h="7780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Направление подготовки, направленность</a:t>
                      </a:r>
                      <a:endParaRPr lang="ru-RU" sz="1800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41090" marR="141090" marT="141090" marB="1410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Всего</a:t>
                      </a:r>
                      <a:endParaRPr lang="ru-RU" sz="1800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41090" marR="141090" marT="141090" marB="1410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бюджет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41090" marR="141090" marT="141090" marB="1410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внебюджет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41090" marR="141090" marT="141090" marB="1410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4660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Педагогическое образование</a:t>
                      </a:r>
                    </a:p>
                    <a:p>
                      <a:r>
                        <a:rPr lang="ru-RU" sz="1800" kern="1200" dirty="0" smtClean="0">
                          <a:effectLst/>
                        </a:rPr>
                        <a:t>(с двумя профилями подготовки)</a:t>
                      </a:r>
                    </a:p>
                    <a:p>
                      <a:r>
                        <a:rPr lang="ru-RU" sz="1800" kern="1200" dirty="0" smtClean="0">
                          <a:effectLst/>
                        </a:rPr>
                        <a:t>Направленность: Биология и География</a:t>
                      </a:r>
                      <a:endParaRPr lang="ru-RU" sz="1800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41090" marR="141090" marT="141090" marB="14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0" dirty="0" smtClean="0">
                          <a:solidFill>
                            <a:srgbClr val="00B050"/>
                          </a:solidFill>
                          <a:effectLst/>
                        </a:rPr>
                        <a:t>34</a:t>
                      </a:r>
                      <a:endParaRPr lang="ru-RU" sz="4400" b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141090" marR="141090" marT="141090" marB="14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0" dirty="0" smtClean="0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ru-RU" sz="44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41090" marR="141090" marT="141090" marB="141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0" dirty="0" smtClean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44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41090" marR="141090" marT="141090" marB="1410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99" y="3645024"/>
            <a:ext cx="7243749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u="sng" dirty="0">
                <a:solidFill>
                  <a:schemeClr val="bg2">
                    <a:lumMod val="50000"/>
                  </a:schemeClr>
                </a:solidFill>
              </a:rPr>
              <a:t>Программа вступительного испытания:</a:t>
            </a:r>
          </a:p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устное собеседование</a:t>
            </a:r>
          </a:p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2 вопроса базового уровня ( 1 по биологии, 1 по географии).  </a:t>
            </a:r>
          </a:p>
          <a:p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</a:rPr>
              <a:t>всего 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45 вопросов по биологии и по географии</a:t>
            </a:r>
          </a:p>
          <a:p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</a:rPr>
              <a:t>структура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, варианты ответов. </a:t>
            </a: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404664"/>
            <a:ext cx="4608513" cy="7200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</a:rPr>
              <a:t>Условия поступления</a:t>
            </a:r>
            <a:endParaRPr lang="ru-RU" sz="3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004"/>
            <a:ext cx="10477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465" y="1556792"/>
            <a:ext cx="731262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Дополнительные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вступительные испытания творческой и (или) профессиональной направленности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3162" y="2708920"/>
            <a:ext cx="7739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Профессиональное испытание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Педагогическое образование (с двумя профилями подготовки)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(направленность Биология и География)</a:t>
            </a:r>
          </a:p>
        </p:txBody>
      </p:sp>
    </p:spTree>
    <p:extLst>
      <p:ext uri="{BB962C8B-B14F-4D97-AF65-F5344CB8AC3E}">
        <p14:creationId xmlns:p14="http://schemas.microsoft.com/office/powerpoint/2010/main" val="131332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404664"/>
            <a:ext cx="4608513" cy="7200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666699"/>
                </a:solidFill>
                <a:effectLst/>
              </a:rPr>
              <a:t>Кадровый</a:t>
            </a:r>
            <a:r>
              <a:rPr lang="ru-RU" sz="3600" dirty="0" smtClean="0">
                <a:solidFill>
                  <a:srgbClr val="666699"/>
                </a:solidFill>
                <a:effectLst/>
              </a:rPr>
              <a:t> </a:t>
            </a:r>
            <a:r>
              <a:rPr lang="ru-RU" sz="2800" dirty="0" smtClean="0">
                <a:solidFill>
                  <a:srgbClr val="666699"/>
                </a:solidFill>
                <a:effectLst/>
              </a:rPr>
              <a:t>потенциал</a:t>
            </a:r>
            <a:endParaRPr lang="ru-RU" sz="3600" dirty="0">
              <a:solidFill>
                <a:srgbClr val="666699"/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004"/>
            <a:ext cx="10477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957555"/>
            <a:ext cx="7312626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Профессорско-преподавательский состав кафедры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5183" y="2492896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Д.б.н., профессор Говорухина А.А.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Д.м.н</a:t>
            </a:r>
            <a:r>
              <a:rPr lang="ru-RU" sz="2000" dirty="0">
                <a:solidFill>
                  <a:srgbClr val="002060"/>
                </a:solidFill>
              </a:rPr>
              <a:t>., профессор Мальков О.А.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Д.м.н., профессор Попова М.А.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К.б.н., доцент Мальцев В.П.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 smtClean="0">
                <a:solidFill>
                  <a:srgbClr val="002060"/>
                </a:solidFill>
              </a:rPr>
              <a:t>К.п.н</a:t>
            </a:r>
            <a:r>
              <a:rPr lang="ru-RU" sz="2000" dirty="0">
                <a:solidFill>
                  <a:srgbClr val="002060"/>
                </a:solidFill>
              </a:rPr>
              <a:t>., доцент </a:t>
            </a:r>
            <a:r>
              <a:rPr lang="ru-RU" sz="2000" dirty="0" err="1">
                <a:solidFill>
                  <a:srgbClr val="002060"/>
                </a:solidFill>
              </a:rPr>
              <a:t>Багнетова</a:t>
            </a:r>
            <a:r>
              <a:rPr lang="ru-RU" sz="2000" dirty="0">
                <a:solidFill>
                  <a:srgbClr val="002060"/>
                </a:solidFill>
              </a:rPr>
              <a:t> Е.А.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 smtClean="0">
                <a:solidFill>
                  <a:srgbClr val="002060"/>
                </a:solidFill>
              </a:rPr>
              <a:t>К.п.н</a:t>
            </a:r>
            <a:r>
              <a:rPr lang="ru-RU" sz="2000" dirty="0" smtClean="0">
                <a:solidFill>
                  <a:srgbClr val="002060"/>
                </a:solidFill>
              </a:rPr>
              <a:t>., доцент Грищенко Л.Ф.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К.б.н</a:t>
            </a:r>
            <a:r>
              <a:rPr lang="ru-RU" sz="2000" dirty="0">
                <a:solidFill>
                  <a:srgbClr val="002060"/>
                </a:solidFill>
              </a:rPr>
              <a:t>., доцент Ложкина-</a:t>
            </a:r>
            <a:r>
              <a:rPr lang="ru-RU" sz="2000" dirty="0" err="1">
                <a:solidFill>
                  <a:srgbClr val="002060"/>
                </a:solidFill>
              </a:rPr>
              <a:t>Гамецкая</a:t>
            </a:r>
            <a:r>
              <a:rPr lang="ru-RU" sz="2000" dirty="0">
                <a:solidFill>
                  <a:srgbClr val="002060"/>
                </a:solidFill>
              </a:rPr>
              <a:t> Н.И.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К.б.н</a:t>
            </a:r>
            <a:r>
              <a:rPr lang="ru-RU" sz="2000" dirty="0">
                <a:solidFill>
                  <a:srgbClr val="002060"/>
                </a:solidFill>
              </a:rPr>
              <a:t>., доцент  Щербакова А.Э.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К.б.н</a:t>
            </a:r>
            <a:r>
              <a:rPr lang="ru-RU" sz="2000" dirty="0">
                <a:solidFill>
                  <a:srgbClr val="002060"/>
                </a:solidFill>
              </a:rPr>
              <a:t>., старший </a:t>
            </a:r>
            <a:r>
              <a:rPr lang="ru-RU" sz="2000" dirty="0" smtClean="0">
                <a:solidFill>
                  <a:srgbClr val="002060"/>
                </a:solidFill>
              </a:rPr>
              <a:t>преподаватель </a:t>
            </a:r>
            <a:r>
              <a:rPr lang="ru-RU" sz="2000" dirty="0" err="1">
                <a:solidFill>
                  <a:srgbClr val="002060"/>
                </a:solidFill>
              </a:rPr>
              <a:t>Мыльченко</a:t>
            </a:r>
            <a:r>
              <a:rPr lang="ru-RU" sz="2000" dirty="0">
                <a:solidFill>
                  <a:srgbClr val="002060"/>
                </a:solidFill>
              </a:rPr>
              <a:t> И.В.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К.б.н</a:t>
            </a:r>
            <a:r>
              <a:rPr lang="ru-RU" sz="2000" dirty="0">
                <a:solidFill>
                  <a:srgbClr val="002060"/>
                </a:solidFill>
              </a:rPr>
              <a:t>., старший преподаватель </a:t>
            </a:r>
            <a:r>
              <a:rPr lang="ru-RU" sz="2000" dirty="0" err="1">
                <a:solidFill>
                  <a:srgbClr val="002060"/>
                </a:solidFill>
              </a:rPr>
              <a:t>Апокина</a:t>
            </a:r>
            <a:r>
              <a:rPr lang="ru-RU" sz="2000" dirty="0">
                <a:solidFill>
                  <a:srgbClr val="002060"/>
                </a:solidFill>
              </a:rPr>
              <a:t> Л.Ю.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 smtClean="0">
                <a:solidFill>
                  <a:srgbClr val="002060"/>
                </a:solidFill>
              </a:rPr>
              <a:t>К.п.н</a:t>
            </a:r>
            <a:r>
              <a:rPr lang="ru-RU" sz="2000" dirty="0">
                <a:solidFill>
                  <a:srgbClr val="002060"/>
                </a:solidFill>
              </a:rPr>
              <a:t>., доцент Васильев В.В.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Старший преподаватель Осин М.В.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Преподаватель </a:t>
            </a:r>
            <a:r>
              <a:rPr lang="ru-RU" sz="2000" dirty="0">
                <a:solidFill>
                  <a:srgbClr val="002060"/>
                </a:solidFill>
              </a:rPr>
              <a:t>Новоселова А.А. </a:t>
            </a:r>
          </a:p>
        </p:txBody>
      </p:sp>
    </p:spTree>
    <p:extLst>
      <p:ext uri="{BB962C8B-B14F-4D97-AF65-F5344CB8AC3E}">
        <p14:creationId xmlns:p14="http://schemas.microsoft.com/office/powerpoint/2010/main" val="35734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480720" cy="8495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</a:rPr>
              <a:t>Материально-техническое обеспечение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004"/>
            <a:ext cx="10477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290" y="1412776"/>
            <a:ext cx="8784976" cy="4176464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У</a:t>
            </a:r>
            <a:r>
              <a:rPr lang="ru-RU" sz="2400" b="1" dirty="0" smtClean="0"/>
              <a:t>чебные аудитории </a:t>
            </a:r>
            <a:r>
              <a:rPr lang="ru-RU" sz="2400" b="1" dirty="0"/>
              <a:t>и </a:t>
            </a:r>
            <a:r>
              <a:rPr lang="ru-RU" sz="2400" b="1" dirty="0" smtClean="0"/>
              <a:t>лаборатории </a:t>
            </a:r>
            <a:r>
              <a:rPr lang="ru-RU" sz="2400" b="1" dirty="0" err="1"/>
              <a:t>СурГПУ</a:t>
            </a:r>
            <a:endParaRPr lang="ru-RU" sz="2400" b="1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3479964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99" y="1916832"/>
            <a:ext cx="3871297" cy="2175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3"/>
            <a:ext cx="1833300" cy="4687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80"/>
          <a:stretch/>
        </p:blipFill>
        <p:spPr bwMode="auto">
          <a:xfrm>
            <a:off x="1907704" y="4537902"/>
            <a:ext cx="461010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6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382976"/>
            <a:ext cx="6480720" cy="8495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666699"/>
                </a:solidFill>
                <a:effectLst/>
              </a:rPr>
              <a:t>Материально-техническое обеспечение</a:t>
            </a:r>
            <a:endParaRPr lang="ru-RU" sz="2400" b="1" dirty="0">
              <a:solidFill>
                <a:srgbClr val="666699"/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004"/>
            <a:ext cx="10477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794" y="1539379"/>
            <a:ext cx="8892480" cy="4176464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У</a:t>
            </a:r>
            <a:r>
              <a:rPr lang="ru-RU" sz="2400" b="1" dirty="0" smtClean="0"/>
              <a:t>чебные аудитории </a:t>
            </a:r>
            <a:r>
              <a:rPr lang="ru-RU" sz="2400" b="1" dirty="0"/>
              <a:t>и </a:t>
            </a:r>
            <a:r>
              <a:rPr lang="ru-RU" sz="2400" b="1" dirty="0" smtClean="0"/>
              <a:t>лаборатории </a:t>
            </a:r>
            <a:r>
              <a:rPr lang="ru-RU" sz="2400" b="1" dirty="0" err="1"/>
              <a:t>СурГПУ</a:t>
            </a:r>
            <a:endParaRPr lang="ru-RU" sz="2400" b="1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699792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47" y="2041152"/>
            <a:ext cx="494759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79" y="4149080"/>
            <a:ext cx="3870129" cy="2520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" y="2047432"/>
            <a:ext cx="2689562" cy="4189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4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480720" cy="8495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666699"/>
                </a:solidFill>
                <a:effectLst/>
              </a:rPr>
              <a:t>Материально-техническое обеспечение</a:t>
            </a:r>
            <a:endParaRPr lang="ru-RU" sz="2400" b="1" dirty="0">
              <a:solidFill>
                <a:srgbClr val="666699"/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004"/>
            <a:ext cx="10477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518457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У</a:t>
            </a:r>
            <a:r>
              <a:rPr lang="ru-RU" sz="2400" b="1" dirty="0" smtClean="0"/>
              <a:t>чебные аудитории </a:t>
            </a:r>
            <a:r>
              <a:rPr lang="ru-RU" sz="2400" b="1" dirty="0"/>
              <a:t>и </a:t>
            </a:r>
            <a:r>
              <a:rPr lang="ru-RU" sz="2400" b="1" dirty="0" smtClean="0"/>
              <a:t>лаборатории </a:t>
            </a:r>
            <a:r>
              <a:rPr lang="ru-RU" sz="2400" b="1" dirty="0" err="1"/>
              <a:t>СурГПУ</a:t>
            </a:r>
            <a:endParaRPr lang="ru-RU" sz="2400" b="1" dirty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586814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61" y="2132856"/>
            <a:ext cx="288091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880319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159" y="8964875"/>
            <a:ext cx="13230053" cy="78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7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480720" cy="8495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666699"/>
                </a:solidFill>
                <a:effectLst/>
              </a:rPr>
              <a:t>Материально-техническое обеспечение</a:t>
            </a:r>
            <a:endParaRPr lang="ru-RU" sz="2400" b="1" dirty="0">
              <a:solidFill>
                <a:srgbClr val="666699"/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004"/>
            <a:ext cx="10477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4248472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У</a:t>
            </a:r>
            <a:r>
              <a:rPr lang="ru-RU" sz="2400" dirty="0" smtClean="0"/>
              <a:t>чебные аудитории </a:t>
            </a:r>
            <a:r>
              <a:rPr lang="ru-RU" sz="2400" dirty="0"/>
              <a:t>и </a:t>
            </a:r>
            <a:r>
              <a:rPr lang="ru-RU" sz="2400" dirty="0" smtClean="0"/>
              <a:t>лаборатории </a:t>
            </a:r>
            <a:r>
              <a:rPr lang="ru-RU" sz="2400" dirty="0" err="1"/>
              <a:t>СурГПУ</a:t>
            </a:r>
            <a:endParaRPr lang="ru-RU" sz="2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5" y="1961841"/>
            <a:ext cx="4372843" cy="2211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2" b="16784"/>
          <a:stretch/>
        </p:blipFill>
        <p:spPr bwMode="auto">
          <a:xfrm>
            <a:off x="5364088" y="1961841"/>
            <a:ext cx="3147772" cy="4419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0" y="4416580"/>
            <a:ext cx="4364638" cy="1964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42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6d4bb4b39a9b02df55ea05652b0c0bfe2b292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340</Words>
  <Application>Microsoft Office PowerPoint</Application>
  <PresentationFormat>Экран (4:3)</PresentationFormat>
  <Paragraphs>88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Педагогическое образование профиль: Биология и география</vt:lpstr>
      <vt:lpstr>Вопросы:</vt:lpstr>
      <vt:lpstr>Условия поступления</vt:lpstr>
      <vt:lpstr>Условия поступления</vt:lpstr>
      <vt:lpstr>Кадровый потенциал</vt:lpstr>
      <vt:lpstr>Материально-техническое обеспечение</vt:lpstr>
      <vt:lpstr>Материально-техническое обеспечение</vt:lpstr>
      <vt:lpstr>Материально-техническое обеспечение</vt:lpstr>
      <vt:lpstr>Материально-техническое обеспечение</vt:lpstr>
      <vt:lpstr>Материально-техническое обеспечение</vt:lpstr>
      <vt:lpstr>Контакты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снова в школу</dc:title>
  <dc:creator>obstinate</dc:creator>
  <dc:description>Шаблон презентации с сайта https://presentation-creation.ru/</dc:description>
  <cp:lastModifiedBy>Говорухина Алена Анатольевна</cp:lastModifiedBy>
  <cp:revision>1332</cp:revision>
  <dcterms:created xsi:type="dcterms:W3CDTF">2018-02-25T09:09:03Z</dcterms:created>
  <dcterms:modified xsi:type="dcterms:W3CDTF">2021-02-12T10:33:16Z</dcterms:modified>
</cp:coreProperties>
</file>