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340" r:id="rId2"/>
    <p:sldId id="301" r:id="rId3"/>
    <p:sldId id="313" r:id="rId4"/>
    <p:sldId id="303" r:id="rId5"/>
    <p:sldId id="302" r:id="rId6"/>
    <p:sldId id="281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4" r:id="rId15"/>
    <p:sldId id="315" r:id="rId16"/>
    <p:sldId id="316" r:id="rId17"/>
    <p:sldId id="317" r:id="rId18"/>
    <p:sldId id="282" r:id="rId19"/>
    <p:sldId id="324" r:id="rId20"/>
    <p:sldId id="318" r:id="rId21"/>
    <p:sldId id="319" r:id="rId22"/>
    <p:sldId id="320" r:id="rId23"/>
    <p:sldId id="321" r:id="rId24"/>
    <p:sldId id="325" r:id="rId25"/>
    <p:sldId id="330" r:id="rId26"/>
    <p:sldId id="331" r:id="rId27"/>
    <p:sldId id="326" r:id="rId28"/>
    <p:sldId id="327" r:id="rId29"/>
    <p:sldId id="328" r:id="rId30"/>
    <p:sldId id="329" r:id="rId31"/>
    <p:sldId id="283" r:id="rId32"/>
    <p:sldId id="284" r:id="rId33"/>
    <p:sldId id="286" r:id="rId34"/>
    <p:sldId id="300" r:id="rId35"/>
    <p:sldId id="287" r:id="rId36"/>
    <p:sldId id="260" r:id="rId37"/>
    <p:sldId id="258" r:id="rId38"/>
    <p:sldId id="275" r:id="rId39"/>
    <p:sldId id="267" r:id="rId40"/>
    <p:sldId id="268" r:id="rId41"/>
    <p:sldId id="278" r:id="rId42"/>
    <p:sldId id="269" r:id="rId43"/>
    <p:sldId id="272" r:id="rId44"/>
    <p:sldId id="259" r:id="rId45"/>
    <p:sldId id="274" r:id="rId46"/>
    <p:sldId id="262" r:id="rId47"/>
    <p:sldId id="276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26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99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0F408-04AF-46A7-A646-2F4502B6600B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C6EC2-8146-460C-8BE1-B91DFBD273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592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5143513"/>
            <a:ext cx="8358245" cy="98265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Подготовили учителя химии МБОУ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Сургутский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естественно-научный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лицей Захарова Л.С., Ященко Н.В.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876226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Подготовка к ОГЭ по химии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ocuments\2023-02-12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"/>
            <a:ext cx="5572163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ocuments\2023-02-12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313"/>
            <a:ext cx="5466415" cy="6429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ocuments\2023-02-12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312"/>
            <a:ext cx="5500726" cy="6429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ocuments\2023-02-12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312"/>
            <a:ext cx="5643602" cy="6429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ocuments\2023-02-12\0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85750"/>
            <a:ext cx="5429288" cy="6476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ocuments\2023-02-12\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85750"/>
            <a:ext cx="5500726" cy="6429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\Documents\2023-02-12\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50"/>
            <a:ext cx="5786477" cy="6357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ocuments\2023-02-12\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85750"/>
            <a:ext cx="5643602" cy="6357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357166"/>
            <a:ext cx="8443914" cy="12527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Задания с наименьшим процентом выполнения </a:t>
            </a:r>
            <a:b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538" y="1857364"/>
            <a:ext cx="897995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869422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357166"/>
            <a:ext cx="8501121" cy="621510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Изменения в ОГЭ по химии — 2023 </a:t>
            </a:r>
            <a:endParaRPr lang="ru-RU" sz="1400" dirty="0" smtClean="0"/>
          </a:p>
          <a:p>
            <a:r>
              <a:rPr lang="ru-RU" dirty="0" smtClean="0"/>
              <a:t>В 2023 году изменений в ОГЭ </a:t>
            </a:r>
            <a:r>
              <a:rPr lang="ru-RU" b="1" dirty="0" smtClean="0"/>
              <a:t>не было</a:t>
            </a:r>
            <a:r>
              <a:rPr lang="ru-RU" dirty="0" smtClean="0"/>
              <a:t>, то есть экзамен остался прежним.</a:t>
            </a:r>
            <a:endParaRPr lang="ru-RU" sz="2000" dirty="0" smtClean="0"/>
          </a:p>
          <a:p>
            <a:r>
              <a:rPr lang="ru-RU" b="1" dirty="0" smtClean="0"/>
              <a:t>Какие задания входят в ОГЭ по химии — 2023</a:t>
            </a:r>
            <a:endParaRPr lang="ru-RU" sz="1400" dirty="0" smtClean="0"/>
          </a:p>
          <a:p>
            <a:r>
              <a:rPr lang="ru-RU" dirty="0" smtClean="0"/>
              <a:t>Чтобы успешно сдать ОГЭ по химии, необходимо осилить важнейшие темы курса:</a:t>
            </a:r>
            <a:endParaRPr lang="ru-RU" sz="2000" dirty="0" smtClean="0"/>
          </a:p>
          <a:p>
            <a:pPr lvl="0"/>
            <a:r>
              <a:rPr lang="ru-RU" b="1" dirty="0" smtClean="0"/>
              <a:t>Теоретические основы в химии</a:t>
            </a:r>
            <a:r>
              <a:rPr lang="ru-RU" dirty="0" smtClean="0"/>
              <a:t> (№ 1-6, 15, 20). Если вы понимаете, что такое атом и молекула, из чего состоит атом, как атомы соединяются между собой и почему элементы располагаются в таблице Менделеева именно в таком порядке, эти задания не вызовут у вас затруднений.</a:t>
            </a:r>
            <a:endParaRPr lang="ru-RU" sz="2000" dirty="0" smtClean="0"/>
          </a:p>
          <a:p>
            <a:pPr lvl="0"/>
            <a:r>
              <a:rPr lang="ru-RU" b="1" dirty="0" smtClean="0"/>
              <a:t>Неорганическая химия.</a:t>
            </a:r>
            <a:r>
              <a:rPr lang="ru-RU" dirty="0" smtClean="0"/>
              <a:t> На какие классы делятся вещества в неорганической химии? Как они взаимодействуют между собой? Какие процессы протекают в растворах этих веществ? Знаете ответы на эти вопросы? Тогда баллы за задания 7-14, 21 у вас в кармане.</a:t>
            </a:r>
            <a:endParaRPr lang="ru-RU" sz="2000" dirty="0" smtClean="0"/>
          </a:p>
          <a:p>
            <a:pPr lvl="0"/>
            <a:r>
              <a:rPr lang="ru-RU" b="1" dirty="0" smtClean="0"/>
              <a:t>Химия и жизнь</a:t>
            </a:r>
            <a:r>
              <a:rPr lang="ru-RU" dirty="0" smtClean="0"/>
              <a:t> (№16, 17, 23, 24). Этот блок тем проверяет, насколько вы знакомы с применением химических веществ в лаборатории, на промышленном производстве и в быту. Вам могут встретиться задания об условиях хранения и использования, свойствах от агрегатного состояния до запаха и цвета, а также о технике безопасности, лабораторной посуде и разделении смесей.</a:t>
            </a:r>
            <a:endParaRPr lang="ru-RU" sz="2000" dirty="0" smtClean="0"/>
          </a:p>
          <a:p>
            <a:pPr lvl="0"/>
            <a:r>
              <a:rPr lang="ru-RU" dirty="0" smtClean="0"/>
              <a:t>Куда же без </a:t>
            </a:r>
            <a:r>
              <a:rPr lang="ru-RU" b="1" dirty="0" smtClean="0"/>
              <a:t>расчетных задач в химии</a:t>
            </a:r>
            <a:r>
              <a:rPr lang="ru-RU" dirty="0" smtClean="0"/>
              <a:t>? Они расположились в ОГЭ под номерами 18, 19 и 22. Вам предстоит рассчитать массовую долю элемента в соединении, массу лекарственного вещества в таблетке или массу удобрения, необходимого для заданной площади почвы. В задании 22 нужно не только провести расчеты, но и предварительно записать уравнение протекающей реакции с коэффициентами.</a:t>
            </a:r>
            <a:endParaRPr lang="ru-RU" sz="2000" dirty="0" smtClean="0"/>
          </a:p>
          <a:p>
            <a:pPr lvl="4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1600" dirty="0" smtClean="0"/>
              <a:t>характеристика</a:t>
            </a:r>
            <a:endParaRPr lang="ru-RU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357166"/>
            <a:ext cx="8143931" cy="6286544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1.Об азоте как о простом веществе сказано в следующем предложении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Растениям нужен азот для построения молекул белков.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Молекула аммиака состоит из атомов азота и водорода.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С минеральными удобрениями азот вносится в почву.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Азотом наполняют электролампы.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2.О железе как о простом веществе говорится в следующем предложении.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В кожуре яблок содержится железо.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Для получения железа  оксид железа(III) нагревают с углем.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Железо входит в состав хлорида железа(III).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При малокровии употребляют лекарства, содержащие железо.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3.Выберите два высказывания, в которых говорится о фосфоре как о химическом элементе: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Молекула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фосфина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состоит из трёх атомов водорода и одного атома фосфора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Фосфор входит в состав смеси, наносимой на стенку спичечной коробки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Фосфор имеет несколько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аллотропных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модификаций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Фосфор входит в состав растительных и животных белков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5)  Чёрный фосфор обладает полупроводниковыми свойствами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4.Выберите два высказывания, в которых говорится о сере как о химическом элементе: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Сера входит в состав некоторых аминокислот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Сера  — это порошок жёлтого цвета, который не смачивается водой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Молекула сероводорода состоит из двух атомов водорода и одного атома серы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Сера не притягивается магнитом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5)  Серу применяют для вулканизации каучука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5.Выберите два высказывания, в которых говорится о водороде как о химическом элементе: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Водород входит в состав большинства органических соединений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Водород  — самый лёгкий газ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Водородом заполняют воздушные шары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Водород содержится в вулканических газах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5)  Молекула метана содержит четыре атома водорода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285728"/>
            <a:ext cx="8572559" cy="642942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6.Выберите два высказывания, в которых говорится о хлоре как о химическом элементе: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  Хлор  — жёлто-зелёный удушающий газ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  Атомная масса хлора составляет 35,453 а. е. 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  Молекула соляной кислоты содержит один атом хлора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  Хлор использовался как боевое отравляющее вещество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  Хлор при попадании в лёгкие вызывает ожог лёгочной ткани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7.Выберите два высказывания, в которых говорится о броме как о химическом элементе: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  Бром принадлежит к главной подгруппе VII группы  — галогенам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  Бром ядовит, при соприкосновении с кожей образуются ожоги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  При обычных условиях бром  — красно-бурая летучая жидкость с резким неприятным запахом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  Бром используется для производства боевых отравляющих веществ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  Препараты брома имеют солёный вкус и оказывают седативный и снотворный эффект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8.Выберите два высказывания, в которых говорится о галлии как о химическом элементе: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  Галлий  — мягкий хрупкий металл серебристо-белого цвета с синеватым оттенком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  Существование галлия было научно предсказано Д. И. Менделеевым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  Чистый галлий плавится на руке человека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  Галлием заполняют термометры (вместо ртути) для измерения высоких температур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  В состав полупроводниковых материалов часто входит галлий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9.Выберите два высказывания, в которых говорится о селене как о химическом элементе: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  Селен  — хрупкий блестящий на изломе неметалл чёрного цвета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  Селен не способен гореть на воздухе самостоятельно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  Селен входит в состав активного центра ферментов метаболизма нуклеиновых кислот, липидов, гормонов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  Селен  — аналог серы и проявляет степени окисления −2, +4 и +6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  Селен в чистом виде широко использовался в середине 20-го века в военной технике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10.Выберите два высказывания, в которых говорится о натрии как о химическом элементе: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  Натрий  — мягкий щелочной металл серебристо-белого цвета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  Натрий  — шестой по распространённости в земной коре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  Натрий под высоким давлением становится прозрачным и красным, как рубин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  Натрий содержится в морской воде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  Натрий широко используется в металлургии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85728"/>
            <a:ext cx="8643997" cy="6286544"/>
          </a:xfrm>
        </p:spPr>
        <p:txBody>
          <a:bodyPr>
            <a:normAutofit fontScale="47500" lnSpcReduction="20000"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11.Выберите два высказывания, в которых говорится о неоне как о химическом элементе: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Неон принадлежит к VIIIА группе  — инертным газам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Неон химически инертен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Неон  — пятый по распространённости во Вселенной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Неон используют в качестве охладителя в криогенных установках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5)  Французский изобретатель Жорж Клод создал газоразрядную лампу, заполненную неоном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12.Выберите два высказывания, в которых говорится об алюминии как о химическом элементе: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Алюминий  — лёгкий металл серебристо-белого цвета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Бокситы, в состав которых входит алюминий, являются важнейшей рудой, на которой базируется почти вся мировая алюминиевая промышленность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Алюминий легко реагирует с простыми веществами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Алюминий восстанавливает металлы из их оксидов (алюминотермия)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5)  На данный момент не известно ни одно живое существо, использующее алюминий в метаболизме,  — это «мёртвый» металл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13.Выберите два высказывания, в которых говорится о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иоде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как о химическом элементе: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Иод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входит в скелетный белок губок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Иод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  — кристаллы чёрно-серого цвета с фиолетовым металлическим блеском, легко образует фиолетовые пары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5 %-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спиртовой раствор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иода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используется для дезинфекции кожи вокруг раны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Иод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используется в источниках света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5)  Отсутствие или недостаток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иода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в рационе приводит к заболеваниям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14.Выберите два высказывания, в которых говорится о броме как о химическом элементе: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Бром используется для производства боевых отравляющих веществ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Жидкий бром легко взаимодействует с золотом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Бром  — тяжёлая едкая жидкость красно-бурого цвета с сильным неприятным «тяжёлым» запахом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Бром содержится в морской воде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5)  Бром принадлежит к VIIA группе  — галогена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15.Выберите два высказывания, в которых говорится о хроме как о химическом элементе: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Хром  — твёрдый металл голубовато-белого цвета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У атома хрома 6 валентных электронов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Хром устойчив на воздухе за счёт пассивирования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Хром  — один из самых твёрдых чистых металлов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5)  Хром входит в состав тканей растений и животных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214290"/>
            <a:ext cx="8572559" cy="6429420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16.Выберите два высказывания, в которых говорится об уране как о химическом элементе: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Уран  — тяжёлый серебристо-белый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глянцеватый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металл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Химически уран весьма активен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Уран относится к семейству актиноидов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Мелкий порошок урана самовоспламеняется на воздухе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5)  Уран не имеет стабильных изотопов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17.Выберите два высказывания, в которых говорится о свинце как о химическом элементе: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В алхимии свинец ассоциировался с планетой Сатурн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Свинец  — металл серебристо-серого цвета с синеватым оттенком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Свинец очень ковкий и легко плавится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Свинец используется для защиты пациентов от излучения рентгеновских аппаратов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5)  Свинец относится к группе тяжёлых металлов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18.Выберите два высказывания, в которых говорится о мышьяке как о химическом элементе: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В пиротехнике реальгар, в состав которого входит мышьяк, употребляется для получения «греческого» огня или «индийского» (бенгальского) огня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 Мышьяк химически активен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Мышьяк  — зеленоватый полуметалл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У атома мышьяка пять валентных электронов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5)  Мышьяк особой чистоты используется для синтеза полупроводниковых материалов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19.Выберите два высказывания, в которых говорится о сурьме как о химическом элементе: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Сурьма растворима в «Царской водке»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Биологическая роль сурьмы не выяснена, хотя она постоянно присутствует в живых организмах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Сурьма имеет несколько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аллотропных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модификаций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Сурьма содержится во многих минералах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5)  Сурьма легко реагирует с галогенами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20.Выберите два высказывания, в которых говорится об олове как о химическом элементе: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«Оловянная чума» (переход олова из одной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аллотропной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модификации в другую)  — одна из причин гибели экспедиции Скотта к Южному полюсу в 1912 году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Четырёхвалентное олово образует обширный класс оловоорганических соединений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Олово входит в состав красок, имитирующих позолоту («поталь»)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При комнатной температуре олово устойчиво к воздействию воздуха или воды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5)  При нагревании олово реагирует с большинством неметаллов</a:t>
            </a:r>
          </a:p>
          <a:p>
            <a:r>
              <a:rPr lang="ru-RU" sz="4800" b="1" dirty="0" smtClean="0"/>
              <a:t> </a:t>
            </a:r>
            <a:endParaRPr lang="ru-RU" sz="4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idx="1"/>
          </p:nvPr>
        </p:nvSpPr>
        <p:spPr>
          <a:xfrm>
            <a:off x="142875" y="285750"/>
            <a:ext cx="8715375" cy="6215063"/>
          </a:xfrm>
        </p:spPr>
        <p:txBody>
          <a:bodyPr>
            <a:normAutofit fontScale="32500" lnSpcReduction="20000"/>
          </a:bodyPr>
          <a:lstStyle/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21.Выберите два высказывания, в которых говорится о таллии как о химическом элементе: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1)  Нуклид таллий-210 используется в медицине для кардиологических исследований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2)  Таллий  — мягкий, чрезвычайно токсичный металл серебристо-белого цвета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3)  На воздухе таллий быстро тускнеет, покрываясь чёрной плёнкой своего оксида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4)  Таллий входит в состав средств для борьбы с грызунами в труднодоступных местах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5)  Таллий имеет три </a:t>
            </a:r>
            <a:r>
              <a:rPr lang="ru-RU" sz="3700" dirty="0" err="1" smtClean="0">
                <a:latin typeface="Times New Roman" pitchFamily="18" charset="0"/>
                <a:cs typeface="Times New Roman" pitchFamily="18" charset="0"/>
              </a:rPr>
              <a:t>аллотропные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модификации</a:t>
            </a: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22.Выберите два высказывания, в которых говорится о золоте как о химическом элементе: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1)  Наиболее устойчивая степень окисления золота в соединениях +3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2)  Золото входит в состав медицинских препаратов, применяемых при лечении аутоиммунных заболеваний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3)  Золото  — благородный металл жёлтого цвета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4)  Золото </a:t>
            </a:r>
            <a:r>
              <a:rPr lang="ru-RU" sz="3700" dirty="0" err="1" smtClean="0">
                <a:latin typeface="Times New Roman" pitchFamily="18" charset="0"/>
                <a:cs typeface="Times New Roman" pitchFamily="18" charset="0"/>
              </a:rPr>
              <a:t>высокопластично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5)  Золото  — один из самых инертных металлов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23.Выберите два высказывания, в которых говорится о калии как о химическом элементе.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1)  Воспламенившийся калий тушат содой или поваренной солью.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2)  Калий используют как катализатор при производстве некоторых видов синтетического каучука.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3)  При недостатке калия семена теряют всхожесть.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4)  Инертный газ  — единственная безопасная для калия среда.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5)  Калий содержится в крови и цитоплазме клеток.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24.Выберите два высказывания, в которых говорится о кальции как о химическом элементе.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1)  Молочные продукты являются богатым источником кальция для организма человека.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2)  Ядро атома кальция содержит 20 протонов.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3)  При нагревании на воздухе кальций воспламеняется и горит красным пламенем с оранжевым оттенком («кирпично-красным»).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4)  Химическая активность кальция ниже, чем бария.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5)  Кальций получают электролизом расплавов его солей.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700" b="1" dirty="0" smtClean="0">
                <a:latin typeface="Times New Roman" pitchFamily="18" charset="0"/>
                <a:cs typeface="Times New Roman" pitchFamily="18" charset="0"/>
              </a:rPr>
              <a:t>25.Выберите два высказывания, в которых говорится о барии как о химическом элементе.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     1)  В земной коре содержится 0,05 % бария.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2)  Барий плавится при температуре 710 °C.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3)  Зелёная окраска пламени — «визитная карточка» бария, даже если он присутствует в микроскопических количествах.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4)  Барий используют в качестве геттера — поглотителя остатков газов в вакуумных приборах.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5)  Барий самовоспламеняется от удара, легко разлагает воду.</a:t>
            </a: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7715304" cy="633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ome\Documents\2023-02-11\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8387550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85728"/>
            <a:ext cx="8572559" cy="6357982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1.Из перечисленных суждений о чистых веществах и смесях и способах их разделения выберите одно или несколько верных.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Чистые вещества имеют постоянный состав.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Смесь поваренной соли с речным песком можно разделить с помощью добавления воды и последующего фильтрования и выпаривания.  3)  Выпаривание относят к химическим способам разделения смесей.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Разделение смеси воды и этанола возможно способом фильтрования.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2.Из перечисленных суждений о правилах безопасной работы в химической лаборатории и с препаратами бытовой химии выберите одно или несколько верных.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В лаборатории наличие кислоты в растворе определяют на вкус.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При работе с препаратами бытовой химии, содержащими щёлочь, необходимо использовать резиновые перчатки.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При попадании раствора кислоты на кожу, её следует промыть водой и обработать раствором питьевой соды.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Легковоспламеняющиеся жидкости, например ацетон, разрешается хранить только в холодильнике.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3.Из перечисленных суждений о назначении лабораторной посуды и оборудования выберите одно или несколько верных.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Для измерения объёма жидкости используют пробирку.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Ступка с пестиком предназначены для измельчения твёрдых веществ.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Для измельчения твёрдых веществ используют стеклянный стакан.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Для пересыпания сухих веществ из склянки в пробирку можно использовать стеклянную воронку.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4.Из перечисленных суждений о правилах применения и опасности для здоровья препаратов бытовой химии выберите одно или несколько верных.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Стиральные порошки нельзя использовать для мытья посуды.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Работать с хлорсодержащими дезинфицирующими средствами следует при плотно закрытой двери в помещении.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Аэрозоли, использующиеся в качестве средств для борьбы с бытовыми насекомыми, безопасны для детей и животных.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Растворители и моющие средства не допускается хранить в доступных для детей местах.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5.Из перечисленных суждений о правилах применения и опасности для здоровья препаратов бытовой химии выберите одно или несколько верных.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  При получении кислорода из раствора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пероксида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водорода необходимо использовать резиновые перчатки.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  При растворении соды в воде необходимо надеть защитные очки.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  Мерный цилиндр нельзя использовать для нагревания раствора кислоты.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  В школьной лаборатории запрещается работать одному.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357166"/>
            <a:ext cx="8643997" cy="6286544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6.Из перечисленных суждений о способах разделения смесей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Для разделения смеси речного песка и железных опилок можно использовать магнит.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Очистить морскую воду от растворённых в ней солей можно с помощью фильтрования.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Для отделения осадка от раствора можно использовать фильтровальную бумагу.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Перегонка является химическим способом разделения смесей.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7.Из перечисленных суждений об экологической безопасности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Не рекомендуется употреблять в пищу плодоовощные культуры, выращенные вблизи железных дорог и автомобильных магистралей.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Овощные растения, выращенные с использованием избытка минеральных удобрений, не представляют опасности для организма человека.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Выбросы сернистого газа, образующегося в процессе получения серной кислоты, положительно влияют на здоровье человека, растительный и животный мир.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Отходы переработки свинцовых руд представляют угрозу для окружающей среды и здоровья человека.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8.Из перечисленных суждений о безопасном обращении с химическими веществами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Разбитый ртутный термометр и вытекшую из него ртуть следует выбросить в мусорное ведро.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Красками, содержащими ионы свинца, не рекомендуется покрывать детские игрушки и посуду.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Готовить растворы кислот (уксусной, лимонной и др.) в домашних условиях рекомендуется в алюминиевой посуде.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При попадании раствора щёлочи на кожу рук следует промыть обожжённый участок водой и обработать раствором лимонной кислоты.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9.Из перечисленных суждений о правилах безопасной работы в химической лаборатории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В лаборатории нельзя знакомиться с запахом веществ.  2)  Серную кислоту следует растворять в горячей воде.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Метан образует взрывчатые смеси с воздухом.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Растворять серную кислоту следует вливая её тонкой струйкой в холодную воду.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10.Из перечисленных суждений о получении и обращении с газами в процессе лабораторных опытов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1)  Прежде, чем поджечь водород, его необходимо проверить на чистоту.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Получаемый из бертолетовой соли хлор нельзя определять по запаху.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Углекислый газ в лаборатории получают разложением карбоната кальция при нагревании.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Для лабораторных опытов углекислый газ получают при нагревании карбоната аммония.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11.Из перечисленных суждений о правилах безопасной работы в химической лаборатории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В мензурке можно нагревать воду.  2)  Горящий натрий можно тушить водой.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Все опыты с любыми растворами кислот и щелочей следует проводить в резиновых перчатках.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Получение газообразных веществ не всегда проводят в вытяжном шкафу.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42852"/>
            <a:ext cx="8572559" cy="6572296"/>
          </a:xfrm>
        </p:spPr>
        <p:txBody>
          <a:bodyPr>
            <a:normAutofit fontScale="47500" lnSpcReduction="20000"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12.Из перечисленных суждений о правилах обращения с газообразными веществами при проведении опытов выберите одно или несколько верных.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В школьной лаборатории запрещается нагревать пробирки с растворами кислот.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Получение и собирание всех газообразных веществ проводят в вытяжном шкафу.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Углекислый газ можно собрать в сосуд способом вытеснения воздуха.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Кислород можно собрать в сосуд и способом вытеснения воздуха, и способом вытеснения воды.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13.Из перечисленных суждений о правилах безопасной работы в химической лаборатории выберите одно или несколько верных.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В лаборатории нельзя знакомиться с запахом веществ.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Воду можно кипятить в любой стеклянной посуде.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Работать с горючими жидкостями необходимо вдали от источников огня.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Хлор в лаборатории получают в вытяжном шкафу.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14.Из перечисленных суждений о правилах безопасной работы в химической лаборатории выберите одно или несколько верных.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Органические растворители следует хранить вдали от нагревательных приборов.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Щелочные металлы хранят в плотно закрытых стеклянных банках без применения дополнительных веществ.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Легковоспламеняющиеся жидкости, например ацетон, разрешается хранить только в холодильнике.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Калий хранят под слоем керосина.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15.Из перечисленных суждений о правилах работы в школьной лаборатории выберите одно или несколько верных.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На любой посуде, в которой хранятся вещества, должны быть этикетки с названиями или формулами веществ.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Опыты с горючими и едкими веществами необходимо проводить в очках  — собственных или лабораторных.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Не обязательно записывать в лабораторный журнал все опыты, проводимые в лаборатории.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При нагревании жидких и твёрдых веществ в пробирках и колбах можно направлять их отверстия на себя и соседей.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16.Из перечисленных суждений о правилах работы в школьной лаборатории выберите одно или несколько верных.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Чтобы погасить пламя спиртовки, его следует задуть.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При нагревании пробирки с раствором её следует располагать строго вертикально.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При проведении опытов с концентрированными растворами кислот и щелочей необходимо всегда надевать резиновые перчатки.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Опыты с летучими, ядовитыми веществами проводят только под тягой.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17.Из перечисленных суждений о чистых веществах и смесях выберите одно или несколько верных.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1)  Природный газ является смесью веществ.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2)  Алмаз является смесью веществ.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3)  Столовый уксус является чистым веществом.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4)  Раствор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иода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используемый для обработки ран, является смесью веществ.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ocuments\2023-02-11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526" y="1143000"/>
            <a:ext cx="8416636" cy="4572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14290"/>
            <a:ext cx="8715435" cy="6429420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18.Из перечисленных суждений о воде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Водопроводная вода содержит примеси растворимых солей  — сульфатов и гидрокарбонатов.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Озонирование воды не требует специального контроля, так как озон безвреден.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Морская вода обладает меньшей плотностью, чем речная, так как содержит значительно меньшее количество растворённых солей.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Хлорирование улучшает качество загрязнённой воды, так как хлор убивает бактерии и вирусы.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19.Из перечисленных суждений о влиянии антропогенных факторов на окружающую среду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Выхлопы автомобилей, работающих на бензине, негативно сказываются на состоянии атмосферы.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Внесение в почву избыточного количества минеральных удобрений вредит окружающей среде.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    3)  Самый вредный компонент выхлопных газов  —   так как это парниковый газ.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Оксиды азота образуются при взаимодействии автомобильного топлива с азотом воздуха.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20.Из перечисленных суждений о влиянии антропогенных факторов на окружающую среду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Все опыты, связанные с выделением газов, надо проводить только в вытяжном шкафу.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При нагревании растворов необходимо направлять отверстие пробирки или колбы в сторону от лица и от соседей.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Вещества, находящиеся в лаборатории, запрещается пробовать на вкус, даже если они в обыденной жизни употребляются в пищу (например, хлорид натрия).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При попадании кислоты на кожу поражённое место надо промыть большим количеством раствора щёлочи.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21.Из перечисленных суждений о химическом загрязнении окружающей среды и его последствиях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Количество углекислого газа в атмосфере постоянно растёт благодаря деятельности человека.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Углекислый газ  — самый вредный компонент выхлопных газов.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Повышенное содержание в замкнутом пространстве оксида углерода(II) не является угрожающим фактором для здоровья человека.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Производство цемента и других строительных материалов относят к источникам загрязнения атмосферы.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22.Из перечисленных суждений о чистых веществах и смесях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Смесь этанола и воды можно разделить с помощью делительной воронки.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Действие магнитом на смесь железных и алюминиевых опилок является физическим способом разделения веществ.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Смесь порошков серы и железа является неоднородной смесью. 4)  Питьевая сода является смесью веществ.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23.Из перечисленных суждений о разделении смесей и об использовании химических реакций человеком выберите одно или несколько верных.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1)  Для ускорения процесса фильтрования скошенный конец воронки следует прижать к стенке химического стакана.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2)  В основе выплавки чугуна и стали лежат окислительно-восстановительные реакции.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3)  Очистить воду от примеси масла можно с помощью дистилляции.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4)  Первым шагом при разделении смеси любых твердых веществ является растворение смеси в воде.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ome\Documents\2023-02-11\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929718" cy="6184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214290"/>
            <a:ext cx="8572559" cy="6429420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1.Для создания нового рисунка необходимо внести 5 г железа(III). Сколько граммов хлорида железа(III) нужно взвесить?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Запишите число с точностью до десятых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Хлорид железа(III)  — химическое соединение   используется в кузнечном деле для проявления рисунка железа.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2.Для подкормки растений в почву вносят 4 г фосфора на один квадратный метр. Какую массу (в граммах) фосфата натрия нужно взять для подкормки 100 м</a:t>
            </a:r>
            <a:r>
              <a:rPr lang="ru-RU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почвы?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Запишите число с точностью до целых.                                                                                                                                                 Фосфат натрия  — химическое соединение  соль ортофосфорной кислоты, используется в качестве фосфатного удобрения.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3.Для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цинкования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одного квадратного сантиметра металлического изделия нужно 0,2 г цинка. Сколько граммов хлорида цинка нужно взять, чтобы покрыть цинком изделие, площадью 20 см</a:t>
            </a:r>
            <a:r>
              <a:rPr lang="ru-RU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десятых.Хлорид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цинка  — химическое соединение  используется при электролитическом методе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цинкования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4.Для золочения одного квадратного метра купола нужно 120 г золота. Сколько граммов хлорида золота(III) нужно взять, чтобы покрыть золотом купол площадью 250 м</a:t>
            </a:r>
            <a:r>
              <a:rPr lang="ru-RU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целых.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Хлорид золота(III)  — химическое соединение  используется при электролитическом методе золочения.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.При лечении пациенту необходимо получать 800 мг лития в сутки.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Какое количество (в граммах) карбоната лития, входящего в состав препарата, ежесуточно принимает пациент?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Ответ округлите до десятых.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Карбонат лития  — химическое соединение  в медицине применяется для профилактики и лечения аффективных расстройств.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.При лечении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гипокальциемии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(дефицита кальция в организме) пациенту необходимо получать 1200 мг кальция в сутки.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Какое количество (в граммах) карбоната кальция, входящего в состав препарата, ежесуточно принимает пациент?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Карбонат кальция  — химическое соединение  в медицине используется в качестве лекарственного средства при болезнях костных тканей.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 лечении дефицита магния в организме пациенту необходимо получать 3000 мг магния в сутки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Какое количество (в граммах)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лактата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магния, входящего в состав препарата, ежесуточно принимает пациент?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целых.</a:t>
            </a:r>
          </a:p>
          <a:p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Лактат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магния  — химическое соединение  магниевая соль молочной кислоты, в медицине используется как средство, восполняющее дефицит магния в организме.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.При лечении дефицита железа в организме пациенту необходимо получать 120 мг железа в сутки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 Какое количество (в мг) сульфата железа(II), входящего в состав препарата, ежесуточно принимает пациент?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Ответ запишите с точностью до целых.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Сульфат железа(II)  — химическое соединение  соль серной кислоты, используется в медицине в качестве лекарственного средства для лечения и профилактики железодефицитной анемии.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5" cy="6357982"/>
          </a:xfrm>
        </p:spPr>
        <p:txBody>
          <a:bodyPr>
            <a:normAutofit fontScale="62500" lnSpcReduction="2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9.Для приготовления одного заряда фейерверка требуется 50 г кальция. Сколько граммов нитрата кальция нужно взвесить?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Запишите ответ с точностью до целых.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Нитрат кальция  — химическое соединение   в пиротехнике используется как недорогой источник кирпично-красного пламени.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10.Для приготовления сплава для отлития одной детали необходимо 5 кг чистой меди. Какое количество (в кг) халькопирита  нужно переработать для отлития 25 деталей?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Считать, что из руды извлекают 100% меди. Запишите ответ с точностью до целых.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Халькопирит  — минерал  является сырьём для получения меди.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11.Для промывания раны требуется приготовить раствор перманганата калия, содержащий 5 г кислорода. Какую массу (в граммах) перманганата калия нужно взвесить?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десятых.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Перманганат калия  — химическое соединение  разбавленные растворы которого в медицине используются как антисептическое средство.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12.Для приготовления ультрамарина было взято 30 г карбоната натрия. Какая масса (в граммах) натрия содержится в данной порции карбоната натрия?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целых.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Карбонат натрия  — химическое соединение  используется для получения пигмента ультрамарина.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13.Для создания флуоресцентного покрытия было взято 50 г силиката цинка. Какая масса (в граммах) кремния содержится в данной порции силиката цинка?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десятых.Силикат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цинка  — химическое соединение  используется при производстве флуоресцентных экранов.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14.Какая масса (в граммах) азота содержится в 60 г нитрата аммония?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целых.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Нитрат аммония (аммиачная селитра)  — химическое соединение  соль азотной кислоты, используется в качестве азотного удобрения.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15.Какая масса (в граммах) алюминия содержится в 20 г сульфата алюминия?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десятых.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Сульфат алюминия  — химическое соединение  используется в качестве коагулянта для очистки воды.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16.При подкормках овощных и цветочных культур в почву вносится 200 г азота на 100 м</a:t>
            </a:r>
            <a:r>
              <a:rPr lang="ru-RU" sz="2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Вычислите, сколько граммов аммиачной селитры надо внести на земельный участок площадью 100 м</a:t>
            </a:r>
            <a:r>
              <a:rPr lang="ru-RU" sz="2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Запишите число с точностью до целых.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Нитрат аммония (аммиачная селитра)  — химическое соединение  соль азотной кислоты, используется в качестве азотного удобрения.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52"/>
            <a:ext cx="8715435" cy="6572296"/>
          </a:xfrm>
        </p:spPr>
        <p:txBody>
          <a:bodyPr>
            <a:normAutofit fontScale="92500" lnSpcReduction="10000"/>
          </a:bodyPr>
          <a:lstStyle/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17.Для выпекания одной партии хлеба необходимо 80 г карбоната аммония. Какая масса (в граммах) углерода содержится в порции карбоната аммония для трёх партий хлеба?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Ответ дайте с точностью до целых.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Карбонат аммония  — химическое соединение   используется вместо дрожжей в хлебопечении.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18.При лечении пациенту необходимо 240 мг препарата на основе сульфата железа(III) в сутки. Какое количество (в мг) железа ежесуточно принимает пациент?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десятых.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19.Для антикоррозионного покрытия затратили 90 г нитрата алюминия. Какая масса (в граммах) алюминия была израсходована?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десятых.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Нитрат алюминия  — химическое соединение  используется в качестве антикоррозионного агента.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20.Для снижения артериального давления пациенту было введено 1,25 г сульфата магния. Какую массу (в граммах) магния получил пациент?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Ответ запишите с точностью до сотых.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Сульфат магния  — химическое соединение  используемое в медицине в качестве средства для снижения давления.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21.Для изготовления одной партии стёкол было израсходовано 140 кг карбоната магния. Какая масса (в килограммах) магния была использована для изготовления четырёх партий?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Ответ округлите до целых.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Карбонат магния  — химическое соединение  используется в производстве стекла.</a:t>
            </a:r>
          </a:p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22.Для изготовления одного приёмника ультразвука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было израсходовано 2 г лития. Какая масса (в граммах) сульфата лития понадобилась? Ответ дайте с точностью до десятых.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Сульфат лития  — химическое соединение  используется для изготовления приёмников ультразвука.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643997" cy="6357982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Решения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хлорида железа(III) равна 162,5.  Доля железа в нём равна 0,3446. Тогда необходимая масса хлорида железа(III) составит   14,5.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фосфата натрия равна  164.  Доля фосфора в нём равна  0,189. Тогда необходимая масса фосфата натрия составит  2116.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хлорида цинка равна  136 Доля цинка в нём равна 0,4779.  Тогда необходимая масса хлорида цинка составит    8,4.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хлорида золота(III) равна 303,5 .  Доля золота в нём равна 0,6491 Тогда необходимая масса хлорида золота(III) составит 46218.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карбоната лития равна  74.  Доля лития в нём равна  0,1892. Тогда необходимая масса карбоната лития составит  4,2.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карбоната кальция равна 100 .  Доля кальция в нём равна  0,4. Масса карбоната кальция составит  3.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лактата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магния равна  202. Доля магния в нём равна  0,1188. Масса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лактата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магния составит  25.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сульфата железа(II) равна  152 Доля железа в нём равна  0,3684 Тогда необходимая масса сульфата железа(II) составит  326.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нитрата кальция равна  164 Доля кальция в нём равна  0,2439. Масса нитрата кальция составит  205.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халькопирита равна  184.  Доля меди в нём равна  0,3478. Масса халькопирита составит  359.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перманганата калия  158.  Доля кислорода в нём равна 0,4051.  Тогда масса перманганата калия составит  12,3.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карбоната натрия  106. Доля натрия в нём равна 0,434.  Тогда масса натрия составит  13.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.Молярная масса силиката цинка  141.  Доля кремния в нём равна 0, 1986.  Тогда масса кремния составит  9,9.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нитрата аммония   80.  Доля азота в нём равна  0,35 Тогда масса азота составит  21.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сульфата алюминия 242.  Доля алюминия в нём равна  0,1579. Тогда масса алюминия составит  3,2.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нитрата аммония  80.  Доля азота в нём  0,35.  Отсюда нужная масса нитрата аммония составит : 571.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карбоната аммония  96.  Доля углерода в нём равна 0,125.  Тогда масса углерода составит  30.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сульфата железа(III)  400.  Доля железа в нём равна 0,28.  Тогда масса железа составит : 67,2.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Молярная масса нитрата алюминия  242. Доля алюминия в нём равна  0,1579.  Тогда масса алюминия составит  11,4.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сульфата магния  120.  Доля магния в нём равна  0,2.  Тогда масса магния составит  0,25.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21.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карбоната магния  84.  Доля магния в нём равна  0,2857.  Тогда масса магния составит 160.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22.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Молярная масса сульфата лития  110. Доля лития в нём равна  0,1273.  Тогда масса сульфата лития составит  15,7.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0034" y="2143116"/>
            <a:ext cx="8072493" cy="407196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Вычислять массовую или объемную долю растворенного вещества в растворе. Количество вещества, массу или объем вещества по количеству вещества, массе или объему одного из реагентов или продуктов реакции.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413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980728"/>
            <a:ext cx="8215370" cy="5377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Мел, мрамор, известняк (карбонат кальция) -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СаСО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Известковая вода, известковое молоко (гидроксид кальция) –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(ОН)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Едкое кали 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 едкий натр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Известь негашеная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 Бертолетова соль (хлорат калия) 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КС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 Сода –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NaHCO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7. Медный купорос 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uSO4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•5Н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Навеска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порция вещества.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54811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2276871"/>
            <a:ext cx="8429683" cy="429540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Средние, 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нормальные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соли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продукт полного замещения атомов водорода в кислоте на металл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СаСО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uSO</a:t>
            </a: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КС</a:t>
            </a:r>
            <a:r>
              <a:rPr lang="en-US" sz="28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 smtClean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Кислые соли </a:t>
            </a:r>
            <a:r>
              <a:rPr lang="ru-RU" sz="28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– продукт неполного замещения </a:t>
            </a:r>
            <a:r>
              <a:rPr lang="ru-RU" sz="28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атомов водорода в кислоте на металл </a:t>
            </a:r>
            <a:r>
              <a:rPr lang="ru-RU" sz="28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800" b="1" dirty="0" err="1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(НСО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NaHSO</a:t>
            </a: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, Na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НСО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800" b="1" dirty="0" err="1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uOH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солей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0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908720"/>
            <a:ext cx="8572559" cy="5806428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n=m/M;  m=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n•M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;  M=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;  M=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г/моль</a:t>
            </a: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07F09"/>
              </a:buClr>
            </a:pP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n=V/</a:t>
            </a:r>
            <a:r>
              <a:rPr lang="en-US" sz="9600" b="1" dirty="0" err="1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Vm</a:t>
            </a: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;   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V=</a:t>
            </a:r>
            <a:r>
              <a:rPr lang="en-US" sz="9600" b="1" dirty="0" err="1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n•Vm</a:t>
            </a: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;      </a:t>
            </a:r>
            <a:r>
              <a:rPr lang="en-US" sz="9600" b="1" dirty="0" err="1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Vm</a:t>
            </a: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=22,4 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л/моль</a:t>
            </a:r>
          </a:p>
          <a:p>
            <a:pPr lvl="0">
              <a:buClr>
                <a:srgbClr val="F07F09"/>
              </a:buClr>
            </a:pP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n=N/Na; Na – 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постоянная 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Авогадро</a:t>
            </a:r>
            <a:endParaRPr lang="en-US" sz="9600" b="1" dirty="0" smtClean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07F09"/>
              </a:buClr>
            </a:pPr>
            <a:r>
              <a:rPr lang="ru-RU" sz="9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Иногда </a:t>
            </a:r>
            <a:r>
              <a:rPr lang="ru-RU" sz="9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 задачах вместо массы вещества указаны </a:t>
            </a:r>
            <a:r>
              <a:rPr lang="ru-RU" sz="9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масса, объем </a:t>
            </a:r>
            <a:r>
              <a:rPr lang="ru-RU" sz="9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раствора и </a:t>
            </a:r>
            <a:r>
              <a:rPr lang="ru-RU" sz="9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массовая или объемная доли </a:t>
            </a:r>
            <a:r>
              <a:rPr lang="ru-RU" sz="9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растворённого вещества. Следовательно, необходимо найти массу </a:t>
            </a:r>
            <a:r>
              <a:rPr lang="ru-RU" sz="9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или объем растворённого </a:t>
            </a:r>
            <a:r>
              <a:rPr lang="ru-RU" sz="9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вещества прежде, чем находить его количество</a:t>
            </a:r>
            <a:r>
              <a:rPr lang="ru-RU" sz="9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buClr>
                <a:srgbClr val="F07F09"/>
              </a:buClr>
            </a:pP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w=m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(в)/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m(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;    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m(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sz="9600" b="1" dirty="0" err="1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w•m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9600" b="1" dirty="0" err="1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=m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/w</a:t>
            </a:r>
            <a:endParaRPr lang="ru-RU" sz="9600" b="1" dirty="0" smtClean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07F09"/>
              </a:buClr>
            </a:pP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(в)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/V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(р);     </a:t>
            </a: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(в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(в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>
              <a:buClr>
                <a:srgbClr val="F07F09"/>
              </a:buClr>
            </a:pPr>
            <a:r>
              <a:rPr lang="ru-RU" sz="9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9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 задаче вместо массы раствора известен его объём и плотность, то для нахождения массы раствора необходимо воспользоваться формулой</a:t>
            </a:r>
            <a:r>
              <a:rPr lang="ru-RU" sz="9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9600" b="1" dirty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07F09"/>
              </a:buClr>
            </a:pP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р) 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 V (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р) • 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p (</a:t>
            </a:r>
            <a:r>
              <a:rPr lang="ru-RU" sz="9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р)</a:t>
            </a:r>
          </a:p>
          <a:p>
            <a:pPr lvl="0">
              <a:buClr>
                <a:srgbClr val="F07F09"/>
              </a:buClr>
            </a:pP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p=m/V; p – 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плотность, </a:t>
            </a:r>
            <a:r>
              <a:rPr lang="en-US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p=</a:t>
            </a:r>
            <a:r>
              <a:rPr lang="ru-RU" sz="9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г/мл</a:t>
            </a:r>
            <a:endParaRPr lang="en-US" sz="9600" b="1" dirty="0" smtClean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F07F09"/>
              </a:buClr>
            </a:pPr>
            <a:endParaRPr lang="en-US" sz="3200" dirty="0" smtClean="0">
              <a:solidFill>
                <a:srgbClr val="323232"/>
              </a:solidFill>
            </a:endParaRPr>
          </a:p>
          <a:p>
            <a:pPr lvl="0">
              <a:buClr>
                <a:srgbClr val="F07F09"/>
              </a:buClr>
            </a:pPr>
            <a:endParaRPr lang="ru-RU" sz="3200" dirty="0" smtClean="0">
              <a:solidFill>
                <a:srgbClr val="323232"/>
              </a:solidFill>
            </a:endParaRPr>
          </a:p>
          <a:p>
            <a:pPr lvl="0">
              <a:buClr>
                <a:srgbClr val="F07F09"/>
              </a:buClr>
            </a:pPr>
            <a:endParaRPr lang="ru-RU" sz="3200" dirty="0" smtClean="0">
              <a:solidFill>
                <a:srgbClr val="323232"/>
              </a:solidFill>
            </a:endParaRPr>
          </a:p>
          <a:p>
            <a:pPr lvl="0">
              <a:buClr>
                <a:srgbClr val="F07F09"/>
              </a:buClr>
            </a:pPr>
            <a:endParaRPr lang="ru-RU" sz="3200" dirty="0">
              <a:solidFill>
                <a:srgbClr val="323232"/>
              </a:solidFill>
            </a:endParaRPr>
          </a:p>
          <a:p>
            <a:pPr lvl="0">
              <a:buClr>
                <a:srgbClr val="F07F09"/>
              </a:buClr>
            </a:pPr>
            <a:endParaRPr lang="ru-RU" sz="3200" dirty="0">
              <a:solidFill>
                <a:srgbClr val="323232"/>
              </a:solidFill>
            </a:endParaRPr>
          </a:p>
          <a:p>
            <a:endParaRPr lang="ru-RU" sz="3200" dirty="0"/>
          </a:p>
          <a:p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474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Химические формулы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24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338328"/>
            <a:ext cx="8472518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</a:rPr>
              <a:t>Краткая характеристика КИМ ОГЭ в 2022-2023 г.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C:\Users\Home\Documents\2023-02-11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8678866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1142984"/>
            <a:ext cx="8715435" cy="5500726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1. Прочитайте внимательно текст задачи.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2. Составьте уравнение реакции.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3. Подчеркните формулы веществ, о которых идет речь в условии задачи, укажите мольные отношения.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Оформите условие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задачи. Выпишите числовые данные с указанием соответствующих величин (масса, объём, количество вещества и т.п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5. Найдите молярные массы веществ</a:t>
            </a:r>
            <a:r>
              <a:rPr lang="ru-RU" sz="2200" b="1" dirty="0" smtClean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200" b="1" dirty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6. Выразите количество вещества, для которого имеются числовые данные в задаче, используя необходимые формулы, связывающие количество вещества </a:t>
            </a:r>
            <a:r>
              <a:rPr lang="ru-RU" sz="2200" b="1" dirty="0" smtClean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200" b="1" dirty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массой, объёмом или числом частиц </a:t>
            </a:r>
            <a:r>
              <a:rPr lang="ru-RU" sz="2200" b="1" dirty="0" smtClean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вещества</a:t>
            </a:r>
          </a:p>
          <a:p>
            <a:r>
              <a:rPr lang="ru-RU" sz="2200" b="1" dirty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7. Используя стехиометрические коэффициенты уравнения реакции, выразите количество искомого вещества через количество известного вещества</a:t>
            </a:r>
            <a:r>
              <a:rPr lang="ru-RU" sz="2200" b="1" dirty="0" smtClean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200" b="1" dirty="0" smtClean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200" b="1" dirty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. Найдите искомую величину, используя полученное количество вещества</a:t>
            </a:r>
            <a:r>
              <a:rPr lang="ru-RU" sz="2200" b="1" dirty="0" smtClean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200" b="1" dirty="0">
                <a:solidFill>
                  <a:srgbClr val="373A3C"/>
                </a:solidFill>
                <a:latin typeface="Times New Roman" pitchFamily="18" charset="0"/>
                <a:cs typeface="Times New Roman" pitchFamily="18" charset="0"/>
              </a:rPr>
              <a:t>9. Запишите полученный ответ.</a:t>
            </a:r>
            <a:r>
              <a:rPr lang="ru-RU" sz="2200" b="1" dirty="0">
                <a:solidFill>
                  <a:srgbClr val="373A3C"/>
                </a:solidFill>
                <a:latin typeface="-apple-system"/>
              </a:rPr>
              <a:t/>
            </a:r>
            <a:br>
              <a:rPr lang="ru-RU" sz="2200" b="1" dirty="0">
                <a:solidFill>
                  <a:srgbClr val="373A3C"/>
                </a:solidFill>
                <a:latin typeface="-apple-system"/>
              </a:rPr>
            </a:br>
            <a:endParaRPr lang="ru-RU" sz="2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1890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При решении задач соблюдается алгоритм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4892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158" y="1124744"/>
            <a:ext cx="8501121" cy="5518966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F07F09"/>
              </a:buClr>
            </a:pPr>
            <a:r>
              <a:rPr lang="ru-RU" sz="2800" b="1" dirty="0">
                <a:solidFill>
                  <a:srgbClr val="323232"/>
                </a:solidFill>
              </a:rPr>
              <a:t>Для выполнения расчётов по уравнениям химических реакций необходимо учитывать коэффициенты, стоящие перед формулами реагентов и продуктов реакции, т.к. они связаны с количествами реагирующих веществ: </a:t>
            </a:r>
          </a:p>
          <a:p>
            <a:pPr lvl="0">
              <a:buClr>
                <a:srgbClr val="F07F09"/>
              </a:buClr>
            </a:pPr>
            <a:r>
              <a:rPr lang="ru-RU" sz="2800" b="1" dirty="0">
                <a:solidFill>
                  <a:srgbClr val="323232"/>
                </a:solidFill>
              </a:rPr>
              <a:t>отношение количества вещества к коэффициенту перед его формулой в уравнении химической реакции одинаково для всех участников реакции.</a:t>
            </a:r>
            <a:br>
              <a:rPr lang="ru-RU" sz="2800" b="1" dirty="0">
                <a:solidFill>
                  <a:srgbClr val="323232"/>
                </a:solidFill>
              </a:rPr>
            </a:br>
            <a:r>
              <a:rPr lang="ru-RU" sz="2800" b="1" dirty="0">
                <a:solidFill>
                  <a:srgbClr val="323232"/>
                </a:solidFill>
              </a:rPr>
              <a:t>Объём любого газа пропорционален количеству вещества, т.е. коэффициенты в уравнении реакции показывают соотношения объёмов реагирующих и образовавшихся газообразных веществ.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151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1484784"/>
            <a:ext cx="8358245" cy="4873174"/>
          </a:xfrm>
        </p:spPr>
        <p:txBody>
          <a:bodyPr>
            <a:normAutofit/>
          </a:bodyPr>
          <a:lstStyle/>
          <a:p>
            <a:pPr lvl="0">
              <a:buClr>
                <a:srgbClr val="F07F09"/>
              </a:buClr>
            </a:pPr>
            <a:endParaRPr lang="ru-RU" dirty="0"/>
          </a:p>
          <a:p>
            <a:pPr lvl="0">
              <a:buClr>
                <a:srgbClr val="F07F09"/>
              </a:buClr>
            </a:pPr>
            <a:r>
              <a:rPr lang="ru-RU" sz="2800" b="1" dirty="0"/>
              <a:t>1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Невнимательно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читают условие задачи.</a:t>
            </a:r>
          </a:p>
          <a:p>
            <a:pPr lvl="0">
              <a:buClr>
                <a:srgbClr val="F07F09"/>
              </a:buClr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2. При нахождении количества вещества делят не массу чистого вещества, а массу раствора или объем раствора вещества на его молярную массу.</a:t>
            </a:r>
          </a:p>
          <a:p>
            <a:pPr lvl="0">
              <a:buClr>
                <a:srgbClr val="F07F09"/>
              </a:buClr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определении количества исходного вещества или продукта реакции не обращают внимания на коэффициенты в уравнении, т.е. количественные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отношения.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Autofit/>
          </a:bodyPr>
          <a:lstStyle/>
          <a:p>
            <a:r>
              <a:rPr lang="ru-RU" sz="3200" dirty="0" smtClean="0"/>
              <a:t>Типичные ошибки при решении задач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373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1052736"/>
            <a:ext cx="8715435" cy="5590974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растворении 180 г известняка в избытке азотной кислоты выделилось 34,27 л (н. у.) углекислого газа. Определите массовую долю карбоната кальция в данном образце известняка.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Читаем внимательно условие задачи.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оставляем уравнение реакции, расставляем коэффициенты, подчеркиваем формулы веществ, о которых идет речь в условии, определяем мольные отношения  :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СаСО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+ 2Н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→ Ca(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O + </a:t>
            </a:r>
            <a:r>
              <a:rPr lang="en-US" b="1" u="sng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u="sng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u="sng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↑</a:t>
            </a:r>
            <a:endParaRPr lang="ru-RU" b="1" dirty="0" smtClean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моль                                                       1 моль</a:t>
            </a:r>
          </a:p>
          <a:p>
            <a:pPr marL="0" indent="0">
              <a:buNone/>
            </a:pP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  Дано: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  m(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известняка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=180г</a:t>
            </a:r>
          </a:p>
          <a:p>
            <a:pPr marL="0" indent="0">
              <a:buNone/>
            </a:pP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w(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СаСО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)-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sz="2000" dirty="0" smtClean="0">
              <a:solidFill>
                <a:srgbClr val="323232"/>
              </a:solidFill>
              <a:latin typeface="Calibri"/>
            </a:endParaRPr>
          </a:p>
          <a:p>
            <a:pPr marL="0" indent="0">
              <a:buNone/>
            </a:pPr>
            <a:endParaRPr lang="ru-RU" sz="2000" dirty="0">
              <a:solidFill>
                <a:srgbClr val="323232"/>
              </a:solidFill>
              <a:latin typeface="Calibri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323232"/>
              </a:solidFill>
              <a:latin typeface="Calibri"/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323232"/>
              </a:solidFill>
              <a:latin typeface="Calibri"/>
            </a:endParaRPr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Задача</a:t>
            </a:r>
            <a:r>
              <a:rPr lang="ru-RU" dirty="0" smtClean="0"/>
              <a:t> №1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187624" y="5157192"/>
            <a:ext cx="19442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5450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2646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lvl="0" indent="0">
              <a:buClr>
                <a:srgbClr val="F07F09"/>
              </a:buClr>
              <a:buNone/>
            </a:pPr>
            <a:r>
              <a:rPr lang="ru-RU" sz="2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СаСО</a:t>
            </a:r>
            <a:r>
              <a:rPr lang="ru-RU" sz="22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+ 2Н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→ Ca(NO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+ </a:t>
            </a:r>
            <a:r>
              <a:rPr lang="en-US" sz="2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2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↑</a:t>
            </a:r>
            <a:endParaRPr lang="ru-RU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F07F09"/>
              </a:buClr>
              <a:buNone/>
            </a:pPr>
            <a:r>
              <a:rPr lang="en-US" sz="2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моль                                                   </a:t>
            </a:r>
            <a:r>
              <a:rPr lang="ru-RU" sz="2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   1 моль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1.Определяем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количество вещества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n=V/</a:t>
            </a:r>
            <a:r>
              <a:rPr lang="en-US" b="1" dirty="0" err="1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Vm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n(CO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)=V(CO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=34,27:22,4=1,53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моль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n(CaCO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)=n(CO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sz="2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1,53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моль</a:t>
            </a:r>
            <a:endParaRPr lang="en-US" sz="2600" dirty="0" smtClean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Определяем массу чистого СаСО</a:t>
            </a:r>
            <a:r>
              <a:rPr lang="ru-RU" sz="22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и его массовую долю: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М(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)=100г/моль;</a:t>
            </a:r>
            <a:r>
              <a:rPr lang="en-US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m=</a:t>
            </a:r>
            <a:r>
              <a:rPr lang="en-US" b="1" dirty="0" err="1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n•M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sz="2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n(CaCO</a:t>
            </a:r>
            <a:r>
              <a:rPr lang="en-US" sz="22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)•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М(</a:t>
            </a:r>
            <a:r>
              <a:rPr lang="en-US" sz="2600" dirty="0" err="1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ru-RU" sz="2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1,53•100=153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г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w=m</a:t>
            </a:r>
            <a:r>
              <a:rPr lang="ru-RU" sz="2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(в)/</a:t>
            </a:r>
            <a:r>
              <a:rPr lang="en-US" sz="2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m(</a:t>
            </a:r>
            <a:r>
              <a:rPr lang="ru-RU" sz="2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26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2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ru-RU" sz="2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CaCO3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)•</a:t>
            </a:r>
            <a:r>
              <a:rPr lang="en-US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/m(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известняка</a:t>
            </a:r>
            <a:r>
              <a:rPr lang="en-US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=153•</a:t>
            </a:r>
            <a:r>
              <a:rPr lang="en-US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180=0,85,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или 85%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Ответ: 85%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40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35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2844" y="1052736"/>
            <a:ext cx="8643997" cy="551953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 добавлении к раствору гидроксида калия с массовой долей щёлочи 10% избытка раствора нитрата меди(II) образовался осадок массой 9,8 г.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Определите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массу исходного раствора щёлочи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Читаем внимательно условие задачи.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2. Составляем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уравнение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реакции, расставляем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коэффициенты, подчеркиваем формулы веществ, о которых идет речь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условии и мольные отношения :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2КОН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+С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u(NO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3)2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↓+2KN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моль                       1моль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Дано: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w(KOH)=10%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m(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0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)=9,8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(KOH)-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Задача</a:t>
            </a:r>
            <a:r>
              <a:rPr lang="ru-RU" sz="4000" dirty="0"/>
              <a:t> </a:t>
            </a:r>
            <a:r>
              <a:rPr lang="ru-RU" sz="4000" dirty="0" smtClean="0"/>
              <a:t>№2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187624" y="5517232"/>
            <a:ext cx="2376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216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692696"/>
            <a:ext cx="8572560" cy="5951014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Clr>
                <a:srgbClr val="F07F09"/>
              </a:buClr>
              <a:buNone/>
            </a:pP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Решение:</a:t>
            </a:r>
          </a:p>
          <a:p>
            <a:pPr marL="0" lvl="0" indent="0">
              <a:buClr>
                <a:srgbClr val="F07F09"/>
              </a:buCl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+Cu(NO3)2→</a:t>
            </a:r>
            <a:r>
              <a:rPr lang="en-US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Cu(OH)2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↓+ 2KNO3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F07F09"/>
              </a:buClr>
              <a:buNone/>
            </a:pP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моль                          1моль</a:t>
            </a:r>
          </a:p>
          <a:p>
            <a:pPr marL="0" lvl="0" indent="0">
              <a:buClr>
                <a:srgbClr val="F07F09"/>
              </a:buClr>
              <a:buNone/>
            </a:pP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. Определяем количество вещества 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осадка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buClr>
                <a:srgbClr val="F07F09"/>
              </a:buClr>
              <a:buNone/>
            </a:pP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М(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2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98г/моль; </a:t>
            </a:r>
            <a:r>
              <a:rPr lang="en-US" sz="26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n=m/M</a:t>
            </a:r>
            <a:endParaRPr lang="ru-RU" dirty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F07F09"/>
              </a:buClr>
              <a:buNone/>
            </a:pP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2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2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М(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2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9,8/98=0,1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моль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Определяем количество вещества, массу гидроксида калия и массу исходного раствора.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Из уравнения реакции следует: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n(KOH)=2n(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200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•0,1= 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0,2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моль</a:t>
            </a:r>
          </a:p>
          <a:p>
            <a:pPr marL="0" lvl="0" indent="0">
              <a:buClr>
                <a:srgbClr val="F07F09"/>
              </a:buClr>
              <a:buNone/>
            </a:pP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М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(KOH)=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56г/моль; </a:t>
            </a:r>
          </a:p>
          <a:p>
            <a:pPr marL="0" lvl="0" indent="0">
              <a:buClr>
                <a:srgbClr val="F07F09"/>
              </a:buClr>
              <a:buNone/>
            </a:pPr>
            <a:r>
              <a:rPr lang="ru-RU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m=</a:t>
            </a:r>
            <a:r>
              <a:rPr lang="en-US" b="1" dirty="0" err="1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n•M</a:t>
            </a:r>
            <a:endParaRPr lang="ru-RU" sz="2600" dirty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(KOH)=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n(KOH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•М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(KOH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)=0,2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56=11,2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pPr marL="0" lvl="0" indent="0">
              <a:buClr>
                <a:srgbClr val="F07F09"/>
              </a:buClr>
              <a:buNone/>
            </a:pPr>
            <a:r>
              <a:rPr lang="ru-RU" sz="28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100" b="1" dirty="0" err="1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n-US" sz="21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=m</a:t>
            </a:r>
            <a:r>
              <a:rPr lang="ru-RU" sz="2100" b="1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100" b="1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/w</a:t>
            </a:r>
            <a:endParaRPr lang="ru-RU" sz="2100" dirty="0" smtClean="0">
              <a:solidFill>
                <a:srgbClr val="32323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(KOH)=m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(KOH)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/w</a:t>
            </a:r>
            <a:r>
              <a:rPr lang="en-US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(KOH</a:t>
            </a:r>
            <a:r>
              <a:rPr lang="en-US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=11,2/0,1=112г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  Ответ:112г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87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1484784"/>
            <a:ext cx="8643998" cy="515892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Вычислите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объём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углекисл­го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газа,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который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поглощён 740г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0,2%-ного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раствора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кальция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если после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окончания реакции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получен прозрачный раствор гидрокарбоната кальция.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(0,896л)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 Избыток оксида алюминия добавили к 29,4 г раствора с массовой долей серной кислоты 10%. Вычислите массу соли, образовавшейся в результате реакции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(3,42г)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/>
              <a:t>Решите задачи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05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ocuments\2023-02-12\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8786874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idx="1"/>
          </p:nvPr>
        </p:nvSpPr>
        <p:spPr>
          <a:xfrm>
            <a:off x="214313" y="214313"/>
            <a:ext cx="8715375" cy="628650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хлорида алюминия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раствор хлорида алюминия, а также набор следующих реактивов: водные растворы нитрата бария,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натрия, нитрата серебра, сульфата магния и металлический цинк.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нитрата серебра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 Дан раствор нитрата серебра, а также набор следующих реактивов: водные растворы соляной кислоты, бромида калия, нитрата магния, ацетата свинца и уксусной кислоты.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металлического цинка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 Дан металлический цинк, а также набор следующих реактивов: водные растворы аммиака,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натрия, сульфата магния, соляной кислоты и нитрата калия.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металлической меди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Дана металлическая медь, а также набор следующих реактивов: водные растворы хлорида натрия, нитрата серебра, азотной кислоты, сульфата магния и фосфата натрия.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алюминия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 Дан порошкообразный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алюминия, а также набор следующих реактивов: водные растворы хлорида натрия, нитрата бария,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натрия, сульфата калия и серной кислоты.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Краткая Крат</a:t>
            </a:r>
            <a:endParaRPr lang="ru-RU" sz="2000" b="1" dirty="0"/>
          </a:p>
        </p:txBody>
      </p:sp>
      <p:pic>
        <p:nvPicPr>
          <p:cNvPr id="3075" name="Picture 3" descr="C:\Users\Home\Documents\2023-02-11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8501121" cy="4983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42852"/>
            <a:ext cx="8501121" cy="621510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цинка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протекания.Дан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порошкообразный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цинка, а также набор следующих реактивов: водные растворы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натрия, нитрата калия, сульфата натрия, соляной кислоты и ацетата натрия.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кальция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раствор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кальция, а также набор следующих реактивов: газообразный оксид углерода(IV), водные растворы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натрия, фосфорной кислоты, нитрата бария и металлический цинк.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запишите молекулярные уравнения двух реакций, которые характеризуют химические свойства сульфата меди(II),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укажите признаки их протекания. Дан раствор сульфата меди(II), а также набор следующих реактивов: водные растворы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калия, хлорида калия, нитрата бария, бромида калия и ацетата калия.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запишите молекулярные уравнения двух реакций, которые характеризуют химические свойства карбоната кальция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порошкообразный карбонат кальция, а также набор следующих реактивов: водные растворы соляной кислоты, нитрата калия,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натрия, хлорида натрия и насыщенный водный раствор оксида углерода(IV) в воде.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нитрата аммония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порошкообразный нитрата аммония и набор следующих реактивов: водные растворы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калия, сульфата калия, нитрата калия, ацетата калия, а также спиртовая горелка.</a:t>
            </a:r>
          </a:p>
          <a:p>
            <a:endParaRPr lang="ru-RU" sz="1600" dirty="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285728"/>
            <a:ext cx="8643997" cy="621510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фосфата натрия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раствор фосфата натрия, а также набор следующих реактивов: водные растворы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калия, нитрата серебра, хлорида бария, порошкообразный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калия и металлический цинк.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бромида бария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раствор бромида бария, а также набор следующих реактивов: водные растворы хлорида калия, нитрата магния, нитрата серебра, сульфата натрия и соляной кислоты.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Используя только реактивы из приведённого перечня,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хлорида кальция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раствор хлорида кальция, а также набор следующих реактивов: водные растворы карбоната калия, нитрата магния, нитрата серебра,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бария и металлический цинк.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Используя только реактивы из приведённого перечня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запишите молекулярные уравнения двух реакций, которые характеризуют химические свойства сульфата аммония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раствор сульфата аммония, а также набор следующих реактивов: водные растворы карбоната калия, хлорида бария, фосфата натрия,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калия и соляной кислоты.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15.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запишите молекулярные уравнения двух реакций, которые характеризуют химические свойства нитрата меди(II),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укажите признаки их протекания. Дан раствор нитрата меди(II) и набор следующих реактивов: водные растворы сульфата калия, хлорида бария, ацетата магния,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калия, а также спиртовая горелка.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214290"/>
            <a:ext cx="8786873" cy="6429420"/>
          </a:xfrm>
        </p:spPr>
        <p:txBody>
          <a:bodyPr>
            <a:normAutofit fontScale="62500" lnSpcReduction="20000"/>
          </a:bodyPr>
          <a:lstStyle/>
          <a:p>
            <a:endParaRPr lang="ru-RU" sz="23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фосфата аммония,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 укажите признаки их протекания. Дан раствор фосфата аммония, а также набор следующих реактивов: водные растворы хлорида натрия, хлорида магния,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натрия, сульфата калия и бромида калия.</a:t>
            </a:r>
          </a:p>
          <a:p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сульфида натрия,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и укажите признаки их протекания. Дан раствор сульфида натрия, а также набор следующих реактивов: водные растворы нитрата свинца(II), нитрата аммония, соляной кислоты, сульфата калия и фосфата калия.</a:t>
            </a:r>
          </a:p>
          <a:p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перечня,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запишите молекулярные уравнения двух реакций, которые характеризуют химические свойства сульфата железа(III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), и укажите признаки их протекания. Дан раствор сульфата железа(III) и набор следующих реактивов: водные растворы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натрия, нитрата натрия, бромида магния, хлорида цинка, хлорида кальция.</a:t>
            </a:r>
          </a:p>
          <a:p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19.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Используя только реактивы из приведённого перечня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, запишите молекулярные уравнения двух реакций, которые характеризуют химические свойства сульфата железа(II)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, и укажите признаки их протекания. Дан раствор сульфата железа(II) и набор следующих реактивов: водные растворы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гидроксида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натрия, нитрата натрия, бромида магния, хлорида цинка и бромид бария.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ome\Documents\2023-02-12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571480"/>
            <a:ext cx="8715375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ocuments\2023-02-12\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50" y="428604"/>
            <a:ext cx="864393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ocuments\2023-02-12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756" y="571480"/>
            <a:ext cx="8476488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2376264"/>
          </a:xfrm>
        </p:spPr>
        <p:txBody>
          <a:bodyPr>
            <a:normAutofit/>
          </a:bodyPr>
          <a:lstStyle/>
          <a:p>
            <a:pPr algn="ctr"/>
            <a:r>
              <a:rPr lang="ru-RU" sz="4800" smtClean="0">
                <a:solidFill>
                  <a:schemeClr val="bg1"/>
                </a:solidFill>
              </a:rPr>
              <a:t>Желаем </a:t>
            </a:r>
            <a:r>
              <a:rPr lang="ru-RU" sz="4800" dirty="0" smtClean="0">
                <a:solidFill>
                  <a:schemeClr val="bg1"/>
                </a:solidFill>
              </a:rPr>
              <a:t>удачи на ОГЭ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Home\Documents\2023-02-12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8286808" cy="486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70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ome\Documents\2023-02-11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8762053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ocuments\2023-02-12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3607"/>
            <a:ext cx="5572164" cy="6380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ocuments\2023-02-12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5494" y="285750"/>
            <a:ext cx="4890137" cy="6357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ocuments\2023-02-12\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8184" y="214313"/>
            <a:ext cx="5884278" cy="6429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1112</TotalTime>
  <Words>2074</Words>
  <Application>Microsoft Office PowerPoint</Application>
  <PresentationFormat>Экран (4:3)</PresentationFormat>
  <Paragraphs>478</Paragraphs>
  <Slides>56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Волна</vt:lpstr>
      <vt:lpstr>Подготовка к ОГЭ по химии</vt:lpstr>
      <vt:lpstr> характеристика</vt:lpstr>
      <vt:lpstr>Слайд 3</vt:lpstr>
      <vt:lpstr> Краткая характеристика КИМ ОГЭ в 2022-2023 г. </vt:lpstr>
      <vt:lpstr>Краткая Крат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Задания с наименьшим процентом выполнения 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Классификация солей</vt:lpstr>
      <vt:lpstr>Химические формулы</vt:lpstr>
      <vt:lpstr>При решении задач соблюдается алгоритм</vt:lpstr>
      <vt:lpstr>Слайд 41</vt:lpstr>
      <vt:lpstr>Типичные ошибки при решении задач </vt:lpstr>
      <vt:lpstr>Задача №1</vt:lpstr>
      <vt:lpstr>Слайд 44</vt:lpstr>
      <vt:lpstr>Задача №2</vt:lpstr>
      <vt:lpstr>Слайд 46</vt:lpstr>
      <vt:lpstr>Решите задачи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Bagi</dc:creator>
  <cp:lastModifiedBy>Home</cp:lastModifiedBy>
  <cp:revision>203</cp:revision>
  <dcterms:created xsi:type="dcterms:W3CDTF">2015-10-21T17:48:31Z</dcterms:created>
  <dcterms:modified xsi:type="dcterms:W3CDTF">2023-02-12T14:44:39Z</dcterms:modified>
</cp:coreProperties>
</file>