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2" r:id="rId4"/>
    <p:sldId id="283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85" r:id="rId15"/>
    <p:sldId id="286" r:id="rId16"/>
    <p:sldId id="287" r:id="rId17"/>
    <p:sldId id="288" r:id="rId18"/>
    <p:sldId id="293" r:id="rId19"/>
    <p:sldId id="290" r:id="rId20"/>
    <p:sldId id="29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B7968FE-2889-48C7-99A5-6AC33CB61002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DF3A57D-A051-41A9-9DEA-3084AE373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68FE-2889-48C7-99A5-6AC33CB61002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A57D-A051-41A9-9DEA-3084AE373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68FE-2889-48C7-99A5-6AC33CB61002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A57D-A051-41A9-9DEA-3084AE373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7968FE-2889-48C7-99A5-6AC33CB61002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F3A57D-A051-41A9-9DEA-3084AE373E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B7968FE-2889-48C7-99A5-6AC33CB61002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DF3A57D-A051-41A9-9DEA-3084AE373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68FE-2889-48C7-99A5-6AC33CB61002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A57D-A051-41A9-9DEA-3084AE373E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68FE-2889-48C7-99A5-6AC33CB61002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A57D-A051-41A9-9DEA-3084AE373E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7968FE-2889-48C7-99A5-6AC33CB61002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F3A57D-A051-41A9-9DEA-3084AE373E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68FE-2889-48C7-99A5-6AC33CB61002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A57D-A051-41A9-9DEA-3084AE373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7968FE-2889-48C7-99A5-6AC33CB61002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F3A57D-A051-41A9-9DEA-3084AE373E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7968FE-2889-48C7-99A5-6AC33CB61002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F3A57D-A051-41A9-9DEA-3084AE373E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B7968FE-2889-48C7-99A5-6AC33CB61002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DF3A57D-A051-41A9-9DEA-3084AE373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 итогах проведения встречи с преподавателем сетевой профильной школы в 2021/22 учебном году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Семерез</a:t>
            </a:r>
            <a:r>
              <a:rPr lang="ru-RU" dirty="0" smtClean="0"/>
              <a:t> О.Б., руководитель ГМО, учитель биологии МБОУ СОШ №44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3.Планируем работу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285860"/>
            <a:ext cx="7829576" cy="487375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при планировании работы с группой школьников следует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избегать формализма и излишней заорганизованности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оптимальным будет построение индивидуальных образовательных траекторий </a:t>
            </a:r>
            <a:r>
              <a:rPr lang="ru-RU" dirty="0" smtClean="0"/>
              <a:t>для каждого участника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предусмотреть возможность отдыха</a:t>
            </a:r>
            <a:r>
              <a:rPr lang="ru-RU" dirty="0" smtClean="0"/>
              <a:t>, релаксации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не превращать</a:t>
            </a:r>
            <a:r>
              <a:rPr lang="ru-RU" dirty="0" smtClean="0"/>
              <a:t> работу группы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 пустое времяпровождение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наличие группы школьников не означает преобладания групповых форм работы</a:t>
            </a:r>
            <a:r>
              <a:rPr lang="ru-RU" dirty="0" smtClean="0"/>
              <a:t>: такие формы должны быть возможно более краткими и наиболее интересными для всех присутствующих.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4.Расширяем кругозор: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читаем книги, журналы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работаем в Интернете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общаемся дистанционно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5. Решаем </a:t>
            </a:r>
            <a:r>
              <a:rPr lang="ru-RU" b="1" dirty="0" smtClean="0"/>
              <a:t>задачи.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757494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нужно стремиться дать каждому члену </a:t>
            </a:r>
            <a:r>
              <a:rPr lang="ru-RU" dirty="0" smtClean="0"/>
              <a:t>группы  свободу выбора, 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индивидуальную образовательную траекторию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создать «книгу задач» </a:t>
            </a:r>
            <a:r>
              <a:rPr lang="ru-RU" dirty="0" smtClean="0"/>
              <a:t>(</a:t>
            </a:r>
            <a:r>
              <a:rPr lang="ru-RU" dirty="0" smtClean="0">
                <a:solidFill>
                  <a:srgbClr val="C00000"/>
                </a:solidFill>
              </a:rPr>
              <a:t>задания систематизированы по типам, способам решения, по сложности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4572008"/>
            <a:ext cx="7467600" cy="1143000"/>
          </a:xfrm>
          <a:prstGeom prst="rect">
            <a:avLst/>
          </a:prstGeom>
        </p:spPr>
        <p:txBody>
          <a:bodyPr vert="horz" anchor="b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000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6</a:t>
            </a:r>
            <a: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lang="ru-RU" sz="30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Постоянное совершенствование</a:t>
            </a:r>
            <a: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ru-RU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572560" cy="157163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Как сделать процесс освоения более </a:t>
            </a:r>
            <a:r>
              <a:rPr lang="ru-RU" dirty="0" smtClean="0"/>
              <a:t>эффективным?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7467600" cy="461658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Систематизация информации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Поиск наиболее эффективных методов решения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Владение смежными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предметами (химия, физика)</a:t>
            </a: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Обучение экстернатом по предмету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Индивидуализация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обучения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Постоянная поддержка мотивации (особенно для начинающих и младших школьников)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…</a:t>
            </a:r>
          </a:p>
          <a:p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2132856"/>
            <a:ext cx="6334472" cy="2885706"/>
          </a:xfrm>
        </p:spPr>
        <p:txBody>
          <a:bodyPr>
            <a:normAutofit/>
          </a:bodyPr>
          <a:lstStyle/>
          <a:p>
            <a:r>
              <a:rPr lang="ru-RU" b="1" dirty="0" smtClean="0"/>
              <a:t>Анализ качества участия учащихся во всероссийской олимпиаде школьников по учебным предметам «биологии» и «экологии»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Семерез</a:t>
            </a:r>
            <a:r>
              <a:rPr lang="ru-RU" dirty="0" smtClean="0"/>
              <a:t> О.Б., руководитель ГМО, учитель биологии МБОУ СОШ №44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23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2019/2020 учебный год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200" dirty="0" smtClean="0"/>
              <a:t>РЭВОШ ПО ЭКОЛОГИИ</a:t>
            </a:r>
          </a:p>
          <a:p>
            <a:endParaRPr lang="ru-RU" dirty="0"/>
          </a:p>
          <a:p>
            <a:pPr marL="0" indent="0" algn="ctr">
              <a:buNone/>
            </a:pPr>
            <a:r>
              <a:rPr lang="ru-RU" sz="3000" dirty="0" smtClean="0"/>
              <a:t>9 КЛАСС </a:t>
            </a:r>
          </a:p>
          <a:p>
            <a:r>
              <a:rPr lang="ru-RU" sz="2200" dirty="0" smtClean="0"/>
              <a:t>1 МЕСТО: САДЫКОВ ИЛЬДАР, МБОУ СОШ №44</a:t>
            </a:r>
          </a:p>
          <a:p>
            <a:pPr marL="0" indent="0">
              <a:buNone/>
            </a:pPr>
            <a:endParaRPr lang="ru-RU" sz="2200" dirty="0" smtClean="0"/>
          </a:p>
          <a:p>
            <a:pPr marL="0" indent="0" algn="ctr">
              <a:buNone/>
            </a:pPr>
            <a:r>
              <a:rPr lang="ru-RU" sz="3000" dirty="0" smtClean="0"/>
              <a:t>11 КЛАСС</a:t>
            </a:r>
          </a:p>
          <a:p>
            <a:r>
              <a:rPr lang="ru-RU" dirty="0" smtClean="0"/>
              <a:t>2 МЕСТО: КОНАРЕВА КРИСТИНА, МБОУ ГИМНАЗИЯ ИМ. Ф. К. САЛМАНОВА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003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2019/2020 учебный год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200" dirty="0" smtClean="0"/>
              <a:t>РЭВОШ ПО БИОЛОГИИ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3000" dirty="0" smtClean="0"/>
              <a:t>9 КЛАСС </a:t>
            </a:r>
          </a:p>
          <a:p>
            <a:r>
              <a:rPr lang="ru-RU" sz="2200" dirty="0"/>
              <a:t>3</a:t>
            </a:r>
            <a:r>
              <a:rPr lang="ru-RU" sz="2200" dirty="0" smtClean="0"/>
              <a:t> МЕСТО: БИКЕЕВ НАИЛЬ, МБОУ СОШ №46</a:t>
            </a:r>
          </a:p>
          <a:p>
            <a:endParaRPr lang="ru-RU" sz="2200" dirty="0" smtClean="0"/>
          </a:p>
          <a:p>
            <a:pPr marL="0" indent="0" algn="ctr">
              <a:buNone/>
            </a:pPr>
            <a:r>
              <a:rPr lang="ru-RU" sz="3000" dirty="0" smtClean="0"/>
              <a:t>10 КЛАСС</a:t>
            </a:r>
          </a:p>
          <a:p>
            <a:r>
              <a:rPr lang="ru-RU" sz="2200" dirty="0" smtClean="0"/>
              <a:t>2 МЕСТО: ВЕДЕНЬКИН АРТЕМ, МБОУ ГИМНАЗИЯ «ЛАБОРАТОРИЯ САЛАХОВА»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181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2020/2021 учебный год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/>
              <a:t>РЭВОШ ПО ЭКОЛОГИИ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3000" dirty="0" smtClean="0"/>
              <a:t>10</a:t>
            </a:r>
            <a:r>
              <a:rPr lang="ru-RU" sz="3000" dirty="0" smtClean="0"/>
              <a:t> КЛАСС </a:t>
            </a:r>
          </a:p>
          <a:p>
            <a:r>
              <a:rPr lang="ru-RU" sz="2200" dirty="0" smtClean="0"/>
              <a:t>2 </a:t>
            </a:r>
            <a:r>
              <a:rPr lang="ru-RU" sz="2200" dirty="0"/>
              <a:t>МЕСТО</a:t>
            </a:r>
            <a:r>
              <a:rPr lang="ru-RU" sz="2200" dirty="0" smtClean="0"/>
              <a:t>: КРАЙНОВА ЮЛИЯ, МБОУ </a:t>
            </a:r>
            <a:r>
              <a:rPr lang="ru-RU" sz="2200" dirty="0"/>
              <a:t>ГИМНАЗИЯ «ЛАБОРАТОРИЯ САЛАХОВА</a:t>
            </a:r>
            <a:r>
              <a:rPr lang="ru-RU" sz="2200" dirty="0" smtClean="0"/>
              <a:t>»</a:t>
            </a:r>
            <a:endParaRPr lang="ru-RU" sz="3200" dirty="0"/>
          </a:p>
          <a:p>
            <a:pPr marL="0" indent="0" algn="ctr">
              <a:buNone/>
            </a:pPr>
            <a:r>
              <a:rPr lang="ru-RU" sz="3000" dirty="0"/>
              <a:t>11 КЛАСС</a:t>
            </a:r>
          </a:p>
          <a:p>
            <a:r>
              <a:rPr lang="ru-RU" sz="2200" dirty="0"/>
              <a:t>2 </a:t>
            </a:r>
            <a:r>
              <a:rPr lang="ru-RU" sz="2200" dirty="0" smtClean="0"/>
              <a:t>МЕСТО:ОЛЕЙНИК МАРИЯ, </a:t>
            </a:r>
            <a:r>
              <a:rPr lang="ru-RU" sz="2200" dirty="0"/>
              <a:t>МБОУ ГИМНАЗИЯ ИМ. Ф. К. </a:t>
            </a:r>
            <a:r>
              <a:rPr lang="ru-RU" sz="2200" dirty="0" smtClean="0"/>
              <a:t>САЛМАНОВА</a:t>
            </a:r>
          </a:p>
          <a:p>
            <a:r>
              <a:rPr lang="ru-RU" sz="2200" dirty="0" smtClean="0"/>
              <a:t>3 МЕСТО: МАТЮШИНА АРИНА, </a:t>
            </a:r>
            <a:r>
              <a:rPr lang="ru-RU" sz="2200" dirty="0"/>
              <a:t>МБОУ ГИМНАЗИЯ ИМ. Ф. К. САЛМАНОВА</a:t>
            </a:r>
          </a:p>
          <a:p>
            <a:endParaRPr lang="ru-RU" sz="2200" dirty="0" smtClean="0"/>
          </a:p>
          <a:p>
            <a:endParaRPr lang="ru-RU" sz="2200" dirty="0"/>
          </a:p>
          <a:p>
            <a:pPr marL="0" indent="0" algn="ctr">
              <a:buNone/>
            </a:pPr>
            <a:endParaRPr lang="ru-RU" sz="3000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183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2020/2021 учебный год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200" dirty="0" smtClean="0"/>
              <a:t>РЭВОШ ПО БИОЛОГИИ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3000" dirty="0" smtClean="0"/>
              <a:t>9 КЛАСС </a:t>
            </a:r>
          </a:p>
          <a:p>
            <a:r>
              <a:rPr lang="ru-RU" sz="2200" dirty="0"/>
              <a:t>3</a:t>
            </a:r>
            <a:r>
              <a:rPr lang="ru-RU" sz="2200" dirty="0" smtClean="0"/>
              <a:t> МЕСТО: ЛЕВИНА АННА, МБОУ СОШ №10</a:t>
            </a:r>
          </a:p>
          <a:p>
            <a:pPr marL="0" indent="0" algn="ctr">
              <a:buNone/>
            </a:pPr>
            <a:r>
              <a:rPr lang="ru-RU" sz="3000" dirty="0" smtClean="0"/>
              <a:t>10 КЛАСС</a:t>
            </a:r>
          </a:p>
          <a:p>
            <a:r>
              <a:rPr lang="ru-RU" sz="2200" dirty="0" smtClean="0"/>
              <a:t>1 МЕСТО: ВОЛОШИН ИЛЬЯ, МБОУ СЕНЛ</a:t>
            </a:r>
          </a:p>
          <a:p>
            <a:pPr marL="0" indent="0" algn="ctr">
              <a:buNone/>
            </a:pPr>
            <a:r>
              <a:rPr lang="ru-RU" sz="3000" dirty="0" smtClean="0"/>
              <a:t>11 </a:t>
            </a:r>
            <a:r>
              <a:rPr lang="ru-RU" sz="3000" dirty="0"/>
              <a:t>КЛАСС</a:t>
            </a:r>
          </a:p>
          <a:p>
            <a:r>
              <a:rPr lang="ru-RU" sz="2200" dirty="0"/>
              <a:t>2</a:t>
            </a:r>
            <a:r>
              <a:rPr lang="ru-RU" sz="2200" dirty="0" smtClean="0"/>
              <a:t> </a:t>
            </a:r>
            <a:r>
              <a:rPr lang="ru-RU" sz="2200" dirty="0"/>
              <a:t>МЕСТО: ВЕДЕНЬКИН АРТЕМ, МБОУ ГИМНАЗИЯ «ЛАБОРАТОРИЯ САЛАХОВА»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484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2021/2022 учебный год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/>
              <a:t>РЭВОШ ПО ЭКОЛОГИИ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3000" dirty="0" smtClean="0"/>
              <a:t>9 КЛАСС </a:t>
            </a:r>
          </a:p>
          <a:p>
            <a:r>
              <a:rPr lang="ru-RU" sz="2200" dirty="0"/>
              <a:t>3</a:t>
            </a:r>
            <a:r>
              <a:rPr lang="ru-RU" sz="2200" dirty="0" smtClean="0"/>
              <a:t> МЕСТО: ШЕВЧИК МИХАИЛ, МБОУ СЕНЛ</a:t>
            </a:r>
          </a:p>
          <a:p>
            <a:pPr marL="0" indent="0" algn="ctr">
              <a:buNone/>
            </a:pPr>
            <a:r>
              <a:rPr lang="ru-RU" sz="3000" dirty="0" smtClean="0"/>
              <a:t>10 КЛАСС</a:t>
            </a:r>
          </a:p>
          <a:p>
            <a:r>
              <a:rPr lang="ru-RU" sz="2200" dirty="0"/>
              <a:t>1</a:t>
            </a:r>
            <a:r>
              <a:rPr lang="ru-RU" sz="2200" dirty="0" smtClean="0"/>
              <a:t> МЕСТО: СЕЛЕЗНЕВА АЛЕКСАНДРА, МБОУ </a:t>
            </a:r>
            <a:r>
              <a:rPr lang="ru-RU" sz="2200" dirty="0"/>
              <a:t>ГИМНАЗИЯ «ЛАБОРАТОРИЯ САЛАХОВА</a:t>
            </a:r>
            <a:r>
              <a:rPr lang="ru-RU" sz="2200" dirty="0" smtClean="0"/>
              <a:t>»</a:t>
            </a:r>
          </a:p>
          <a:p>
            <a:pPr marL="0" indent="0" algn="ctr">
              <a:buNone/>
            </a:pPr>
            <a:r>
              <a:rPr lang="ru-RU" sz="3000" dirty="0" smtClean="0"/>
              <a:t>11 </a:t>
            </a:r>
            <a:r>
              <a:rPr lang="ru-RU" sz="3000" dirty="0"/>
              <a:t>КЛАСС</a:t>
            </a:r>
          </a:p>
          <a:p>
            <a:r>
              <a:rPr lang="ru-RU" sz="2200" dirty="0" smtClean="0"/>
              <a:t>3 </a:t>
            </a:r>
            <a:r>
              <a:rPr lang="ru-RU" sz="2200" dirty="0"/>
              <a:t>МЕСТО</a:t>
            </a:r>
            <a:r>
              <a:rPr lang="ru-RU" sz="2200" dirty="0" smtClean="0"/>
              <a:t>: КРАЙНОВА ЮЛИЯ, </a:t>
            </a:r>
            <a:r>
              <a:rPr lang="ru-RU" sz="2200" dirty="0"/>
              <a:t>МБОУ ГИМНАЗИЯ «ЛАБОРАТОРИЯ САЛАХОВА»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621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Организация профильной школы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</a:bodyPr>
          <a:lstStyle/>
          <a:p>
            <a:r>
              <a:rPr lang="ru-RU" dirty="0" smtClean="0"/>
              <a:t>В соответствии с приказом департамента образования Администрации города от 08.11.2021 № 12-03-755/1 «Об организации и проведении сетевой профильной школы в 2021 году», с целью подготовки учащихся 9 - 11 классов к качественному участию в региональном этапе всероссийской олимпиады школьников (далее – ВОШ), период с 09 декабря по 20 декабря 2021 года была проведена сетевая профильная школа по биологии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2021/2022 учебный год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/>
              <a:t>РЭВОШ ПО БИОЛОГИИ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3000" dirty="0" smtClean="0"/>
              <a:t>9 КЛАСС </a:t>
            </a:r>
          </a:p>
          <a:p>
            <a:r>
              <a:rPr lang="ru-RU" sz="2200" dirty="0"/>
              <a:t>3</a:t>
            </a:r>
            <a:r>
              <a:rPr lang="ru-RU" sz="2200" dirty="0" smtClean="0"/>
              <a:t> МЕСТО: ТРИШИНА АГАТА, </a:t>
            </a:r>
            <a:r>
              <a:rPr lang="ru-RU" sz="2000" dirty="0"/>
              <a:t>ГИМНАЗИЯ «ЛАБОРАТОРИЯ САЛАХОВА</a:t>
            </a:r>
            <a:r>
              <a:rPr lang="ru-RU" sz="2000" dirty="0" smtClean="0"/>
              <a:t>»</a:t>
            </a:r>
            <a:endParaRPr lang="ru-RU" sz="2200" dirty="0" smtClean="0"/>
          </a:p>
          <a:p>
            <a:pPr marL="0" indent="0" algn="ctr">
              <a:buNone/>
            </a:pPr>
            <a:r>
              <a:rPr lang="ru-RU" sz="3000" dirty="0" smtClean="0"/>
              <a:t>11 </a:t>
            </a:r>
            <a:r>
              <a:rPr lang="ru-RU" sz="3000" dirty="0"/>
              <a:t>КЛАСС</a:t>
            </a:r>
          </a:p>
          <a:p>
            <a:r>
              <a:rPr lang="ru-RU" sz="2200" dirty="0"/>
              <a:t>2</a:t>
            </a:r>
            <a:r>
              <a:rPr lang="ru-RU" sz="2200" dirty="0" smtClean="0"/>
              <a:t> </a:t>
            </a:r>
            <a:r>
              <a:rPr lang="ru-RU" sz="2200" dirty="0"/>
              <a:t>МЕСТО</a:t>
            </a:r>
            <a:r>
              <a:rPr lang="ru-RU" sz="2200" dirty="0" smtClean="0"/>
              <a:t>: ВОЛОШИН ИЛЬЯ, МБОУ СЕНЛ</a:t>
            </a:r>
            <a:endParaRPr lang="ru-RU" sz="2200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83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</a:bodyPr>
          <a:lstStyle/>
          <a:p>
            <a:r>
              <a:rPr lang="ru-RU" dirty="0"/>
              <a:t>Организатор профильной школы – муниципальное бюджетное общеобразовательное учреждение </a:t>
            </a:r>
            <a:r>
              <a:rPr lang="ru-RU" dirty="0" err="1"/>
              <a:t>Сургутский</a:t>
            </a:r>
            <a:r>
              <a:rPr lang="ru-RU" dirty="0"/>
              <a:t> естественно-научный лицей. </a:t>
            </a:r>
          </a:p>
          <a:p>
            <a:r>
              <a:rPr lang="ru-RU" dirty="0"/>
              <a:t>Занятия проводил </a:t>
            </a:r>
            <a:r>
              <a:rPr lang="ru-RU" dirty="0" err="1"/>
              <a:t>Зорков</a:t>
            </a:r>
            <a:r>
              <a:rPr lang="ru-RU" dirty="0"/>
              <a:t> Иван Александрович, кандидат педагогических наук, доцент кафедры физиологии человека и методики обучения биологии ФГБОУ ВО «Красноярский государственный педагогический университет им. В. П. </a:t>
            </a:r>
            <a:r>
              <a:rPr lang="ru-RU" dirty="0" err="1"/>
              <a:t>Aстафьева</a:t>
            </a:r>
            <a:r>
              <a:rPr lang="ru-RU" dirty="0"/>
              <a:t>», член жюри регионального этапа ВОШ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449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Целевая аудитория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</a:bodyPr>
          <a:lstStyle/>
          <a:p>
            <a:r>
              <a:rPr lang="ru-RU" dirty="0"/>
              <a:t>Профильная школа </a:t>
            </a:r>
            <a:r>
              <a:rPr lang="ru-RU" dirty="0" smtClean="0"/>
              <a:t>проводилась </a:t>
            </a:r>
            <a:r>
              <a:rPr lang="ru-RU" dirty="0"/>
              <a:t>в дистанционном формате с использованием платформ: </a:t>
            </a:r>
            <a:r>
              <a:rPr lang="en-US" dirty="0"/>
              <a:t>Webinar</a:t>
            </a:r>
            <a:r>
              <a:rPr lang="ru-RU" dirty="0"/>
              <a:t>.</a:t>
            </a:r>
            <a:r>
              <a:rPr lang="en-US" dirty="0" err="1"/>
              <a:t>ru</a:t>
            </a:r>
            <a:r>
              <a:rPr lang="ru-RU" dirty="0"/>
              <a:t>, </a:t>
            </a:r>
            <a:r>
              <a:rPr lang="en-US" dirty="0"/>
              <a:t>Google Meet</a:t>
            </a:r>
            <a:r>
              <a:rPr lang="ru-RU" dirty="0"/>
              <a:t>.</a:t>
            </a:r>
          </a:p>
          <a:p>
            <a:r>
              <a:rPr lang="ru-RU" dirty="0" smtClean="0"/>
              <a:t>Участники </a:t>
            </a:r>
            <a:r>
              <a:rPr lang="ru-RU" dirty="0"/>
              <a:t>профильной </a:t>
            </a:r>
            <a:r>
              <a:rPr lang="ru-RU" dirty="0" smtClean="0"/>
              <a:t>школы:</a:t>
            </a:r>
            <a:endParaRPr lang="ru-RU" dirty="0"/>
          </a:p>
          <a:p>
            <a:pPr lvl="0"/>
            <a:r>
              <a:rPr lang="ru-RU" dirty="0"/>
              <a:t>учащиеся 10 – 11-х классов, являющиеся победителями и призерами регионального этапа ВОШ по биологии в 2020/21 учебном году; </a:t>
            </a:r>
          </a:p>
          <a:p>
            <a:pPr lvl="0"/>
            <a:r>
              <a:rPr lang="ru-RU" dirty="0"/>
              <a:t>учащиеся 9 – 11-х классов, набравшие наибольшее количество баллов по результатам муниципального этапа ВОШ по биологии в 2021/22 учебном году (c 1 по 6 место в рейтинге победителей и призеров).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136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Возможные цели при подготовке учащихся к олимпиадам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u="sng" dirty="0" smtClean="0"/>
              <a:t>Цели работы:</a:t>
            </a:r>
            <a:endParaRPr lang="ru-RU" u="sng" dirty="0"/>
          </a:p>
          <a:p>
            <a:pPr lvl="0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Развитие познавательной активности учащихся</a:t>
            </a:r>
          </a:p>
          <a:p>
            <a:pPr lvl="0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Формирование интереса к изучению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предмета (предметов)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Выявления уровня подготовки учащихся по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предметам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Развитие самостоятельного, поискового, исследовательского мышления</a:t>
            </a:r>
          </a:p>
          <a:p>
            <a:pPr lvl="0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Формирование творческой активности обучающихся</a:t>
            </a:r>
          </a:p>
          <a:p>
            <a:pPr lvl="0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Развитие способности к нахождению аналогий</a:t>
            </a:r>
          </a:p>
          <a:p>
            <a:pPr lvl="0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Учить работать командой (группой)</a:t>
            </a:r>
          </a:p>
          <a:p>
            <a:pPr lvl="0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Способствовать развитию мышления и коммуникативных способностей учащихся.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Система подготовки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участников </a:t>
            </a:r>
            <a:r>
              <a:rPr lang="ru-RU" b="1" dirty="0" smtClean="0"/>
              <a:t>олимпиад: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базовая </a:t>
            </a:r>
            <a:r>
              <a:rPr lang="ru-RU" b="1" dirty="0">
                <a:solidFill>
                  <a:srgbClr val="C00000"/>
                </a:solidFill>
              </a:rPr>
              <a:t>школьная подготовка по предмету</a:t>
            </a:r>
            <a:r>
              <a:rPr lang="ru-RU" dirty="0"/>
              <a:t>;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подготовка</a:t>
            </a:r>
            <a:r>
              <a:rPr lang="ru-RU" b="1" dirty="0">
                <a:solidFill>
                  <a:srgbClr val="C00000"/>
                </a:solidFill>
              </a:rPr>
              <a:t>, полученная в рамках системы дополнительного образования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/>
              <a:t>(кружки, факультативы, </a:t>
            </a:r>
            <a:r>
              <a:rPr lang="ru-RU" dirty="0" err="1" smtClean="0"/>
              <a:t>элективы</a:t>
            </a:r>
            <a:r>
              <a:rPr lang="ru-RU" dirty="0" smtClean="0"/>
              <a:t>, …);</a:t>
            </a:r>
            <a:endParaRPr lang="ru-RU" dirty="0"/>
          </a:p>
          <a:p>
            <a:r>
              <a:rPr lang="ru-RU" b="1" dirty="0" smtClean="0">
                <a:solidFill>
                  <a:srgbClr val="C00000"/>
                </a:solidFill>
              </a:rPr>
              <a:t>самоподготовка </a:t>
            </a:r>
            <a:r>
              <a:rPr lang="ru-RU" dirty="0"/>
              <a:t>(чтение научной и научно-популярной литературы, самостоятельное решение задач, поиск информации в Интернете и т.д.);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целенаправленная </a:t>
            </a:r>
            <a:r>
              <a:rPr lang="ru-RU" b="1" dirty="0">
                <a:solidFill>
                  <a:srgbClr val="C00000"/>
                </a:solidFill>
              </a:rPr>
              <a:t>подготовка к участию в определенном этапе соревнования по тому или иному предмету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/>
              <a:t>(как правило, такая подготовка осуществляется под руководством </a:t>
            </a:r>
            <a:r>
              <a:rPr lang="ru-RU" dirty="0" smtClean="0"/>
              <a:t>тренера-наставника, </a:t>
            </a:r>
            <a:r>
              <a:rPr lang="ru-RU" dirty="0"/>
              <a:t>имеющего опыт участия в олимпиадном движении).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преодоление </a:t>
            </a:r>
            <a:r>
              <a:rPr lang="ru-RU" sz="2800" b="1" dirty="0" smtClean="0"/>
              <a:t>первостепенных проблем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00174"/>
            <a:ext cx="8786874" cy="535782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подготовка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 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к  олимпиаде</a:t>
            </a:r>
            <a:r>
              <a:rPr lang="ru-RU" dirty="0"/>
              <a:t>  должна  быть 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систематической</a:t>
            </a:r>
            <a:r>
              <a:rPr lang="ru-RU" dirty="0"/>
              <a:t>, </a:t>
            </a:r>
            <a:r>
              <a:rPr lang="ru-RU" dirty="0" smtClean="0"/>
              <a:t>начиная</a:t>
            </a:r>
            <a:r>
              <a:rPr lang="ru-RU" dirty="0"/>
              <a:t>  с  начала  учебного  года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элективные  курсы </a:t>
            </a:r>
            <a:r>
              <a:rPr lang="ru-RU" dirty="0" smtClean="0"/>
              <a:t>целесообразнее </a:t>
            </a:r>
            <a:r>
              <a:rPr lang="ru-RU" dirty="0"/>
              <a:t>использовать не для обсуждения </a:t>
            </a:r>
            <a:r>
              <a:rPr lang="ru-RU" dirty="0" smtClean="0"/>
              <a:t>вопросов </a:t>
            </a:r>
            <a:r>
              <a:rPr lang="ru-RU" dirty="0"/>
              <a:t>теории, а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для развития творческих способностей детей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индивидуальная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   программа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dirty="0"/>
              <a:t>    подготовки  к  олимпиаде  для  каждого </a:t>
            </a:r>
            <a:r>
              <a:rPr lang="ru-RU" dirty="0" smtClean="0"/>
              <a:t>учащегося</a:t>
            </a:r>
            <a:r>
              <a:rPr lang="ru-RU" dirty="0"/>
              <a:t>, 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отражающая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  его  специфическую 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траекторию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  движения</a:t>
            </a:r>
            <a:r>
              <a:rPr lang="ru-RU" dirty="0"/>
              <a:t>  от  незнания   к  знанию,  от  неумения  </a:t>
            </a:r>
            <a:r>
              <a:rPr lang="ru-RU" dirty="0" smtClean="0"/>
              <a:t>решать</a:t>
            </a:r>
            <a:r>
              <a:rPr lang="ru-RU" dirty="0"/>
              <a:t>  сложные  </a:t>
            </a:r>
            <a:r>
              <a:rPr lang="ru-RU" dirty="0" smtClean="0"/>
              <a:t>задания</a:t>
            </a:r>
            <a:r>
              <a:rPr lang="ru-RU" dirty="0"/>
              <a:t>  к  творческим  навыкам   выбора  способа их решения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использование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диагностического  инструмента</a:t>
            </a:r>
            <a:r>
              <a:rPr lang="ru-RU" dirty="0"/>
              <a:t>  (например, интеллектуальные  соревнования  по  каждому  разделу  </a:t>
            </a:r>
            <a:r>
              <a:rPr lang="ru-RU" dirty="0" smtClean="0"/>
              <a:t>программ)</a:t>
            </a:r>
            <a:endParaRPr lang="ru-RU" dirty="0"/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уделить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внимание</a:t>
            </a:r>
            <a:r>
              <a:rPr lang="ru-RU" dirty="0"/>
              <a:t>  совершенствованию и развитию у детей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экспериментальных навыков</a:t>
            </a:r>
            <a:r>
              <a:rPr lang="ru-RU" dirty="0"/>
              <a:t>, умений применять знания в нестандартной ситуации, самостоятельно моделировать свою поисковую деятельность при решении экспериментальных задач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использовать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учителю все имеющиеся в его распоряжении возможности</a:t>
            </a:r>
            <a:r>
              <a:rPr lang="ru-RU" dirty="0"/>
              <a:t>: мысленный эксперимент, практикумы в лабораториях </a:t>
            </a:r>
            <a:r>
              <a:rPr lang="ru-RU" dirty="0" smtClean="0"/>
              <a:t>вузов, </a:t>
            </a:r>
            <a:r>
              <a:rPr lang="ru-RU" dirty="0"/>
              <a:t>эксперимент в школьном кабинете и т.д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467600" cy="186847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Этапы работы:</a:t>
            </a:r>
            <a:br>
              <a:rPr lang="ru-RU" b="1" dirty="0" smtClean="0"/>
            </a:br>
            <a:r>
              <a:rPr lang="ru-RU" sz="2800" b="1" dirty="0" smtClean="0"/>
              <a:t>1.Выявляем наиболее подготовленных, одаренных и заинтересованных школьников через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500306"/>
            <a:ext cx="7929618" cy="3973646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наблюдения в ходе уроков</a:t>
            </a:r>
            <a:r>
              <a:rPr lang="ru-RU" dirty="0" smtClean="0"/>
              <a:t>;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организацию исследовательской</a:t>
            </a:r>
            <a:r>
              <a:rPr lang="ru-RU" dirty="0" smtClean="0"/>
              <a:t>, кружковой работы и проведение других внеклассных мероприятий по предмету;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оценку способностей школьников </a:t>
            </a:r>
            <a:r>
              <a:rPr lang="ru-RU" dirty="0" smtClean="0"/>
              <a:t>и анализ их успеваемости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по смежным дисциплинам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165416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2.Создаём творческую группу, </a:t>
            </a:r>
            <a:r>
              <a:rPr lang="ru-RU" b="1" u="sng" dirty="0" smtClean="0"/>
              <a:t>команду</a:t>
            </a:r>
            <a:r>
              <a:rPr lang="ru-RU" b="1" dirty="0" smtClean="0"/>
              <a:t> школьников, готовящихся к олимпиадам,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800" b="1" dirty="0" smtClean="0"/>
              <a:t>которая </a:t>
            </a:r>
            <a:r>
              <a:rPr lang="ru-RU" sz="2800" b="1" dirty="0" smtClean="0"/>
              <a:t>позволяет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00240"/>
            <a:ext cx="7467600" cy="447371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реализовать взаимопомощь</a:t>
            </a:r>
            <a:r>
              <a:rPr lang="ru-RU" dirty="0" smtClean="0"/>
              <a:t>, передачу опыта участия в олимпиадах, психологическую подготовку новых участников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уменьшить нагрузку учителя</a:t>
            </a:r>
            <a:r>
              <a:rPr lang="ru-RU" dirty="0" smtClean="0"/>
              <a:t>, так как часть работы по подготовке младших могут взять на себя старшие (обучая других, они будут совершенствовать и свои знания)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358</TotalTime>
  <Words>669</Words>
  <Application>Microsoft Office PowerPoint</Application>
  <PresentationFormat>Экран (4:3)</PresentationFormat>
  <Paragraphs>121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Об итогах проведения встречи с преподавателем сетевой профильной школы в 2021/22 учебном году</vt:lpstr>
      <vt:lpstr>Организация профильной школы</vt:lpstr>
      <vt:lpstr>Презентация PowerPoint</vt:lpstr>
      <vt:lpstr>Целевая аудитория</vt:lpstr>
      <vt:lpstr>Возможные цели при подготовке учащихся к олимпиадам </vt:lpstr>
      <vt:lpstr>Система подготовки  участников олимпиад:</vt:lpstr>
      <vt:lpstr>преодоление первостепенных проблем</vt:lpstr>
      <vt:lpstr> Этапы работы: 1.Выявляем наиболее подготовленных, одаренных и заинтересованных школьников через</vt:lpstr>
      <vt:lpstr>2.Создаём творческую группу, команду школьников, готовящихся к олимпиадам,  которая позволяет</vt:lpstr>
      <vt:lpstr>3.Планируем работу </vt:lpstr>
      <vt:lpstr>4.Расширяем кругозор: </vt:lpstr>
      <vt:lpstr>5. Решаем задачи. </vt:lpstr>
      <vt:lpstr>Как сделать процесс освоения более эффективным? </vt:lpstr>
      <vt:lpstr>Анализ качества участия учащихся во всероссийской олимпиаде школьников по учебным предметам «биологии» и «экологии»</vt:lpstr>
      <vt:lpstr>2019/2020 учебный год</vt:lpstr>
      <vt:lpstr>2019/2020 учебный год</vt:lpstr>
      <vt:lpstr>2020/2021 учебный год</vt:lpstr>
      <vt:lpstr>2020/2021 учебный год</vt:lpstr>
      <vt:lpstr>2021/2022 учебный год</vt:lpstr>
      <vt:lpstr>2021/2022 учебный 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подготовки учащихся к предметным олимпиадам</dc:title>
  <dc:creator>Игорь</dc:creator>
  <cp:lastModifiedBy>User</cp:lastModifiedBy>
  <cp:revision>28</cp:revision>
  <dcterms:created xsi:type="dcterms:W3CDTF">2015-09-19T10:15:08Z</dcterms:created>
  <dcterms:modified xsi:type="dcterms:W3CDTF">2022-04-17T15:40:45Z</dcterms:modified>
</cp:coreProperties>
</file>