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  <p:sldId id="263" r:id="rId9"/>
    <p:sldId id="264" r:id="rId10"/>
    <p:sldId id="282" r:id="rId11"/>
    <p:sldId id="265" r:id="rId12"/>
    <p:sldId id="266" r:id="rId13"/>
    <p:sldId id="280" r:id="rId14"/>
    <p:sldId id="267" r:id="rId15"/>
    <p:sldId id="268" r:id="rId16"/>
    <p:sldId id="269" r:id="rId17"/>
    <p:sldId id="270" r:id="rId18"/>
    <p:sldId id="271" r:id="rId19"/>
    <p:sldId id="273" r:id="rId20"/>
    <p:sldId id="272" r:id="rId21"/>
    <p:sldId id="275" r:id="rId22"/>
    <p:sldId id="274" r:id="rId23"/>
    <p:sldId id="281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65356-DF26-4EDF-87AF-9AA64F7B1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704947-17BC-4119-BC3C-BE077429B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827227-1003-48CD-86EB-9282B893A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50D7-F56D-4A08-99EE-E9A7E78AC2A0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4A5DF8-F343-48D5-8BE4-FF89E51F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2C003C-4C41-4CA9-8F09-75F6AD001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2A46-50FB-4383-80B3-8BA35614E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90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CE1EF-F92F-4139-941A-94E6ED137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2D65C1-FF3C-4BE4-AA17-08CA51132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1F4EC2-F53F-4888-89AB-07DC2AE3B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50D7-F56D-4A08-99EE-E9A7E78AC2A0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66A3D6-7D83-40C0-9132-FE8ED8B5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3D825-52A4-433F-9CD6-B90B1AE89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2A46-50FB-4383-80B3-8BA35614E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2C0B1E-DA24-48DE-B70B-7833EB7573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4C5ED5-1021-4AEE-99DC-5B47D77E1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A4750F-0F9D-4130-AF23-95D2337E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50D7-F56D-4A08-99EE-E9A7E78AC2A0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202509-7960-4234-9AC6-4AF93D842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C336D-9E5F-4538-A1E3-34BCFB17C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2A46-50FB-4383-80B3-8BA35614E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90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3D02F-EDF9-44F3-AFC3-27E611AE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4E3251-D36B-4550-87BC-341D85EE0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E3D176-B277-40EA-8A27-60052D91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50D7-F56D-4A08-99EE-E9A7E78AC2A0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588086-7214-4387-9B7E-19764EA7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837525-BEFF-42A3-A0C7-1205CA92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2A46-50FB-4383-80B3-8BA35614E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15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1C01A-0263-42FA-BB3C-26F6E1C0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C3369A-ADCB-42CE-BF00-0222DA6F1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823FC6-90CD-4807-B14F-856F6145B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50D7-F56D-4A08-99EE-E9A7E78AC2A0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7EC395-3E79-4098-9F7E-15050281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F7416B-9522-4430-BE9C-11C43C5A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2A46-50FB-4383-80B3-8BA35614E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87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5F181-82AE-4FAB-911F-BF9BF98A5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D98743-065D-4E15-ADF2-04AF423BE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E2FF79-5FD4-403F-85B5-C785AEFD7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6FD7CF-2BBA-4CE0-9AD0-1A62268AC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50D7-F56D-4A08-99EE-E9A7E78AC2A0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839391-39BB-43F7-8C74-20BE2CCB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3ECCF1-68B1-4C9D-A897-610B107E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2A46-50FB-4383-80B3-8BA35614E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12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B228C-DE53-4EAD-99FB-F203DCF00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FE47AC-8833-4E9C-9C93-0BB472E06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832D9-FB26-4891-93DE-827212795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B048E8-D72D-4381-8CFE-65347CD3E9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5B6448-BADE-4670-B28D-8522E813A9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09655D-AB15-4A54-B204-8AF6FBA1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50D7-F56D-4A08-99EE-E9A7E78AC2A0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AF8074-15D3-4A41-83D2-E7DE0519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F441AD8-0FC4-4302-B234-31EE1D5D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2A46-50FB-4383-80B3-8BA35614E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7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95D72-E365-434D-9ABA-A44EA893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1431CD-6897-4836-8805-7EE74E04A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50D7-F56D-4A08-99EE-E9A7E78AC2A0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66E314-FA05-4D94-B5B5-27FCF5677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4AC047-999E-4186-A1E9-AAF6468F7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2A46-50FB-4383-80B3-8BA35614E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63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4C47648-C4D5-42A0-AE1C-376492061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50D7-F56D-4A08-99EE-E9A7E78AC2A0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823B15D-AE4F-4D6B-BF60-7ADDC6ED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57531F-15B4-443D-AB3A-AED1AC2EE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2A46-50FB-4383-80B3-8BA35614E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84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CC914-19E0-433D-93E2-B868CCBD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01E8C8-099F-4262-8665-D1DA1A6E5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0F3DAD-07ED-4263-87F1-929D35CD8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D88102-DABC-4CF6-ABFF-688A9AC29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50D7-F56D-4A08-99EE-E9A7E78AC2A0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7DA478-2A32-426B-BC2A-B1E12491C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8EA215-82DE-41E2-87F8-6D8435C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2A46-50FB-4383-80B3-8BA35614E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5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8D532-ACFF-4CB4-988B-773BC733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17503-CA89-4965-814C-728E9386D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70CCAF-B40F-4257-8F9E-D7B28E322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8C4549-A37C-4E80-9C3C-79C98927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50D7-F56D-4A08-99EE-E9A7E78AC2A0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7E8C51-5912-4436-AA8E-F53863D76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70FD57-BE76-4332-973B-91429506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2A46-50FB-4383-80B3-8BA35614E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07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3850F-6B90-4482-BD4B-6AF93BCDC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05B2B4-66BC-498B-ABCC-B68E629CB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286D2D-2FA1-469D-A509-F4358F2BA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050D7-F56D-4A08-99EE-E9A7E78AC2A0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BADA7B-87E2-42D8-B9A8-7E26DB459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C8CA4F-5357-4A78-B614-30F6D14D7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F2A46-50FB-4383-80B3-8BA35614E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59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CD5EF-F524-4015-85CB-9A3A7F7CA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450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дополнительных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естественнонаучной направленности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506891-6FAF-4CC3-987D-0732902DE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7462"/>
            <a:ext cx="9144000" cy="1732549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Григорьева Алина Геннадьевна,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биологии,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заместитель директора по ВВВР МБОУ СОШ № 32 </a:t>
            </a:r>
          </a:p>
        </p:txBody>
      </p:sp>
    </p:spTree>
    <p:extLst>
      <p:ext uri="{BB962C8B-B14F-4D97-AF65-F5344CB8AC3E}">
        <p14:creationId xmlns:p14="http://schemas.microsoft.com/office/powerpoint/2010/main" val="28343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74474" y="293234"/>
            <a:ext cx="5157787" cy="823912"/>
          </a:xfrm>
        </p:spPr>
        <p:txBody>
          <a:bodyPr/>
          <a:lstStyle/>
          <a:p>
            <a:r>
              <a:rPr lang="ru-RU" dirty="0" smtClean="0"/>
              <a:t>Дополнительная общеобразовательная программа 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61613" y="1216025"/>
            <a:ext cx="3514137" cy="4973638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6115050" y="293234"/>
            <a:ext cx="5183188" cy="823912"/>
          </a:xfrm>
        </p:spPr>
        <p:txBody>
          <a:bodyPr/>
          <a:lstStyle/>
          <a:p>
            <a:r>
              <a:rPr lang="ru-RU" dirty="0" smtClean="0"/>
              <a:t>Рабочая программа 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06725" y="1216025"/>
            <a:ext cx="3514137" cy="49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0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7F093-0FD5-40FF-9661-BCFE9E79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1BF8F-9AF9-4308-9EF8-C9B4CF72E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титульный лист;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пояснительная записка;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учебный план;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содержание программы;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календарный учебный график;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список литературы.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62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AE19A-2FD7-454F-89FC-56864D2F3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6F494B2-E562-4F96-8C9E-7FEE2D530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2867" y="1374905"/>
            <a:ext cx="8342141" cy="515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74474" y="293234"/>
            <a:ext cx="5157787" cy="823912"/>
          </a:xfrm>
        </p:spPr>
        <p:txBody>
          <a:bodyPr/>
          <a:lstStyle/>
          <a:p>
            <a:r>
              <a:rPr lang="ru-RU" dirty="0" smtClean="0"/>
              <a:t>Дополнительная общеобразовательная программа 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61613" y="1216025"/>
            <a:ext cx="3514137" cy="4973638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6115050" y="293234"/>
            <a:ext cx="5183188" cy="823912"/>
          </a:xfrm>
        </p:spPr>
        <p:txBody>
          <a:bodyPr/>
          <a:lstStyle/>
          <a:p>
            <a:r>
              <a:rPr lang="ru-RU" dirty="0" smtClean="0"/>
              <a:t>Рабочая программа 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06725" y="1216025"/>
            <a:ext cx="3514137" cy="49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601D7-1D64-49CB-B228-7AD38D76B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877415"/>
              </p:ext>
            </p:extLst>
          </p:nvPr>
        </p:nvGraphicFramePr>
        <p:xfrm>
          <a:off x="563336" y="1306286"/>
          <a:ext cx="9927771" cy="5061771"/>
        </p:xfrm>
        <a:graphic>
          <a:graphicData uri="http://schemas.openxmlformats.org/drawingml/2006/table">
            <a:tbl>
              <a:tblPr firstRow="1" firstCol="1" bandRow="1"/>
              <a:tblGrid>
                <a:gridCol w="8894977">
                  <a:extLst>
                    <a:ext uri="{9D8B030D-6E8A-4147-A177-3AD203B41FA5}">
                      <a16:colId xmlns:a16="http://schemas.microsoft.com/office/drawing/2014/main" val="3329357441"/>
                    </a:ext>
                  </a:extLst>
                </a:gridCol>
                <a:gridCol w="1032794">
                  <a:extLst>
                    <a:ext uri="{9D8B030D-6E8A-4147-A177-3AD203B41FA5}">
                      <a16:colId xmlns:a16="http://schemas.microsoft.com/office/drawing/2014/main" val="3252376217"/>
                    </a:ext>
                  </a:extLst>
                </a:gridCol>
              </a:tblGrid>
              <a:tr h="708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актуальность программы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48" marR="2072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48" marR="2072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298035"/>
                  </a:ext>
                </a:extLst>
              </a:tr>
              <a:tr h="461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направленность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48" marR="2072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48" marR="2072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138805"/>
                  </a:ext>
                </a:extLst>
              </a:tr>
              <a:tr h="461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уровень освоения программы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48" marR="2072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48" marR="2072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648380"/>
                  </a:ext>
                </a:extLst>
              </a:tr>
              <a:tr h="472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отличительные особенности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48" marR="2072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48" marR="2072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966559"/>
                  </a:ext>
                </a:extLst>
              </a:tr>
              <a:tr h="461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адресат программы/количество обучающихся в группе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48" marR="2072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48" marR="2072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830185"/>
                  </a:ext>
                </a:extLst>
              </a:tr>
              <a:tr h="461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срок освоения программы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48" marR="2072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48" marR="2072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870111"/>
                  </a:ext>
                </a:extLst>
              </a:tr>
              <a:tr h="461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объем программы/количество часов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48" marR="2072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48" marR="2072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081487"/>
                  </a:ext>
                </a:extLst>
              </a:tr>
              <a:tr h="461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режим занятий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48" marR="2072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48" marR="2072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353820"/>
                  </a:ext>
                </a:extLst>
              </a:tr>
              <a:tr h="472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формы обучения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48" marR="2072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48" marR="2072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523018"/>
                  </a:ext>
                </a:extLst>
              </a:tr>
              <a:tr h="461983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задачи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способы</a:t>
                      </a:r>
                      <a:r>
                        <a:rPr lang="ru-RU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оценки результата, формы промежуточной и итоговой аттестации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48" marR="2072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7248" marR="2072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763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45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EB53B4-7948-42D0-96EE-49386F29A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– структурный элемент, содержащий наименование  названия раздела, темы, количество часов, выделенных на теоретический и практический материал, формы аттестации/контроля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2697537-8FCE-47E6-A0D7-8037839B93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190323"/>
              </p:ext>
            </p:extLst>
          </p:nvPr>
        </p:nvGraphicFramePr>
        <p:xfrm>
          <a:off x="838200" y="1690688"/>
          <a:ext cx="10608129" cy="4024309"/>
        </p:xfrm>
        <a:graphic>
          <a:graphicData uri="http://schemas.openxmlformats.org/drawingml/2006/table">
            <a:tbl>
              <a:tblPr/>
              <a:tblGrid>
                <a:gridCol w="1636942">
                  <a:extLst>
                    <a:ext uri="{9D8B030D-6E8A-4147-A177-3AD203B41FA5}">
                      <a16:colId xmlns:a16="http://schemas.microsoft.com/office/drawing/2014/main" val="2334106656"/>
                    </a:ext>
                  </a:extLst>
                </a:gridCol>
                <a:gridCol w="2832902">
                  <a:extLst>
                    <a:ext uri="{9D8B030D-6E8A-4147-A177-3AD203B41FA5}">
                      <a16:colId xmlns:a16="http://schemas.microsoft.com/office/drawing/2014/main" val="1624281881"/>
                    </a:ext>
                  </a:extLst>
                </a:gridCol>
                <a:gridCol w="1637924">
                  <a:extLst>
                    <a:ext uri="{9D8B030D-6E8A-4147-A177-3AD203B41FA5}">
                      <a16:colId xmlns:a16="http://schemas.microsoft.com/office/drawing/2014/main" val="2771620368"/>
                    </a:ext>
                  </a:extLst>
                </a:gridCol>
                <a:gridCol w="1668441">
                  <a:extLst>
                    <a:ext uri="{9D8B030D-6E8A-4147-A177-3AD203B41FA5}">
                      <a16:colId xmlns:a16="http://schemas.microsoft.com/office/drawing/2014/main" val="1535823228"/>
                    </a:ext>
                  </a:extLst>
                </a:gridCol>
                <a:gridCol w="1668441">
                  <a:extLst>
                    <a:ext uri="{9D8B030D-6E8A-4147-A177-3AD203B41FA5}">
                      <a16:colId xmlns:a16="http://schemas.microsoft.com/office/drawing/2014/main" val="1580693051"/>
                    </a:ext>
                  </a:extLst>
                </a:gridCol>
                <a:gridCol w="1163479">
                  <a:extLst>
                    <a:ext uri="{9D8B030D-6E8A-4147-A177-3AD203B41FA5}">
                      <a16:colId xmlns:a16="http://schemas.microsoft.com/office/drawing/2014/main" val="1603239487"/>
                    </a:ext>
                  </a:extLst>
                </a:gridCol>
              </a:tblGrid>
              <a:tr h="55143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 п/п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раздела, темы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аттестации/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102653"/>
                  </a:ext>
                </a:extLst>
              </a:tr>
              <a:tr h="2921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Теория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117183"/>
                  </a:ext>
                </a:extLst>
              </a:tr>
              <a:tr h="5514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534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07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19BA4-0FD4-40A9-AF21-C9B169E34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C1E8AE-C2FF-4059-8418-597858758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учебного (тематического) плана – реферативное (краткое) описание разделов (модулей) и тем, с указанием теоретических и интерактивных (практических) видов занятий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Общее цветоводство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Строение цветочно-декоративных растений. Среда  и ее влияние на организм  растения. Размножение декоративных растении. Семенное размножение. Вегетативное размножение. Приемы выращивания цветочно-декоративных растений. Обработка почвы. Система  удобрения. Земельные операции и другие приемы по уходу за растениями. Условия содержания комнатных растений в квартире с учетом освещенности, температуры, месторасположения.                                                        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Практическая работа № 1.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Размножение комнатных растений.   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Практическая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№ 2.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Составление почвенной смеси для выращивания различных видов растений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сенполии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 суккуленты,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аспидистра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др.)     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Практическая работа № 3.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Уход за комнатными цветами - добавка земли, полив, пересадка и т. д.                                                                                   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Практическая работа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Перевалка комнатных растений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8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99CA5-C236-4875-82BC-34CCDA838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учебный график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структурный элемент рабочей программы, содержащий наименование тем занятий с указанием количества времени и календарных сроков проведения каждого занятия. Календарный учебно-тематический план разрабатывается на каждый учебный год.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8D5BED4-BBDF-492E-B33C-BC410513F6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105915"/>
              </p:ext>
            </p:extLst>
          </p:nvPr>
        </p:nvGraphicFramePr>
        <p:xfrm>
          <a:off x="1347536" y="2514600"/>
          <a:ext cx="9724119" cy="2712308"/>
        </p:xfrm>
        <a:graphic>
          <a:graphicData uri="http://schemas.openxmlformats.org/drawingml/2006/table">
            <a:tbl>
              <a:tblPr/>
              <a:tblGrid>
                <a:gridCol w="515876">
                  <a:extLst>
                    <a:ext uri="{9D8B030D-6E8A-4147-A177-3AD203B41FA5}">
                      <a16:colId xmlns:a16="http://schemas.microsoft.com/office/drawing/2014/main" val="2337269530"/>
                    </a:ext>
                  </a:extLst>
                </a:gridCol>
                <a:gridCol w="1010696">
                  <a:extLst>
                    <a:ext uri="{9D8B030D-6E8A-4147-A177-3AD203B41FA5}">
                      <a16:colId xmlns:a16="http://schemas.microsoft.com/office/drawing/2014/main" val="529485013"/>
                    </a:ext>
                  </a:extLst>
                </a:gridCol>
                <a:gridCol w="1010696">
                  <a:extLst>
                    <a:ext uri="{9D8B030D-6E8A-4147-A177-3AD203B41FA5}">
                      <a16:colId xmlns:a16="http://schemas.microsoft.com/office/drawing/2014/main" val="1605230464"/>
                    </a:ext>
                  </a:extLst>
                </a:gridCol>
                <a:gridCol w="1420334">
                  <a:extLst>
                    <a:ext uri="{9D8B030D-6E8A-4147-A177-3AD203B41FA5}">
                      <a16:colId xmlns:a16="http://schemas.microsoft.com/office/drawing/2014/main" val="1656890880"/>
                    </a:ext>
                  </a:extLst>
                </a:gridCol>
                <a:gridCol w="1040366">
                  <a:extLst>
                    <a:ext uri="{9D8B030D-6E8A-4147-A177-3AD203B41FA5}">
                      <a16:colId xmlns:a16="http://schemas.microsoft.com/office/drawing/2014/main" val="3433536124"/>
                    </a:ext>
                  </a:extLst>
                </a:gridCol>
                <a:gridCol w="981983">
                  <a:extLst>
                    <a:ext uri="{9D8B030D-6E8A-4147-A177-3AD203B41FA5}">
                      <a16:colId xmlns:a16="http://schemas.microsoft.com/office/drawing/2014/main" val="3572886992"/>
                    </a:ext>
                  </a:extLst>
                </a:gridCol>
                <a:gridCol w="1050894">
                  <a:extLst>
                    <a:ext uri="{9D8B030D-6E8A-4147-A177-3AD203B41FA5}">
                      <a16:colId xmlns:a16="http://schemas.microsoft.com/office/drawing/2014/main" val="2973311760"/>
                    </a:ext>
                  </a:extLst>
                </a:gridCol>
                <a:gridCol w="1526571">
                  <a:extLst>
                    <a:ext uri="{9D8B030D-6E8A-4147-A177-3AD203B41FA5}">
                      <a16:colId xmlns:a16="http://schemas.microsoft.com/office/drawing/2014/main" val="709907088"/>
                    </a:ext>
                  </a:extLst>
                </a:gridCol>
                <a:gridCol w="1166703">
                  <a:extLst>
                    <a:ext uri="{9D8B030D-6E8A-4147-A177-3AD203B41FA5}">
                      <a16:colId xmlns:a16="http://schemas.microsoft.com/office/drawing/2014/main" val="3765378304"/>
                    </a:ext>
                  </a:extLst>
                </a:gridCol>
              </a:tblGrid>
              <a:tr h="2128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 п/п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 занятия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занятия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часов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занятия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контроля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12379"/>
                  </a:ext>
                </a:extLst>
              </a:tr>
              <a:tr h="5834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314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6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6A611-C38D-4A9C-83D7-408D0F467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B9C61E-3EA7-47CA-95F9-0D73C0049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 представляется по трем категориям: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список литературы, использованный при написании программы;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список литературы для детей, который необходим для освоения программы;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список литературы для родителей.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рекомендуется указать актуальные интернет-источники по предметной области программы.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9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AB7A6-D17A-4AC0-9E9E-D02A47CD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рабочей программы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6AAE6E-8883-4A44-B226-A4B73331A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набирается в редакторе Word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Windows шрифтом Times New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12-14, межстрочный интервал одинарный, (1,15)  переносы в тексте не ставятся, выравнивание по ширине, абзац 1,25 см, поля со всех сторон 2 см; центровка заголовков и абзацы в тексте выполняются при помощи средств Word, листы формата А4. Таблицы вставляются непосредственно в текст.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62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A5C05-0A66-4914-ACF5-56FD54D3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75. Дополнительное образование детей и взрослых (Федеральный закон "Об образовании в Российской Федерации" от 29.12.2012 N 273-ФЗ (последняя редакция)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5D4A9-2B16-4072-8703-F989605B4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3811"/>
            <a:ext cx="10515600" cy="3963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П.1. Дополнительное образование детей и взрослых направлено на формирование и развитие творческих способностей детей и взрослых, удовлетворение их индивидуальных потребностей в интеллектуальном, нравственном и физическом совершенствовании, формирование культуры здорового и безопасного образа жизни, укрепление здоровья, а также на организацию их свободного времени. Дополнительное образование детей обеспечивает их адаптацию к жизни в обществе, профессиональную ориентацию, а также выявление и поддержку детей, проявивших выдающиеся способности. Дополнительные общеобразовательные программы для детей должны учитывать возрастные и индивидуальные особенности детей.</a:t>
            </a:r>
          </a:p>
        </p:txBody>
      </p:sp>
    </p:spTree>
    <p:extLst>
      <p:ext uri="{BB962C8B-B14F-4D97-AF65-F5344CB8AC3E}">
        <p14:creationId xmlns:p14="http://schemas.microsoft.com/office/powerpoint/2010/main" val="2271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B3475-4A02-488A-9D70-8ABEC238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рабочей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B692F4-A0A1-45D2-89F4-EA3886DC8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общеобразовательная общеразвивающая программа и рабочая программа к ней рассматривается на заседании методического объединения учителей – предметников соответствующей направленности  до 31 мая , утверждаются ежегодно до 1 сентября приказом директора учреждения с согласованием заместителем директора, курирующим дополнительное образование.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несоответствии программы установленным требованиям методическое объединение  накладывает резолюцию о необходимости доработки программы с указанием конкретного срока исполнения.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изменения, дополнения, вносимые педагогом в рабочую программу в течение учебного года, должны быть согласованы с заместителем директора, курирующим дополнительное образование.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F8C39-29FA-41F7-90F3-9821FF686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99AC49-D710-415B-B113-ACC545938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концепцией ПФДО в ХМАО -Югре программа должна быть размещена на портале ПФДО. После прохождения экспертной оценки должна быть включена в один из реестров: бюджетные (предпрофессиональные, иные, значимые); сертифицированные; платные. </a:t>
            </a:r>
          </a:p>
        </p:txBody>
      </p:sp>
    </p:spTree>
    <p:extLst>
      <p:ext uri="{BB962C8B-B14F-4D97-AF65-F5344CB8AC3E}">
        <p14:creationId xmlns:p14="http://schemas.microsoft.com/office/powerpoint/2010/main" val="138212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ACF42-615F-46A0-BB15-26A639994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64" y="1201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 при проектировании и размещении дополнительных общеразвивающих программ на портале АИС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ПДО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9B83F3-6C8F-442D-A64B-6FE375CC3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1650"/>
            <a:ext cx="10515600" cy="50292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Направленность программы не соответствует направленностям, указанным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Приказе Министерства Просвещения от 09.11.2018 № 196 (с изменениями 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30.09.2020 № 533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Специалисты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ОУ не владеют информацией о существующих направленностях и видах деятельности. Направленность программы определяется по основному виду деятельности. (Пример, программа по физике – это естественно-научная направленность, а не техническая).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 паспорте программы указаны данные, не относящиеся к данной программе (например: цель и задачи отличаются от пояснительной записки).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категории детей также не совпадают (информация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Навигаторе, титульном листе и пояснительной записке – везде разная).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Размещены ссылки на устаревшие нормативные и правовые документы.</a:t>
            </a:r>
          </a:p>
          <a:p>
            <a:pPr marL="0" indent="0">
              <a:buNone/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нормативные документы:</a:t>
            </a:r>
          </a:p>
          <a:p>
            <a:pPr marL="0" indent="0">
              <a:buNone/>
            </a:pPr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от 09.11.2018 № 196 «Порядок организации и осуществления образовательной деятельности по дополнительным общеобразовательным программам» (с изменениями от 30.09.2020 № 533);</a:t>
            </a:r>
          </a:p>
          <a:p>
            <a:pPr marL="0" indent="0">
              <a:buNone/>
            </a:pPr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Минобрнауки России № 09-3242 от 18.11.2015 «О направлении информации» (вместе с «Методическими рекомендациями по проектированию дополнительных общеразвивающих программ (включая разноуровневые программы)».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Отсутствие обязательных структурных элементов программы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ФЗ № 273 «Об образовании»: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4.1. Отсутствие или несоответствие установленной форме таких структурных элементов программы как: учебный (тематический) план; содержание учебного плана (реферативное содержание учебного плана), календарный учебный график. Не знают определение данных понятий.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4.2. Отсутствие системы контроля результативности программы: формы промежуточной и итоговой аттестации и средства выявления (с приложением оценочных материалов - пакет диагностических методик в соответствии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 № 273, ст.2, п.9).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58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339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Экспертный лист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font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и оформление всех структурных элементов титульного листа</a:t>
            </a:r>
            <a:endParaRPr lang="ru-RU" sz="3600" dirty="0">
              <a:latin typeface="Arial" panose="020B0604020202020204" pitchFamily="34" charset="0"/>
            </a:endParaRPr>
          </a:p>
          <a:p>
            <a:pPr marL="0" font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u-RU" sz="3600" dirty="0">
              <a:latin typeface="Arial" panose="020B0604020202020204" pitchFamily="34" charset="0"/>
            </a:endParaRPr>
          </a:p>
          <a:p>
            <a:pPr marL="0" font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Паспорт программы: название; направленность; возраст учащихся; ФИО разработчика; год разработки; срок реализации; количество часов; данные об утверждении программы; ФИО рецензента (при наличии); цель; задачи; ожидаемые результаты; формы занятий</a:t>
            </a:r>
            <a:endParaRPr lang="ru-RU" sz="3600" dirty="0">
              <a:latin typeface="Arial" panose="020B0604020202020204" pitchFamily="34" charset="0"/>
            </a:endParaRPr>
          </a:p>
          <a:p>
            <a:pPr marL="0" font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u-RU" sz="3600" dirty="0">
              <a:latin typeface="Arial" panose="020B0604020202020204" pitchFamily="34" charset="0"/>
            </a:endParaRPr>
          </a:p>
          <a:p>
            <a:pPr marL="0" font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Аннотация к программе: краткое содержание программы, для кого предназначена, количество часов</a:t>
            </a:r>
            <a:endParaRPr lang="ru-RU" sz="3600" dirty="0">
              <a:latin typeface="Arial" panose="020B0604020202020204" pitchFamily="34" charset="0"/>
            </a:endParaRPr>
          </a:p>
          <a:p>
            <a:pPr marL="0" font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u-RU" sz="3600" dirty="0">
              <a:latin typeface="Arial" panose="020B0604020202020204" pitchFamily="34" charset="0"/>
            </a:endParaRPr>
          </a:p>
          <a:p>
            <a:pPr marL="0" font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разработана в соответствии с актуальными нормативно-правовыми актами федерального и регионального уровней (наличие ссылок)</a:t>
            </a:r>
            <a:endParaRPr lang="ru-RU" sz="3600" dirty="0">
              <a:latin typeface="Arial" panose="020B0604020202020204" pitchFamily="34" charset="0"/>
            </a:endParaRPr>
          </a:p>
          <a:p>
            <a:pPr marL="0" font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u-RU" sz="3600" dirty="0">
              <a:latin typeface="Arial" panose="020B0604020202020204" pitchFamily="34" charset="0"/>
            </a:endParaRPr>
          </a:p>
          <a:p>
            <a:pPr marL="0" font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общеразвивающей программы осуществляется за пределами ФГОС и ФГТ, и не предусматривает подготовку обучающихся к прохождению ГИА по образовательным программам / реализация предпрофессиональной программы осуществляется в соответствии с ФГТ</a:t>
            </a:r>
            <a:endParaRPr lang="ru-RU" sz="3600" dirty="0">
              <a:latin typeface="Arial" panose="020B0604020202020204" pitchFamily="34" charset="0"/>
            </a:endParaRPr>
          </a:p>
          <a:p>
            <a:pPr marL="0" font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u-RU" sz="3600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11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938AB0E-920B-44E5-8E47-354D9334ED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562485"/>
              </p:ext>
            </p:extLst>
          </p:nvPr>
        </p:nvGraphicFramePr>
        <p:xfrm>
          <a:off x="1961148" y="168442"/>
          <a:ext cx="6942220" cy="6722137"/>
        </p:xfrm>
        <a:graphic>
          <a:graphicData uri="http://schemas.openxmlformats.org/drawingml/2006/table">
            <a:tbl>
              <a:tblPr firstRow="1" firstCol="1" bandRow="1"/>
              <a:tblGrid>
                <a:gridCol w="6220016">
                  <a:extLst>
                    <a:ext uri="{9D8B030D-6E8A-4147-A177-3AD203B41FA5}">
                      <a16:colId xmlns:a16="http://schemas.microsoft.com/office/drawing/2014/main" val="3113059065"/>
                    </a:ext>
                  </a:extLst>
                </a:gridCol>
                <a:gridCol w="722204">
                  <a:extLst>
                    <a:ext uri="{9D8B030D-6E8A-4147-A177-3AD203B41FA5}">
                      <a16:colId xmlns:a16="http://schemas.microsoft.com/office/drawing/2014/main" val="3832072666"/>
                    </a:ext>
                  </a:extLst>
                </a:gridCol>
              </a:tblGrid>
              <a:tr h="882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Пояснительная записка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актуальность программы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50" marR="152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9E9E9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50" marR="152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797437"/>
                  </a:ext>
                </a:extLst>
              </a:tr>
              <a:tr h="421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направленность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50" marR="152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9E9E9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50" marR="152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067485"/>
                  </a:ext>
                </a:extLst>
              </a:tr>
              <a:tr h="421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уровень освоения программы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50" marR="152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rgbClr val="9E9E9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50" marR="152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003711"/>
                  </a:ext>
                </a:extLst>
              </a:tr>
              <a:tr h="421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отличительные особенности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50" marR="152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9E9E9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50" marR="152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62982"/>
                  </a:ext>
                </a:extLst>
              </a:tr>
              <a:tr h="421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адресат программы/количество обучающихся в группе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50" marR="152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9E9E9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50" marR="152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206619"/>
                  </a:ext>
                </a:extLst>
              </a:tr>
              <a:tr h="421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срок освоения программы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50" marR="152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9E9E9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50" marR="152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286382"/>
                  </a:ext>
                </a:extLst>
              </a:tr>
              <a:tr h="421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объем программы/количество часов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50" marR="152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9E9E9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50" marR="152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0746"/>
                  </a:ext>
                </a:extLst>
              </a:tr>
              <a:tr h="421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режим занятий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50" marR="152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9E9E9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50" marR="152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813545"/>
                  </a:ext>
                </a:extLst>
              </a:tr>
              <a:tr h="421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формы обучения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50" marR="152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9E9E9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50" marR="152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381646"/>
                  </a:ext>
                </a:extLst>
              </a:tr>
              <a:tr h="421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цель и задачи программы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50" marR="152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9E9E9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50" marR="152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396440"/>
                  </a:ext>
                </a:extLst>
              </a:tr>
              <a:tr h="882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программы: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план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50" marR="152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9E9E9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50" marR="152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424067"/>
                  </a:ext>
                </a:extLst>
              </a:tr>
              <a:tr h="621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содержание учебного (тематического) плана – реферативное (краткое) описание разделов (модулей) и тем, с указанием теоретических и интерактивных (практических) видов занятий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50" marR="152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9E9E9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50" marR="1520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521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5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2D0832D-9870-43A1-9AB0-F71B31C528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858367"/>
              </p:ext>
            </p:extLst>
          </p:nvPr>
        </p:nvGraphicFramePr>
        <p:xfrm>
          <a:off x="1200150" y="236763"/>
          <a:ext cx="9364435" cy="6227236"/>
        </p:xfrm>
        <a:graphic>
          <a:graphicData uri="http://schemas.openxmlformats.org/drawingml/2006/table">
            <a:tbl>
              <a:tblPr firstRow="1" firstCol="1" bandRow="1"/>
              <a:tblGrid>
                <a:gridCol w="8390246">
                  <a:extLst>
                    <a:ext uri="{9D8B030D-6E8A-4147-A177-3AD203B41FA5}">
                      <a16:colId xmlns:a16="http://schemas.microsoft.com/office/drawing/2014/main" val="161884160"/>
                    </a:ext>
                  </a:extLst>
                </a:gridCol>
                <a:gridCol w="974189">
                  <a:extLst>
                    <a:ext uri="{9D8B030D-6E8A-4147-A177-3AD203B41FA5}">
                      <a16:colId xmlns:a16="http://schemas.microsoft.com/office/drawing/2014/main" val="483217885"/>
                    </a:ext>
                  </a:extLst>
                </a:gridCol>
              </a:tblGrid>
              <a:tr h="496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9E9E9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579057"/>
                  </a:ext>
                </a:extLst>
              </a:tr>
              <a:tr h="496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Календарный учебный график составлен в соответствии ФЗ № 273, Письмом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Минобрауки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от 18.11.2015 № 09-3242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9E9E9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422512"/>
                  </a:ext>
                </a:extLst>
              </a:tr>
              <a:tr h="1102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 реализации программы: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методическое обеспечение: педагогические методики и приемы и методы организации образовательной деятельности по программе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9E9E9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4137888"/>
                  </a:ext>
                </a:extLst>
              </a:tr>
              <a:tr h="743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материально-техническое обеспечение отражает специфику содержания практической части программы (из расчета на 1 группу)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9E9E9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407480"/>
                  </a:ext>
                </a:extLst>
              </a:tr>
              <a:tr h="991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контроля результативности программы: формы промежуточной и итоговой аттестации и средства выявления (с приложением оценочных материалов - пакет диагностических методик в соответствии с ФЗ № 273, ст.2, п.9)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9E9E9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626213"/>
                  </a:ext>
                </a:extLst>
              </a:tr>
              <a:tr h="991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контроля результативности программы: формы промежуточной и итоговой аттестации и средства выявления (с приложением оценочных материалов - пакет диагностических методик в соответствии с ФЗ № 273, ст.2, п.9)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9E9E9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01528"/>
                  </a:ext>
                </a:extLst>
              </a:tr>
              <a:tr h="496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Методическое обеспечение программы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rgbClr val="9E9E9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024872"/>
                  </a:ext>
                </a:extLst>
              </a:tr>
              <a:tr h="496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 источники (список литературы, Интернет-ресурсы)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9E9E9E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8600" marR="2286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527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73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2599A-B0F1-432F-8657-219F64D4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31E68-62AD-4E05-8185-33F33ECDC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всех оценочных процедур программа включается в комплектование на учебный год, в один из соответствующих реестров и открывается зачисление учащихся. 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2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78C5F-9B04-4093-8D68-3A0B3BAD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CBEA5-081E-4A1E-924F-2E9715377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884"/>
            <a:ext cx="10515600" cy="520967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Приказ Минпросвещения РФ от 30.09.2020 N 533 “О внесении изменений в Порядок организации и осуществления образовательной деятельности по дополнительным общеобразовательным программам, утвержденный приказом Министерства просвещения Российской Федерации от 9.11.2018 N 196”</a:t>
            </a:r>
          </a:p>
          <a:p>
            <a:pPr marL="0" indent="0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Приказ Министерства просвещения РФ от 16 сентября 2020 г. N500 “Об утверждении примерной формы договора об образовании по дополнительным общеобразовательным программам”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Минпросвещения РФ от 5.09.2019 N 470 “О внесении изменений в Порядок организации и осуществления образовательной деятельности по дополнительным общеобразовательным программам, утвержденный приказом Министерства просвещения Российской Федерации от 9.11.2018 N 196”</a:t>
            </a:r>
          </a:p>
          <a:p>
            <a:pPr marL="0" indent="0">
              <a:buNone/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Минпросвещения РФ от 9.11.2018 г. N 196 “Об утверждении Порядка организации и осуществления образовательной деятельности по дополнительным общеобразовательным программам” (с изм. и доп. от 30.09.2020 г.)</a:t>
            </a:r>
          </a:p>
          <a:p>
            <a:pPr marL="0" indent="0">
              <a:buNone/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Минобрнауки России № 09-3242 от 18.11.2015 «О направлении информации» (вместе с «Методическими рекомендациями по проектированию дополнительных общеразвивающих программ (включая разноуровневые программы)».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2.4.3648-20 «Санитарно-эпидемиологические требования к организациям воспитания и обучения, отдыха и оздоровления детей и молодежи» (постановление Главного государственного санитарного врача РФ от 28.09.2020 г. №28)</a:t>
            </a:r>
          </a:p>
          <a:p>
            <a:pPr marL="0" indent="0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ПФДО в ХМАО-Югре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42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F524E-8A91-423E-8FCA-475E08D0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 направленность дополнительного образования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9A8B9D-F17A-49AF-B681-01310CB80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научной картины мира и удовлетворение познавательных интересов учащихся в области естественных наук,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активности, нацеленной на изучение объектов живой и неживой природы, взаимосвязей между ними,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воспитание,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практических навыков в области охраны природы и природопользования. 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Ведущей целью дополнительного естественнонаучного образования становится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естественнонаучной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091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86473-E060-4A98-902E-05253EAFB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циклы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189E98-D670-4A62-BECC-61D2E2ACB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Эколого-биологический тематический цикл 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Физико-географический тематический цикл 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Физико-химический тематический цикл </a:t>
            </a:r>
          </a:p>
        </p:txBody>
      </p:sp>
    </p:spTree>
    <p:extLst>
      <p:ext uri="{BB962C8B-B14F-4D97-AF65-F5344CB8AC3E}">
        <p14:creationId xmlns:p14="http://schemas.microsoft.com/office/powerpoint/2010/main" val="4691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C2B06-951C-4A57-A1A6-4F3E326D3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>
                <a:solidFill>
                  <a:srgbClr val="FF0000"/>
                </a:solidFill>
              </a:rPr>
              <a:t>!!!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FCBD86-9751-4BEF-918C-C991AD2A4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общеразвивающей программы осуществляется за пределами ФГОС и ФГТ, и не предусматривает подготовку обучающихся к прохождению ГИА по образовательным программам / реализация предпрофессиональной программы осуществляется в соответствии с ФГТ.</a:t>
            </a:r>
          </a:p>
        </p:txBody>
      </p:sp>
    </p:spTree>
    <p:extLst>
      <p:ext uri="{BB962C8B-B14F-4D97-AF65-F5344CB8AC3E}">
        <p14:creationId xmlns:p14="http://schemas.microsoft.com/office/powerpoint/2010/main" val="381672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79EA8-24C4-4099-85DB-0998FA87C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сложности программ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074E9F-FB22-4FED-ABF6-487082ED8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«Стартовый уровень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«Базовый уровень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«Продвинутый уровень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506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9CC3E-BAA2-4C49-B37F-A470615C9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</a:rPr>
              <a:t>!!!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B0C5EB-9DF4-43DA-ABFF-D95BAF0EB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дополнительных общеразвивающих программ и сроки обучения по ним определяются образовательной программой, разработанной и утвержденной организацией, осуществляющей образовательную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9755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5C265E4-F432-4825-ADBD-856C2B89F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726"/>
            <a:ext cx="10515600" cy="590023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планирование, организация и управление образовательным процессом в объединениях дополнительного образования  в ходе реализации дополнительных общеобразовательных общеразвивающих программ.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дать представление о практической реализации дополнительных общеобразовательных общеразвивающих программ;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конкретно определить содержание, объем, порядок реализации Программы с учетом ее целей, задач и особенностей учебно-воспитательного процесса образовательного учреждения и контингента учащихся.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программы: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нормативная – программа является документом, обязательным для выполнения в полном объеме;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целеполагания - определяет ценности и цели, ради достижения которых она введена в определенную направленность образовательного процесса;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определения содержания образования - фиксирует состав элементов содержания, подлежащих усвоению учащимися (требования к уровню освоения).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процессуальная - определяет логическую последовательность усвоения элементов содержания, организационные формы и методы, средства и условия обучения;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диагностическая - выявляет уровни усвоения элементов содержания, объекты контроля и критерии оценки уровня обученности учащихся.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1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1851</Words>
  <Application>Microsoft Office PowerPoint</Application>
  <PresentationFormat>Широкоэкранный</PresentationFormat>
  <Paragraphs>190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Times New Roman CYR</vt:lpstr>
      <vt:lpstr>Тема Office</vt:lpstr>
      <vt:lpstr>Разработка дополнительных общеобразовательных программ естественнонаучной направленности</vt:lpstr>
      <vt:lpstr>Статья 75. Дополнительное образование детей и взрослых (Федеральный закон "Об образовании в Российской Федерации" от 29.12.2012 N 273-ФЗ (последняя редакция)</vt:lpstr>
      <vt:lpstr>Нормативные документы</vt:lpstr>
      <vt:lpstr>Естественнонаучная направленность дополнительного образования </vt:lpstr>
      <vt:lpstr>Тематические циклы</vt:lpstr>
      <vt:lpstr>!!!</vt:lpstr>
      <vt:lpstr>Уровни сложности программ</vt:lpstr>
      <vt:lpstr>!!!</vt:lpstr>
      <vt:lpstr>Презентация PowerPoint</vt:lpstr>
      <vt:lpstr>Презентация PowerPoint</vt:lpstr>
      <vt:lpstr>Структура программы</vt:lpstr>
      <vt:lpstr>Титульный лист </vt:lpstr>
      <vt:lpstr>Презентация PowerPoint</vt:lpstr>
      <vt:lpstr>Пояснительная записка </vt:lpstr>
      <vt:lpstr>Учебный план – структурный элемент, содержащий наименование  названия раздела, темы, количество часов, выделенных на теоретический и практический материал, формы аттестации/контроля </vt:lpstr>
      <vt:lpstr>Содержание программы</vt:lpstr>
      <vt:lpstr>Календарный учебный график – структурный элемент рабочей программы, содержащий наименование тем занятий с указанием количества времени и календарных сроков проведения каждого занятия. Календарный учебно-тематический план разрабатывается на каждый учебный год. </vt:lpstr>
      <vt:lpstr>Список литературы </vt:lpstr>
      <vt:lpstr>Оформление рабочей программы </vt:lpstr>
      <vt:lpstr>Утверждение рабочей программы</vt:lpstr>
      <vt:lpstr>!!!</vt:lpstr>
      <vt:lpstr>Типичные ошибки при проектировании и размещении дополнительных общеразвивающих программ на портале АИС ПДО</vt:lpstr>
      <vt:lpstr>Экспертный лист </vt:lpstr>
      <vt:lpstr>Презентация PowerPoint</vt:lpstr>
      <vt:lpstr>Презентация PowerPoint</vt:lpstr>
      <vt:lpstr>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дополнительных общеобразовательных программа естественнонаучной направленности</dc:title>
  <dc:creator>Дмитрий Григорьев</dc:creator>
  <cp:lastModifiedBy>on</cp:lastModifiedBy>
  <cp:revision>13</cp:revision>
  <dcterms:created xsi:type="dcterms:W3CDTF">2022-02-20T18:38:18Z</dcterms:created>
  <dcterms:modified xsi:type="dcterms:W3CDTF">2022-02-21T11:25:25Z</dcterms:modified>
</cp:coreProperties>
</file>