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13"/>
  </p:notesMasterIdLst>
  <p:sldIdLst>
    <p:sldId id="257" r:id="rId3"/>
    <p:sldId id="258" r:id="rId4"/>
    <p:sldId id="288" r:id="rId5"/>
    <p:sldId id="289" r:id="rId6"/>
    <p:sldId id="290" r:id="rId7"/>
    <p:sldId id="291" r:id="rId8"/>
    <p:sldId id="292" r:id="rId9"/>
    <p:sldId id="293" r:id="rId10"/>
    <p:sldId id="285" r:id="rId11"/>
    <p:sldId id="309" r:id="rId12"/>
  </p:sldIdLst>
  <p:sldSz cx="9144000" cy="6858000" type="screen4x3"/>
  <p:notesSz cx="6858000" cy="9144000"/>
  <p:custDataLst>
    <p:tags r:id="rId14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541" autoAdjust="0"/>
    <p:restoredTop sz="86076" autoAdjust="0"/>
  </p:normalViewPr>
  <p:slideViewPr>
    <p:cSldViewPr>
      <p:cViewPr>
        <p:scale>
          <a:sx n="107" d="100"/>
          <a:sy n="107" d="100"/>
        </p:scale>
        <p:origin x="-1734" y="-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19F4E3-2025-4892-9AEE-281A7A5E1ECF}" type="datetimeFigureOut">
              <a:rPr lang="ru-RU" smtClean="0"/>
              <a:t>26.02.2024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409E70-4DBA-40BB-B3FB-F3948F746A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61530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Образ слайда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Заметки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dirty="0" smtClean="0"/>
          </a:p>
        </p:txBody>
      </p:sp>
      <p:sp>
        <p:nvSpPr>
          <p:cNvPr id="50180" name="Номер слайда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fld id="{315C2574-CEFF-4AFF-BB0A-8B18D6D7B0F4}" type="slidenum">
              <a:rPr lang="ru-RU" altLang="ru-RU" smtClean="0">
                <a:solidFill>
                  <a:prstClr val="black"/>
                </a:solidFill>
              </a:rPr>
              <a:pPr/>
              <a:t>2</a:t>
            </a:fld>
            <a:endParaRPr lang="ru-RU" altLang="ru-RU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91642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409E70-4DBA-40BB-B3FB-F3948F746AED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4722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263526-3831-44E1-9B3D-A5F1E0A941CB}" type="datetimeFigureOut">
              <a:rPr lang="ru-RU"/>
              <a:pPr>
                <a:defRPr/>
              </a:pPr>
              <a:t>26.02.2024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B7AD32-8E12-45D6-A18D-976FE652FB3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59568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E04AED-4FEA-4222-AB66-97DA5362AD1F}" type="datetimeFigureOut">
              <a:rPr lang="ru-RU"/>
              <a:pPr>
                <a:defRPr/>
              </a:pPr>
              <a:t>26.02.2024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D89464-DCDB-4069-A251-11C61BEF970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088515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365125"/>
            <a:ext cx="5800725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667B3D-3253-4748-90E8-BE76300E6B77}" type="datetimeFigureOut">
              <a:rPr lang="ru-RU"/>
              <a:pPr>
                <a:defRPr/>
              </a:pPr>
              <a:t>26.02.2024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FCAD7F-6DA2-4443-98E9-BEFEDAE33DD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541013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FDEA1-3F8F-4C1B-9CD4-B56A567DA36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26.02.2024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37F77-C661-4978-B924-566018C0AE6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62201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FDEA1-3F8F-4C1B-9CD4-B56A567DA36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26.02.2024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37F77-C661-4978-B924-566018C0AE6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52651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9" y="1709740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9" y="4589465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FDEA1-3F8F-4C1B-9CD4-B56A567DA36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26.02.2024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37F77-C661-4978-B924-566018C0AE6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91535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1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1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FDEA1-3F8F-4C1B-9CD4-B56A567DA36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26.02.2024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37F77-C661-4978-B924-566018C0AE6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93213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2" y="365126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4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681164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FDEA1-3F8F-4C1B-9CD4-B56A567DA36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26.02.2024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37F77-C661-4978-B924-566018C0AE6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671537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FDEA1-3F8F-4C1B-9CD4-B56A567DA36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26.02.2024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37F77-C661-4978-B924-566018C0AE6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503081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FDEA1-3F8F-4C1B-9CD4-B56A567DA36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26.02.2024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37F77-C661-4978-B924-566018C0AE6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003723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9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1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9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FDEA1-3F8F-4C1B-9CD4-B56A567DA36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26.02.2024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37F77-C661-4978-B924-566018C0AE6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22518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E0347B-C5CC-43C7-ACBB-5A06A6D1FDA1}" type="datetimeFigureOut">
              <a:rPr lang="ru-RU"/>
              <a:pPr>
                <a:defRPr/>
              </a:pPr>
              <a:t>26.02.2024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DB95E6-2A40-4DF7-AB92-39483F9AF64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0358377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9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1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9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FDEA1-3F8F-4C1B-9CD4-B56A567DA36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26.02.2024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37F77-C661-4978-B924-566018C0AE6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382463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FDEA1-3F8F-4C1B-9CD4-B56A567DA36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26.02.2024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37F77-C661-4978-B924-566018C0AE6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436086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365125"/>
            <a:ext cx="5800725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FDEA1-3F8F-4C1B-9CD4-B56A567DA36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26.02.2024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37F77-C661-4978-B924-566018C0AE6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69272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9" y="1709740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9" y="4589465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1F4E83-4492-4BF6-9009-7626E9C49773}" type="datetimeFigureOut">
              <a:rPr lang="ru-RU"/>
              <a:pPr>
                <a:defRPr/>
              </a:pPr>
              <a:t>26.02.2024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6220B4-AF76-4E23-B9F2-2C1C17FDDED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922527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1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1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2F85E4-5B84-489E-8EC9-7F2E79D66086}" type="datetimeFigureOut">
              <a:rPr lang="ru-RU"/>
              <a:pPr>
                <a:defRPr/>
              </a:pPr>
              <a:t>26.02.2024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A95A8D-DF7D-46CE-95CC-C6E936EF7B7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2171197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2" y="365126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4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681164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3FC4F2-47E3-47B4-9301-7508DB6D27AE}" type="datetimeFigureOut">
              <a:rPr lang="ru-RU"/>
              <a:pPr>
                <a:defRPr/>
              </a:pPr>
              <a:t>26.02.2024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409CD8-CF09-4EA5-9E40-E1F331BD1BE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3872231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8CF824-B023-43C8-8191-13C3F7891A92}" type="datetimeFigureOut">
              <a:rPr lang="ru-RU"/>
              <a:pPr>
                <a:defRPr/>
              </a:pPr>
              <a:t>26.02.2024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BF6B41-395D-4AD0-931F-4EFF85E66C3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476049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C2298A-8890-4D7A-9306-F5C6811CDB26}" type="datetimeFigureOut">
              <a:rPr lang="ru-RU"/>
              <a:pPr>
                <a:defRPr/>
              </a:pPr>
              <a:t>26.02.2024</a:t>
            </a:fld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C1648A-20A3-42A9-BFF8-FFB9B513ECB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307162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9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1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9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61652B-DB68-4CE1-A63E-094C379E7156}" type="datetimeFigureOut">
              <a:rPr lang="ru-RU"/>
              <a:pPr>
                <a:defRPr/>
              </a:pPr>
              <a:t>26.02.2024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392208-BAF8-4A1E-BC71-9891BBFCCAC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6040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9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1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9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60E376-607F-4B9D-913B-3951E3304B73}" type="datetimeFigureOut">
              <a:rPr lang="ru-RU"/>
              <a:pPr>
                <a:defRPr/>
              </a:pPr>
              <a:t>26.02.2024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F96272-3463-4A19-8928-CA41031E396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040335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 noChangeArrowheads="1"/>
          </p:cNvSpPr>
          <p:nvPr>
            <p:ph type="title"/>
          </p:nvPr>
        </p:nvSpPr>
        <p:spPr bwMode="auto">
          <a:xfrm>
            <a:off x="628651" y="365126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  <a:endParaRPr lang="en-US" altLang="ru-RU" smtClean="0"/>
          </a:p>
        </p:txBody>
      </p:sp>
      <p:sp>
        <p:nvSpPr>
          <p:cNvPr id="1027" name="Text Placeholder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28651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49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0" hangingPunct="0">
              <a:defRPr sz="1200">
                <a:solidFill>
                  <a:prstClr val="black">
                    <a:tint val="75000"/>
                  </a:prst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0D32E97-6730-406E-9B64-40504CE0E449}" type="datetimeFigureOut">
              <a:rPr lang="ru-RU">
                <a:latin typeface="Arial" pitchFamily="34" charset="0"/>
                <a:cs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26.02.2024</a:t>
            </a:fld>
            <a:endParaRPr lang="ru-RU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1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0" hangingPunct="0">
              <a:defRPr sz="1200">
                <a:solidFill>
                  <a:prstClr val="black">
                    <a:tint val="75000"/>
                  </a:prst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1" y="6356351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B507DD4-E92A-42F6-A542-812AE0747887}" type="slidenum">
              <a:rPr lang="ru-RU" altLang="ru-RU">
                <a:latin typeface="Arial" pitchFamily="34" charset="0"/>
                <a:cs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altLang="ru-RU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9351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1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1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49" y="6356352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BD3FDEA1-3F8F-4C1B-9CD4-B56A567DA36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457200"/>
              <a:t>26.02.2024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1" y="6356352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1" y="6356352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D3137F77-C661-4978-B924-566018C0AE6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457200"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8163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3" Type="http://schemas.openxmlformats.org/officeDocument/2006/relationships/image" Target="../media/image4.png"/><Relationship Id="rId7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svg"/><Relationship Id="rId9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mailto:gavrikova_ni@admsurgut.ru" TargetMode="Externa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7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clck.ru/38uSME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Relationship Id="rId4" Type="http://schemas.openxmlformats.org/officeDocument/2006/relationships/hyperlink" Target="https://www.surwiki.admsurgut.ru/wiki/index.php?title=%C2%AB%D0%95%D1%81%D1%82%D0%B5%D1%81%D1%82%D0%B2%D0%B5%D0%BD%D0%BD%D0%BE%D0%BD%D0%B0%D1%83%D1%87%D0%BD%D0%BE%D0%B5_%D0%BE%D0%B1%D1%80%D0%B0%D0%B7%D0%BE%D0%B2%D0%B0%D0%BD%D0%B8%D0%B5%C2%BB_-_2023/24_%D1%83%D1%87%D0%B5%D0%B1%D0%BD%D1%8B%D0%B9_%D0%B3%D0%BE%D0%B4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6" Type="http://schemas.openxmlformats.org/officeDocument/2006/relationships/hyperlink" Target="file:///C:\Users\SSN\Desktop\&#1043;&#1072;&#1074;&#1088;&#1080;&#1082;&#1086;&#1074;&#1072;%20&#1053;.&#1048;\&#1043;&#1052;&#1054;%20&#1091;&#1095;&#1080;&#1090;&#1077;&#1083;&#1077;&#1081;%20&#1093;&#1080;&#1084;&#1080;&#1080;\&#1043;&#1052;&#1054;%20&#1091;&#1095;&#1080;&#1090;&#1077;&#1083;&#1077;&#1081;%20&#1093;&#1080;&#1084;&#1080;&#1080;%2023-24\&#1057;&#1089;&#1099;&#1083;&#1082;&#1080;%20&#1085;&#1072;%20&#1074;&#1080;&#1076;&#1077;&#1086;&#1082;&#1086;&#1085;&#1089;&#1091;&#1083;&#1100;&#1090;&#1072;&#1094;&#1080;&#1080;%2023-24\&#1056;&#1077;&#1072;&#1082;&#1094;&#1080;&#1080;%20&#1080;&#1086;&#1085;&#1085;&#1086;&#1075;&#1086;%20&#1086;&#1073;&#1084;&#1077;&#1085;&#1072;.%20&#1047;&#1072;&#1076;&#1072;&#1085;&#1080;&#1077;%2014.docx" TargetMode="External"/><Relationship Id="rId5" Type="http://schemas.openxmlformats.org/officeDocument/2006/relationships/hyperlink" Target="file:///C:\Users\SSN\Desktop\&#1043;&#1072;&#1074;&#1088;&#1080;&#1082;&#1086;&#1074;&#1072;%20&#1053;.&#1048;\&#1043;&#1052;&#1054;%20&#1091;&#1095;&#1080;&#1090;&#1077;&#1083;&#1077;&#1081;%20&#1093;&#1080;&#1084;&#1080;&#1080;\&#1043;&#1052;&#1054;%20&#1091;&#1095;&#1080;&#1090;&#1077;&#1083;&#1077;&#1081;%20&#1093;&#1080;&#1084;&#1080;&#1080;%2023-24\&#1057;&#1089;&#1099;&#1083;&#1082;&#1080;%20&#1085;&#1072;%20&#1074;&#1080;&#1076;&#1077;&#1086;&#1082;&#1086;&#1085;&#1089;&#1091;&#1083;&#1100;&#1090;&#1072;&#1094;&#1080;&#1080;%2023-24\&#1047;&#1072;&#1076;&#1072;&#1085;&#1080;&#1077;%2022.docx" TargetMode="External"/><Relationship Id="rId4" Type="http://schemas.openxmlformats.org/officeDocument/2006/relationships/hyperlink" Target="https://cloud.mail.ru/stock/4WeQLjsFi7bVVv8cV7mbwJJm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file:///C:\Users\SSN\Desktop\&#1043;&#1072;&#1074;&#1088;&#1080;&#1082;&#1086;&#1074;&#1072;%20&#1053;.&#1048;\&#1043;&#1052;&#1054;%20&#1091;&#1095;&#1080;&#1090;&#1077;&#1083;&#1077;&#1081;%20&#1093;&#1080;&#1084;&#1080;&#1080;\&#1043;&#1052;&#1054;%20&#1091;&#1095;&#1080;&#1090;&#1077;&#1083;&#1077;&#1081;%20&#1093;&#1080;&#1084;&#1080;&#1080;%2023-24\&#1057;&#1089;&#1099;&#1083;&#1082;&#1080;%20&#1085;&#1072;%20&#1074;&#1080;&#1076;&#1077;&#1086;&#1082;&#1086;&#1085;&#1089;&#1091;&#1083;&#1100;&#1090;&#1072;&#1094;&#1080;&#1080;%2023-24\&#1043;&#1080;&#1076;&#1088;&#1086;&#1083;&#1080;&#1079;%20&#1086;&#1088;&#1075;&#1072;&#1085;&#1080;&#1095;&#1077;&#1089;&#1082;&#1080;&#1093;%20&#1080;%20&#1085;&#1077;&#1086;&#1088;&#1075;&#1072;&#1085;&#1080;&#1095;&#1077;&#1089;&#1082;&#1080;&#1093;%20&#1074;&#1077;&#1097;&#1077;&#1089;&#1090;&#1074;.docx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Рисунок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625" y="301626"/>
            <a:ext cx="668339" cy="881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39" name="Заголовок 1"/>
          <p:cNvSpPr>
            <a:spLocks noGrp="1" noChangeArrowheads="1"/>
          </p:cNvSpPr>
          <p:nvPr>
            <p:ph type="ctrTitle"/>
          </p:nvPr>
        </p:nvSpPr>
        <p:spPr>
          <a:xfrm>
            <a:off x="1319870" y="2060848"/>
            <a:ext cx="5988434" cy="3528392"/>
          </a:xfrm>
        </p:spPr>
        <p:txBody>
          <a:bodyPr/>
          <a:lstStyle/>
          <a:p>
            <a:pPr>
              <a:defRPr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Городское методическое </a:t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объединение </a:t>
            </a:r>
            <a:r>
              <a:rPr lang="ru-RU" sz="2800">
                <a:latin typeface="Times New Roman" panose="02020603050405020304" pitchFamily="18" charset="0"/>
                <a:cs typeface="Times New Roman" panose="02020603050405020304" pitchFamily="18" charset="0"/>
              </a:rPr>
              <a:t>учителей </a:t>
            </a:r>
            <a:r>
              <a:rPr lang="ru-RU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биологии</a:t>
            </a:r>
            <a:r>
              <a:rPr lang="ru-RU" sz="3200" dirty="0">
                <a:solidFill>
                  <a:schemeClr val="accent3">
                    <a:lumMod val="50000"/>
                  </a:schemeClr>
                </a:solidFill>
                <a:latin typeface="Bahnschrift Light Condensed" panose="020B0502040204020203" pitchFamily="34" charset="0"/>
              </a:rPr>
              <a:t/>
            </a:r>
            <a:br>
              <a:rPr lang="ru-RU" sz="3200" dirty="0">
                <a:solidFill>
                  <a:schemeClr val="accent3">
                    <a:lumMod val="50000"/>
                  </a:schemeClr>
                </a:solidFill>
                <a:latin typeface="Bahnschrift Light Condensed" panose="020B0502040204020203" pitchFamily="34" charset="0"/>
              </a:rPr>
            </a:br>
            <a:r>
              <a:rPr lang="ru-RU" sz="3200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Light Condensed" panose="020B0502040204020203" pitchFamily="34" charset="0"/>
              </a:rPr>
              <a:t>№</a:t>
            </a:r>
            <a:r>
              <a:rPr lang="en-US" sz="3200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Light Condensed" panose="020B0502040204020203" pitchFamily="34" charset="0"/>
              </a:rPr>
              <a:t> </a:t>
            </a:r>
            <a:r>
              <a:rPr lang="ru-RU" sz="3200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Light Condensed" panose="020B0502040204020203" pitchFamily="34" charset="0"/>
              </a:rPr>
              <a:t>3</a:t>
            </a:r>
            <a:r>
              <a:rPr lang="ru-RU" sz="1800" dirty="0">
                <a:solidFill>
                  <a:schemeClr val="accent3">
                    <a:lumMod val="50000"/>
                  </a:schemeClr>
                </a:solidFill>
                <a:latin typeface="Bahnschrift Light Condensed" panose="020B0502040204020203" pitchFamily="34" charset="0"/>
              </a:rPr>
              <a:t/>
            </a:r>
            <a:br>
              <a:rPr lang="ru-RU" sz="1800" dirty="0">
                <a:solidFill>
                  <a:schemeClr val="accent3">
                    <a:lumMod val="50000"/>
                  </a:schemeClr>
                </a:solidFill>
                <a:latin typeface="Bahnschrift Light Condensed" panose="020B0502040204020203" pitchFamily="34" charset="0"/>
              </a:rPr>
            </a:br>
            <a:r>
              <a:rPr lang="ru-RU" altLang="ru-RU" sz="3000" b="1" i="1" dirty="0" smtClean="0">
                <a:solidFill>
                  <a:srgbClr val="002060"/>
                </a:solidFill>
                <a:latin typeface="Book Antiqua" pitchFamily="18" charset="0"/>
                <a:cs typeface="Times New Roman" pitchFamily="18" charset="0"/>
              </a:rPr>
              <a:t/>
            </a:r>
            <a:br>
              <a:rPr lang="ru-RU" altLang="ru-RU" sz="3000" b="1" i="1" dirty="0" smtClean="0">
                <a:solidFill>
                  <a:srgbClr val="002060"/>
                </a:solidFill>
                <a:latin typeface="Book Antiqua" pitchFamily="18" charset="0"/>
                <a:cs typeface="Times New Roman" pitchFamily="18" charset="0"/>
              </a:rPr>
            </a:br>
            <a:r>
              <a:rPr lang="ru-RU" altLang="ru-RU" sz="2800" b="1" i="1" dirty="0">
                <a:solidFill>
                  <a:srgbClr val="002060"/>
                </a:solidFill>
                <a:latin typeface="Book Antiqua" pitchFamily="18" charset="0"/>
                <a:cs typeface="Times New Roman" pitchFamily="18" charset="0"/>
              </a:rPr>
              <a:t/>
            </a:r>
            <a:br>
              <a:rPr lang="ru-RU" altLang="ru-RU" sz="2800" b="1" i="1" dirty="0">
                <a:solidFill>
                  <a:srgbClr val="002060"/>
                </a:solidFill>
                <a:latin typeface="Book Antiqua" pitchFamily="18" charset="0"/>
                <a:cs typeface="Times New Roman" pitchFamily="18" charset="0"/>
              </a:rPr>
            </a:br>
            <a:r>
              <a:rPr lang="ru-RU" altLang="ru-RU" sz="2800" b="1" i="1" dirty="0" smtClean="0">
                <a:solidFill>
                  <a:srgbClr val="002060"/>
                </a:solidFill>
                <a:latin typeface="Book Antiqua" pitchFamily="18" charset="0"/>
                <a:cs typeface="Times New Roman" pitchFamily="18" charset="0"/>
              </a:rPr>
              <a:t/>
            </a:r>
            <a:br>
              <a:rPr lang="ru-RU" altLang="ru-RU" sz="2800" b="1" i="1" dirty="0" smtClean="0">
                <a:solidFill>
                  <a:srgbClr val="002060"/>
                </a:solidFill>
                <a:latin typeface="Book Antiqua" pitchFamily="18" charset="0"/>
                <a:cs typeface="Times New Roman" pitchFamily="18" charset="0"/>
              </a:rPr>
            </a:br>
            <a:r>
              <a:rPr lang="en-US" altLang="ru-RU" sz="2800" b="1" i="1" dirty="0" smtClean="0">
                <a:solidFill>
                  <a:srgbClr val="002060"/>
                </a:solidFill>
                <a:latin typeface="Book Antiqua" pitchFamily="18" charset="0"/>
                <a:cs typeface="Times New Roman" pitchFamily="18" charset="0"/>
              </a:rPr>
              <a:t>2</a:t>
            </a:r>
            <a:r>
              <a:rPr lang="ru-RU" altLang="ru-RU" sz="2800" b="1" i="1" dirty="0" smtClean="0">
                <a:solidFill>
                  <a:srgbClr val="002060"/>
                </a:solidFill>
                <a:latin typeface="Book Antiqua" pitchFamily="18" charset="0"/>
                <a:cs typeface="Times New Roman" pitchFamily="18" charset="0"/>
              </a:rPr>
              <a:t>6 </a:t>
            </a:r>
            <a:r>
              <a:rPr lang="ru-RU" altLang="ru-RU" sz="2800" kern="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+mn-cs"/>
              </a:rPr>
              <a:t>февраля </a:t>
            </a:r>
            <a:r>
              <a:rPr lang="ru-RU" sz="2800" kern="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+mn-cs"/>
              </a:rPr>
              <a:t>2024 года</a:t>
            </a:r>
            <a:endParaRPr lang="ru-RU" altLang="ru-RU" sz="2800" i="1" dirty="0">
              <a:solidFill>
                <a:schemeClr val="accent1">
                  <a:lumMod val="50000"/>
                </a:schemeClr>
              </a:solidFill>
              <a:latin typeface="Book Antiqua" pitchFamily="18" charset="0"/>
              <a:cs typeface="Times New Roman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179675" y="6082423"/>
            <a:ext cx="4572000" cy="40011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000" b="1" kern="0" dirty="0" smtClean="0">
                <a:solidFill>
                  <a:srgbClr val="4472C4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Сургут</a:t>
            </a:r>
            <a:endParaRPr lang="ru-RU" sz="2000" b="1" kern="0" dirty="0">
              <a:solidFill>
                <a:srgbClr val="4472C4">
                  <a:lumMod val="50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ea typeface="Times New Roman"/>
            </a:endParaRPr>
          </a:p>
        </p:txBody>
      </p:sp>
      <p:pic>
        <p:nvPicPr>
          <p:cNvPr id="5" name="Рисунок 4" descr="Бабочка">
            <a:extLst>
              <a:ext uri="{FF2B5EF4-FFF2-40B4-BE49-F238E27FC236}">
                <a16:creationId xmlns="" xmlns:a16="http://schemas.microsoft.com/office/drawing/2014/main" id="{50581F34-FEA6-4308-B55B-32EB7B04C68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753636" y="3826121"/>
            <a:ext cx="1244931" cy="1244930"/>
          </a:xfrm>
          <a:prstGeom prst="rect">
            <a:avLst/>
          </a:prstGeom>
        </p:spPr>
      </p:pic>
      <p:pic>
        <p:nvPicPr>
          <p:cNvPr id="6" name="Рисунок 5" descr="Лист">
            <a:extLst>
              <a:ext uri="{FF2B5EF4-FFF2-40B4-BE49-F238E27FC236}">
                <a16:creationId xmlns="" xmlns:a16="http://schemas.microsoft.com/office/drawing/2014/main" id="{DAD237E9-0F06-46C6-8866-C0AAB3ACD030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491880" y="3975326"/>
            <a:ext cx="914400" cy="946519"/>
          </a:xfrm>
          <a:prstGeom prst="rect">
            <a:avLst/>
          </a:prstGeom>
        </p:spPr>
      </p:pic>
      <p:pic>
        <p:nvPicPr>
          <p:cNvPr id="7" name="Рисунок 6" descr="Микроскоп">
            <a:extLst>
              <a:ext uri="{FF2B5EF4-FFF2-40B4-BE49-F238E27FC236}">
                <a16:creationId xmlns="" xmlns:a16="http://schemas.microsoft.com/office/drawing/2014/main" id="{F8805EE5-07CE-4234-81C6-82E9D5AB0867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932040" y="3972191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802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997080"/>
            <a:ext cx="8229600" cy="5240231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БЛАГОДАРЮ ЗА ВНИМАНИЕ!</a:t>
            </a:r>
            <a:b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2564904"/>
            <a:ext cx="8712968" cy="4032448"/>
          </a:xfrm>
        </p:spPr>
        <p:txBody>
          <a:bodyPr lIns="0" tIns="0" rIns="0" bIns="0">
            <a:normAutofit/>
          </a:bodyPr>
          <a:lstStyle/>
          <a:p>
            <a:pPr marL="0" indent="0">
              <a:buNone/>
            </a:pPr>
            <a:endParaRPr lang="ru-RU" sz="1600" dirty="0" smtClean="0"/>
          </a:p>
          <a:p>
            <a:r>
              <a:rPr lang="ru-RU" sz="1600" dirty="0" smtClean="0">
                <a:solidFill>
                  <a:schemeClr val="bg1"/>
                </a:solidFill>
              </a:rPr>
              <a:t>:</a:t>
            </a:r>
          </a:p>
          <a:p>
            <a:pPr marL="0" indent="0">
              <a:buNone/>
            </a:pPr>
            <a:endParaRPr lang="ru-RU" sz="1600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16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1600" b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sz="16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E-mail: </a:t>
            </a:r>
            <a:r>
              <a:rPr lang="ru-RU" sz="1600" u="sng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gavrikova_ni@admsurgut.ru</a:t>
            </a:r>
            <a:r>
              <a:rPr lang="en-US" sz="16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6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16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spcBef>
                <a:spcPts val="0"/>
              </a:spcBef>
              <a:buNone/>
            </a:pP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Гаврикова 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Наталия Ивановна,</a:t>
            </a:r>
          </a:p>
          <a:p>
            <a:pPr marL="0" indent="0" algn="r">
              <a:spcBef>
                <a:spcPts val="0"/>
              </a:spcBef>
              <a:buNone/>
            </a:pP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эксперт отдела сопровождения профессионального </a:t>
            </a:r>
            <a:endParaRPr lang="ru-RU" sz="1600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spcBef>
                <a:spcPts val="0"/>
              </a:spcBef>
              <a:buNone/>
            </a:pP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развития 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педагогов (ОСПРП)</a:t>
            </a:r>
          </a:p>
          <a:p>
            <a:pPr marL="0" indent="0" algn="r">
              <a:spcBef>
                <a:spcPts val="0"/>
              </a:spcBef>
              <a:buNone/>
            </a:pP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МАУ «Информационно-организационный центр»</a:t>
            </a:r>
          </a:p>
          <a:p>
            <a:pPr marL="0" indent="0" algn="r">
              <a:spcBef>
                <a:spcPts val="0"/>
              </a:spcBef>
              <a:buNone/>
            </a:pP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г. Сургут, ул. Декабристов, 16, </a:t>
            </a:r>
            <a:r>
              <a:rPr lang="ru-RU" sz="16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каб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301</a:t>
            </a:r>
          </a:p>
          <a:p>
            <a:pPr marL="0" indent="0" algn="r">
              <a:spcBef>
                <a:spcPts val="0"/>
              </a:spcBef>
              <a:buNone/>
            </a:pP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8(3462)52-59-56</a:t>
            </a:r>
            <a:endParaRPr lang="ru-RU" sz="16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1600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="" xmlns:a16="http://schemas.microsoft.com/office/drawing/2014/main" id="{179A49D9-2502-4D27-91ED-D691D3BAFBE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16632"/>
            <a:ext cx="668643" cy="880449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467544" y="2060848"/>
            <a:ext cx="84249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/>
              <a:t>	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57613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285371" y="3768298"/>
            <a:ext cx="860711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just"/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endParaRPr lang="ru-RU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51520" y="350874"/>
            <a:ext cx="8714481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000" b="1" kern="0" dirty="0" smtClean="0">
                <a:solidFill>
                  <a:srgbClr val="4472C4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Повестка заседания </a:t>
            </a:r>
            <a:endParaRPr lang="ru-RU" sz="3000" kern="0" dirty="0">
              <a:solidFill>
                <a:srgbClr val="4472C4">
                  <a:lumMod val="50000"/>
                </a:srgbClr>
              </a:solidFill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="" xmlns:a16="http://schemas.microsoft.com/office/drawing/2014/main" id="{179A49D9-2502-4D27-91ED-D691D3BAFBE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507" y="59631"/>
            <a:ext cx="668643" cy="880449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9552" y="1124744"/>
            <a:ext cx="8208911" cy="53285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48947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>
            <a:extLst>
              <a:ext uri="{FF2B5EF4-FFF2-40B4-BE49-F238E27FC236}">
                <a16:creationId xmlns="" xmlns:a16="http://schemas.microsoft.com/office/drawing/2014/main" id="{179A49D9-2502-4D27-91ED-D691D3BAFBE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841" y="301840"/>
            <a:ext cx="668643" cy="880449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23601" y="1052737"/>
            <a:ext cx="8316310" cy="1224136"/>
          </a:xfrm>
        </p:spPr>
        <p:txBody>
          <a:bodyPr>
            <a:normAutofit fontScale="90000"/>
          </a:bodyPr>
          <a:lstStyle/>
          <a:p>
            <a:r>
              <a:rPr lang="ru-RU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4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Подзаголовок 2">
            <a:extLst>
              <a:ext uri="{FF2B5EF4-FFF2-40B4-BE49-F238E27FC236}">
                <a16:creationId xmlns="" xmlns:a16="http://schemas.microsoft.com/office/drawing/2014/main" id="{661C1CF4-CEE7-428B-A6D1-AF8313239AC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99592" y="476672"/>
            <a:ext cx="7926431" cy="864096"/>
          </a:xfrm>
        </p:spPr>
        <p:txBody>
          <a:bodyPr>
            <a:normAutofit/>
          </a:bodyPr>
          <a:lstStyle/>
          <a:p>
            <a:pPr lvl="0">
              <a:lnSpc>
                <a:spcPct val="100000"/>
              </a:lnSpc>
              <a:spcBef>
                <a:spcPts val="0"/>
              </a:spcBef>
              <a:defRPr/>
            </a:pPr>
            <a:r>
              <a:rPr lang="ru-RU" sz="1800" b="1" kern="0" dirty="0" smtClean="0">
                <a:solidFill>
                  <a:schemeClr val="accent5">
                    <a:lumMod val="50000"/>
                  </a:schemeClr>
                </a:solidFill>
                <a:hlinkClick r:id="rId3"/>
              </a:rPr>
              <a:t>Мероприятия  дорожной карты </a:t>
            </a:r>
            <a:r>
              <a:rPr lang="ru-RU" sz="1800" b="1" kern="0" dirty="0">
                <a:solidFill>
                  <a:schemeClr val="accent5">
                    <a:lumMod val="50000"/>
                  </a:schemeClr>
                </a:solidFill>
                <a:hlinkClick r:id="rId3"/>
              </a:rPr>
              <a:t>муниципального приоритетного проекта </a:t>
            </a:r>
            <a:endParaRPr lang="ru-RU" sz="1800" b="1" kern="0" dirty="0" smtClean="0">
              <a:solidFill>
                <a:schemeClr val="accent5">
                  <a:lumMod val="50000"/>
                </a:schemeClr>
              </a:solidFill>
              <a:hlinkClick r:id="rId3"/>
            </a:endParaRPr>
          </a:p>
          <a:p>
            <a:pPr lvl="0">
              <a:lnSpc>
                <a:spcPct val="100000"/>
              </a:lnSpc>
              <a:spcBef>
                <a:spcPts val="0"/>
              </a:spcBef>
              <a:defRPr/>
            </a:pPr>
            <a:r>
              <a:rPr lang="ru-RU" sz="1800" b="1" kern="0" dirty="0" smtClean="0">
                <a:solidFill>
                  <a:schemeClr val="accent5">
                    <a:lumMod val="50000"/>
                  </a:schemeClr>
                </a:solidFill>
                <a:hlinkClick r:id="rId3"/>
              </a:rPr>
              <a:t>по развитию естественнонаучного образования </a:t>
            </a:r>
            <a:endParaRPr kumimoji="0" lang="ru-RU" sz="1800" b="1" i="0" u="none" strike="noStrike" kern="0" cap="none" spc="0" normalizeH="0" baseline="0" noProof="0" dirty="0">
              <a:ln>
                <a:noFill/>
              </a:ln>
              <a:solidFill>
                <a:schemeClr val="accent5">
                  <a:lumMod val="50000"/>
                </a:schemeClr>
              </a:solidFill>
              <a:effectLst/>
              <a:uLnTx/>
              <a:uFillTx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6524505"/>
              </p:ext>
            </p:extLst>
          </p:nvPr>
        </p:nvGraphicFramePr>
        <p:xfrm>
          <a:off x="179512" y="1725454"/>
          <a:ext cx="8784976" cy="486390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89022"/>
                <a:gridCol w="2035314"/>
                <a:gridCol w="2016224"/>
                <a:gridCol w="1152128"/>
                <a:gridCol w="2592288"/>
              </a:tblGrid>
              <a:tr h="52539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Наименование </a:t>
                      </a:r>
                      <a:endParaRPr lang="ru-RU" sz="8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направления 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467" marR="4546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Предмет </a:t>
                      </a:r>
                      <a:endParaRPr lang="ru-RU" sz="8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(химия, биология,</a:t>
                      </a:r>
                      <a:br>
                        <a:rPr lang="ru-RU" sz="900">
                          <a:effectLst/>
                        </a:rPr>
                      </a:br>
                      <a:r>
                        <a:rPr lang="ru-RU" sz="900">
                          <a:effectLst/>
                        </a:rPr>
                        <a:t>экология,</a:t>
                      </a:r>
                      <a:endParaRPr lang="ru-RU" sz="8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физика)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467" marR="4546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Наименование мероприятия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467" marR="4546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Период проведения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467" marR="4546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Категория</a:t>
                      </a:r>
                      <a:endParaRPr lang="ru-RU" sz="8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участников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467" marR="45467" marT="0" marB="0"/>
                </a:tc>
              </a:tr>
              <a:tr h="218802">
                <a:tc rowSpan="1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Лаборатория «Интерес»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Курсы для обучающихся 5-7 классов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 </a:t>
                      </a:r>
                      <a:endParaRPr lang="ru-RU" sz="1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467" marR="4546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Биология</a:t>
                      </a:r>
                      <a:endParaRPr lang="ru-RU" sz="1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467" marR="45467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</a:rPr>
                        <a:t>В мире удивительных растений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</a:rPr>
                        <a:t> </a:t>
                      </a:r>
                      <a:endParaRPr lang="ru-RU" sz="10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467" marR="4546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Ноябрь </a:t>
                      </a:r>
                      <a:endParaRPr lang="ru-RU" sz="1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467" marR="45467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обучающиеся </a:t>
                      </a:r>
                      <a:r>
                        <a:rPr lang="ru-RU" sz="1000" b="1" dirty="0" smtClean="0">
                          <a:effectLst/>
                        </a:rPr>
                        <a:t>5-6-х </a:t>
                      </a:r>
                      <a:r>
                        <a:rPr lang="ru-RU" sz="1000" b="1" dirty="0">
                          <a:effectLst/>
                        </a:rPr>
                        <a:t>классов </a:t>
                      </a:r>
                      <a:r>
                        <a:rPr lang="ru-RU" sz="1000" b="1" dirty="0" smtClean="0">
                          <a:effectLst/>
                        </a:rPr>
                        <a:t>(</a:t>
                      </a:r>
                      <a:r>
                        <a:rPr lang="ru-RU" sz="1000" b="1" dirty="0">
                          <a:effectLst/>
                        </a:rPr>
                        <a:t>15 чел.) </a:t>
                      </a:r>
                      <a:endParaRPr lang="ru-RU" sz="10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5467" marR="45467" marT="0" marB="0"/>
                </a:tc>
              </a:tr>
              <a:tr h="27404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Биология</a:t>
                      </a:r>
                      <a:endParaRPr lang="ru-RU" sz="1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467" marR="45467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hlinkClick r:id="rId4"/>
                        </a:rPr>
                        <a:t>Удивительные факты о человеке</a:t>
                      </a:r>
                      <a:endParaRPr lang="ru-RU" sz="1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467" marR="4546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23.11.2023</a:t>
                      </a:r>
                      <a:endParaRPr lang="ru-RU" sz="1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467" marR="45467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обучающиеся 7 классов (21 чел.)</a:t>
                      </a:r>
                      <a:endParaRPr lang="ru-RU" sz="10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5467" marR="45467" marT="0" marB="0"/>
                </a:tc>
              </a:tr>
              <a:tr h="26269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Химия</a:t>
                      </a:r>
                      <a:endParaRPr lang="ru-RU" sz="1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467" marR="45467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</a:rPr>
                        <a:t>Практическое занятие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</a:rPr>
                        <a:t>«Мир растворов»</a:t>
                      </a:r>
                      <a:endParaRPr lang="ru-RU" sz="10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467" marR="4546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09.12.2023</a:t>
                      </a:r>
                      <a:endParaRPr lang="ru-RU" sz="1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467" marR="45467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обучающиеся </a:t>
                      </a:r>
                      <a:r>
                        <a:rPr lang="ru-RU" sz="1000" b="1" dirty="0" smtClean="0">
                          <a:effectLst/>
                        </a:rPr>
                        <a:t>7-х </a:t>
                      </a:r>
                      <a:r>
                        <a:rPr lang="ru-RU" sz="1000" b="1" dirty="0">
                          <a:effectLst/>
                        </a:rPr>
                        <a:t>классов </a:t>
                      </a:r>
                      <a:endParaRPr lang="ru-RU" sz="1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467" marR="45467" marT="0" marB="0"/>
                </a:tc>
              </a:tr>
              <a:tr h="26269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Химия </a:t>
                      </a:r>
                      <a:endParaRPr lang="ru-RU" sz="1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467" marR="45467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</a:rPr>
                        <a:t>Цветная этажерка</a:t>
                      </a:r>
                      <a:endParaRPr lang="ru-RU" sz="10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467" marR="4546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 Декабрь  </a:t>
                      </a:r>
                      <a:endParaRPr lang="ru-RU" sz="1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467" marR="45467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обучающиеся </a:t>
                      </a:r>
                      <a:r>
                        <a:rPr lang="ru-RU" sz="1000" b="1" dirty="0" smtClean="0">
                          <a:effectLst/>
                        </a:rPr>
                        <a:t>6-7-х </a:t>
                      </a:r>
                      <a:r>
                        <a:rPr lang="ru-RU" sz="1000" b="1" dirty="0">
                          <a:effectLst/>
                        </a:rPr>
                        <a:t>классов</a:t>
                      </a:r>
                      <a:endParaRPr lang="ru-RU" sz="1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467" marR="45467" marT="0" marB="0"/>
                </a:tc>
              </a:tr>
              <a:tr h="23136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</a:rPr>
                        <a:t>Химия </a:t>
                      </a:r>
                      <a:endParaRPr lang="ru-RU" sz="10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467" marR="45467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</a:rPr>
                        <a:t>Чудеса своими руками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</a:rPr>
                        <a:t> </a:t>
                      </a:r>
                      <a:endParaRPr lang="ru-RU" sz="10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467" marR="4546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Декабрь  </a:t>
                      </a:r>
                      <a:endParaRPr lang="ru-RU" sz="1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467" marR="45467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обучающиеся </a:t>
                      </a:r>
                      <a:r>
                        <a:rPr lang="ru-RU" sz="1000" b="1" dirty="0" smtClean="0">
                          <a:effectLst/>
                        </a:rPr>
                        <a:t>5-6-х </a:t>
                      </a:r>
                      <a:r>
                        <a:rPr lang="ru-RU" sz="1000" b="1" dirty="0">
                          <a:effectLst/>
                        </a:rPr>
                        <a:t>классов </a:t>
                      </a:r>
                      <a:r>
                        <a:rPr lang="ru-RU" sz="1000" b="1" dirty="0" smtClean="0">
                          <a:effectLst/>
                        </a:rPr>
                        <a:t> (</a:t>
                      </a:r>
                      <a:r>
                        <a:rPr lang="ru-RU" sz="1000" b="1" dirty="0">
                          <a:effectLst/>
                        </a:rPr>
                        <a:t>15 чел.)</a:t>
                      </a:r>
                      <a:endParaRPr lang="ru-RU" sz="1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467" marR="45467" marT="0" marB="0"/>
                </a:tc>
              </a:tr>
              <a:tr h="20782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Химия</a:t>
                      </a:r>
                      <a:endParaRPr lang="ru-RU" sz="1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467" marR="45467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Мини исследования по химии </a:t>
                      </a:r>
                      <a:endParaRPr lang="ru-RU" sz="1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467" marR="45467" marT="0" marB="0"/>
                </a:tc>
                <a:tc>
                  <a:txBody>
                    <a:bodyPr/>
                    <a:lstStyle/>
                    <a:p>
                      <a:pPr marL="31750" algn="ctr">
                        <a:spcAft>
                          <a:spcPts val="230"/>
                        </a:spcAft>
                      </a:pPr>
                      <a:r>
                        <a:rPr lang="ru-RU" sz="1000" b="1" dirty="0">
                          <a:effectLst/>
                        </a:rPr>
                        <a:t>Февраль</a:t>
                      </a:r>
                    </a:p>
                    <a:p>
                      <a:pPr marL="31750" algn="ctr">
                        <a:spcAft>
                          <a:spcPts val="230"/>
                        </a:spcAft>
                      </a:pPr>
                      <a:r>
                        <a:rPr lang="ru-RU" sz="1000" b="1" dirty="0">
                          <a:effectLst/>
                        </a:rPr>
                        <a:t> </a:t>
                      </a:r>
                      <a:endParaRPr lang="ru-RU" sz="1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467" marR="45467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обучающиеся </a:t>
                      </a:r>
                      <a:r>
                        <a:rPr lang="ru-RU" sz="1000" b="1" dirty="0" smtClean="0">
                          <a:effectLst/>
                        </a:rPr>
                        <a:t>7-х </a:t>
                      </a:r>
                      <a:r>
                        <a:rPr lang="ru-RU" sz="1000" b="1" dirty="0">
                          <a:effectLst/>
                        </a:rPr>
                        <a:t>классов </a:t>
                      </a:r>
                      <a:endParaRPr lang="ru-RU" sz="1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467" marR="45467" marT="0" marB="0"/>
                </a:tc>
              </a:tr>
              <a:tr h="19736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Экология</a:t>
                      </a:r>
                      <a:endParaRPr lang="ru-RU" sz="1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467" marR="45467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hlinkClick r:id="rId4"/>
                        </a:rPr>
                        <a:t>Мир вокруг нас</a:t>
                      </a:r>
                      <a:endParaRPr lang="ru-RU" sz="1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467" marR="45467" marT="0" marB="0"/>
                </a:tc>
                <a:tc>
                  <a:txBody>
                    <a:bodyPr/>
                    <a:lstStyle/>
                    <a:p>
                      <a:pPr marL="31750" algn="ctr">
                        <a:spcAft>
                          <a:spcPts val="230"/>
                        </a:spcAft>
                      </a:pPr>
                      <a:r>
                        <a:rPr lang="ru-RU" sz="10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07.02.2024</a:t>
                      </a:r>
                      <a:endParaRPr lang="ru-RU" sz="1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467" marR="45467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обучающиеся 8 классов (21 чел.)</a:t>
                      </a:r>
                      <a:endParaRPr lang="ru-RU" sz="1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467" marR="45467" marT="0" marB="0"/>
                </a:tc>
              </a:tr>
              <a:tr h="39404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</a:rPr>
                        <a:t>Химия </a:t>
                      </a:r>
                      <a:endParaRPr lang="ru-RU" sz="10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467" marR="45467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</a:rPr>
                        <a:t>Чудеса своими руками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</a:rPr>
                        <a:t> </a:t>
                      </a:r>
                      <a:endParaRPr lang="ru-RU" sz="10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467" marR="4546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</a:rPr>
                        <a:t>21.02.2024 </a:t>
                      </a:r>
                      <a:endParaRPr lang="ru-RU" sz="1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467" marR="45467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обучающиеся </a:t>
                      </a:r>
                      <a:r>
                        <a:rPr lang="ru-RU" sz="1000" b="1" dirty="0" smtClean="0">
                          <a:effectLst/>
                        </a:rPr>
                        <a:t>5-6-х </a:t>
                      </a:r>
                      <a:r>
                        <a:rPr lang="ru-RU" sz="1000" b="1" dirty="0">
                          <a:effectLst/>
                        </a:rPr>
                        <a:t>классов </a:t>
                      </a:r>
                      <a:r>
                        <a:rPr lang="ru-RU" sz="1000" b="1" dirty="0" smtClean="0">
                          <a:effectLst/>
                        </a:rPr>
                        <a:t> (30 </a:t>
                      </a:r>
                      <a:r>
                        <a:rPr lang="ru-RU" sz="1000" b="1" dirty="0">
                          <a:effectLst/>
                        </a:rPr>
                        <a:t>чел.) </a:t>
                      </a:r>
                      <a:endParaRPr lang="ru-RU" sz="10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5467" marR="45467" marT="0" marB="0"/>
                </a:tc>
              </a:tr>
              <a:tr h="39404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География</a:t>
                      </a:r>
                      <a:endParaRPr lang="ru-RU" sz="1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467" marR="45467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 мире географии</a:t>
                      </a:r>
                      <a:endParaRPr lang="ru-RU" sz="1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467" marR="4546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Февраль</a:t>
                      </a:r>
                      <a:endParaRPr lang="ru-RU" sz="1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467" marR="45467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обучающиеся 8 классов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ru-RU" sz="10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5467" marR="45467" marT="0" marB="0"/>
                </a:tc>
              </a:tr>
              <a:tr h="3663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</a:rPr>
                        <a:t>Химия, биология, физика</a:t>
                      </a:r>
                      <a:endParaRPr lang="ru-RU" sz="10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467" marR="45467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Квест «В мире естественных наук»</a:t>
                      </a:r>
                      <a:endParaRPr lang="ru-RU" sz="1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467" marR="4546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Март  </a:t>
                      </a:r>
                      <a:endParaRPr lang="ru-RU" sz="1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467" marR="45467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обучающиеся </a:t>
                      </a:r>
                      <a:r>
                        <a:rPr lang="ru-RU" sz="1000" b="1" dirty="0" smtClean="0">
                          <a:effectLst/>
                        </a:rPr>
                        <a:t>4-х </a:t>
                      </a:r>
                      <a:r>
                        <a:rPr lang="ru-RU" sz="1000" b="1" dirty="0">
                          <a:effectLst/>
                        </a:rPr>
                        <a:t>классов (6 команд по 5 чел., 3 команды от школ города)</a:t>
                      </a:r>
                      <a:endParaRPr lang="ru-RU" sz="1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467" marR="45467" marT="0" marB="0"/>
                </a:tc>
              </a:tr>
              <a:tr h="26269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Химия</a:t>
                      </a:r>
                      <a:endParaRPr lang="ru-RU" sz="1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467" marR="45467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</a:rPr>
                        <a:t>Мастерская художника</a:t>
                      </a:r>
                      <a:endParaRPr lang="ru-RU" sz="10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467" marR="4546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Март </a:t>
                      </a:r>
                      <a:endParaRPr lang="ru-RU" sz="1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467" marR="45467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обучающиеся </a:t>
                      </a:r>
                      <a:r>
                        <a:rPr lang="ru-RU" sz="1000" b="1" dirty="0" smtClean="0">
                          <a:effectLst/>
                        </a:rPr>
                        <a:t>6-7х </a:t>
                      </a:r>
                      <a:r>
                        <a:rPr lang="ru-RU" sz="1000" b="1" dirty="0">
                          <a:effectLst/>
                        </a:rPr>
                        <a:t>классов</a:t>
                      </a:r>
                      <a:endParaRPr lang="ru-RU" sz="1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467" marR="45467" marT="0" marB="0"/>
                </a:tc>
              </a:tr>
              <a:tr h="26269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Химия</a:t>
                      </a:r>
                      <a:endParaRPr lang="ru-RU" sz="1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467" marR="45467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</a:rPr>
                        <a:t>Мини исследования по химии </a:t>
                      </a:r>
                      <a:endParaRPr lang="ru-RU" sz="10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467" marR="45467" marT="0" marB="0"/>
                </a:tc>
                <a:tc>
                  <a:txBody>
                    <a:bodyPr/>
                    <a:lstStyle/>
                    <a:p>
                      <a:pPr marL="31750" algn="ctr">
                        <a:spcAft>
                          <a:spcPts val="230"/>
                        </a:spcAft>
                      </a:pPr>
                      <a:r>
                        <a:rPr lang="ru-RU" sz="1000" b="1" dirty="0">
                          <a:effectLst/>
                        </a:rPr>
                        <a:t>Март  </a:t>
                      </a:r>
                      <a:endParaRPr lang="ru-RU" sz="1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467" marR="45467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обучающиеся </a:t>
                      </a:r>
                      <a:r>
                        <a:rPr lang="ru-RU" sz="1000" b="1" dirty="0" smtClean="0">
                          <a:effectLst/>
                        </a:rPr>
                        <a:t>7-х </a:t>
                      </a:r>
                      <a:r>
                        <a:rPr lang="ru-RU" sz="1000" b="1" dirty="0">
                          <a:effectLst/>
                        </a:rPr>
                        <a:t>классов </a:t>
                      </a:r>
                      <a:endParaRPr lang="ru-RU" sz="1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467" marR="45467" marT="0" marB="0"/>
                </a:tc>
              </a:tr>
              <a:tr h="39404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Биология</a:t>
                      </a:r>
                      <a:endParaRPr lang="ru-RU" sz="1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467" marR="45467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</a:rPr>
                        <a:t>В мире удивительных растений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</a:rPr>
                        <a:t> </a:t>
                      </a:r>
                      <a:endParaRPr lang="ru-RU" sz="10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467" marR="4546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Апрель </a:t>
                      </a:r>
                      <a:endParaRPr lang="ru-RU" sz="1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467" marR="45467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обучающиеся </a:t>
                      </a:r>
                      <a:r>
                        <a:rPr lang="ru-RU" sz="1000" b="1" dirty="0" smtClean="0">
                          <a:effectLst/>
                        </a:rPr>
                        <a:t>5-6-х </a:t>
                      </a:r>
                      <a:r>
                        <a:rPr lang="ru-RU" sz="1000" b="1" dirty="0">
                          <a:effectLst/>
                        </a:rPr>
                        <a:t>классов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(15 чел.) </a:t>
                      </a:r>
                      <a:endParaRPr lang="ru-RU" sz="10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5467" marR="45467" marT="0" marB="0"/>
                </a:tc>
              </a:tr>
              <a:tr h="26269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81280"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Биология</a:t>
                      </a:r>
                      <a:endParaRPr lang="ru-RU" sz="1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467" marR="45467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230"/>
                        </a:spcAft>
                      </a:pPr>
                      <a:r>
                        <a:rPr lang="ru-RU" sz="1000" b="1" dirty="0">
                          <a:effectLst/>
                        </a:rPr>
                        <a:t>Модуль «Практическая биология» </a:t>
                      </a:r>
                      <a:endParaRPr lang="ru-RU" sz="1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467" marR="45467" marT="0" marB="0"/>
                </a:tc>
                <a:tc>
                  <a:txBody>
                    <a:bodyPr/>
                    <a:lstStyle/>
                    <a:p>
                      <a:pPr marL="19685"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В течение года </a:t>
                      </a:r>
                      <a:endParaRPr lang="ru-RU" sz="1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467" marR="45467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обучающиеся </a:t>
                      </a:r>
                      <a:r>
                        <a:rPr lang="ru-RU" sz="1000" b="1" dirty="0" smtClean="0">
                          <a:effectLst/>
                        </a:rPr>
                        <a:t>7-х </a:t>
                      </a:r>
                      <a:r>
                        <a:rPr lang="ru-RU" sz="1000" b="1" dirty="0">
                          <a:effectLst/>
                        </a:rPr>
                        <a:t>классов </a:t>
                      </a:r>
                      <a:endParaRPr lang="ru-RU" sz="1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467" marR="45467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19893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>
            <a:extLst>
              <a:ext uri="{FF2B5EF4-FFF2-40B4-BE49-F238E27FC236}">
                <a16:creationId xmlns="" xmlns:a16="http://schemas.microsoft.com/office/drawing/2014/main" id="{179A49D9-2502-4D27-91ED-D691D3BAFBE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841" y="301840"/>
            <a:ext cx="668643" cy="880449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23601" y="1052737"/>
            <a:ext cx="8316310" cy="1224136"/>
          </a:xfrm>
        </p:spPr>
        <p:txBody>
          <a:bodyPr>
            <a:normAutofit fontScale="90000"/>
          </a:bodyPr>
          <a:lstStyle/>
          <a:p>
            <a:r>
              <a:rPr lang="ru-RU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4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Подзаголовок 2">
            <a:extLst>
              <a:ext uri="{FF2B5EF4-FFF2-40B4-BE49-F238E27FC236}">
                <a16:creationId xmlns="" xmlns:a16="http://schemas.microsoft.com/office/drawing/2014/main" id="{661C1CF4-CEE7-428B-A6D1-AF8313239AC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99592" y="476672"/>
            <a:ext cx="7926431" cy="1296144"/>
          </a:xfrm>
        </p:spPr>
        <p:txBody>
          <a:bodyPr>
            <a:normAutofit/>
          </a:bodyPr>
          <a:lstStyle/>
          <a:p>
            <a:pPr lvl="0">
              <a:lnSpc>
                <a:spcPct val="100000"/>
              </a:lnSpc>
              <a:spcBef>
                <a:spcPts val="0"/>
              </a:spcBef>
              <a:defRPr/>
            </a:pPr>
            <a:r>
              <a:rPr lang="ru-RU" sz="1800" b="1" kern="0" dirty="0" smtClean="0">
                <a:solidFill>
                  <a:schemeClr val="accent5">
                    <a:lumMod val="50000"/>
                  </a:schemeClr>
                </a:solidFill>
              </a:rPr>
              <a:t>Мероприятия  дорожной карты </a:t>
            </a:r>
            <a:r>
              <a:rPr lang="ru-RU" sz="1800" b="1" kern="0" dirty="0">
                <a:solidFill>
                  <a:schemeClr val="accent5">
                    <a:lumMod val="50000"/>
                  </a:schemeClr>
                </a:solidFill>
              </a:rPr>
              <a:t>муниципального приоритетного проекта </a:t>
            </a:r>
            <a:endParaRPr lang="ru-RU" sz="1800" b="1" kern="0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lvl="0">
              <a:lnSpc>
                <a:spcPct val="100000"/>
              </a:lnSpc>
              <a:spcBef>
                <a:spcPts val="0"/>
              </a:spcBef>
              <a:defRPr/>
            </a:pPr>
            <a:r>
              <a:rPr lang="ru-RU" sz="1800" b="1" kern="0" dirty="0" smtClean="0">
                <a:solidFill>
                  <a:schemeClr val="accent5">
                    <a:lumMod val="50000"/>
                  </a:schemeClr>
                </a:solidFill>
              </a:rPr>
              <a:t>по </a:t>
            </a:r>
            <a:r>
              <a:rPr lang="ru-RU" sz="1800" b="1" kern="0" dirty="0">
                <a:solidFill>
                  <a:schemeClr val="accent5">
                    <a:lumMod val="50000"/>
                  </a:schemeClr>
                </a:solidFill>
              </a:rPr>
              <a:t>развитию </a:t>
            </a:r>
            <a:r>
              <a:rPr lang="ru-RU" sz="1800" b="1" kern="0" dirty="0" smtClean="0">
                <a:solidFill>
                  <a:schemeClr val="accent5">
                    <a:lumMod val="50000"/>
                  </a:schemeClr>
                </a:solidFill>
              </a:rPr>
              <a:t>естественнонаучного </a:t>
            </a:r>
            <a:r>
              <a:rPr lang="ru-RU" sz="1800" b="1" kern="0" dirty="0">
                <a:solidFill>
                  <a:schemeClr val="accent5">
                    <a:lumMod val="50000"/>
                  </a:schemeClr>
                </a:solidFill>
              </a:rPr>
              <a:t>образования </a:t>
            </a:r>
            <a:endParaRPr kumimoji="0" lang="ru-RU" sz="1800" b="1" i="0" u="none" strike="noStrike" kern="0" cap="none" spc="0" normalizeH="0" baseline="0" noProof="0" dirty="0">
              <a:ln>
                <a:noFill/>
              </a:ln>
              <a:solidFill>
                <a:schemeClr val="accent5">
                  <a:lumMod val="50000"/>
                </a:schemeClr>
              </a:solidFill>
              <a:effectLst/>
              <a:uLnTx/>
              <a:uFillTx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2936145"/>
              </p:ext>
            </p:extLst>
          </p:nvPr>
        </p:nvGraphicFramePr>
        <p:xfrm>
          <a:off x="179512" y="1357123"/>
          <a:ext cx="8660401" cy="498311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74997"/>
                <a:gridCol w="2624242"/>
                <a:gridCol w="2624242"/>
                <a:gridCol w="1218460"/>
                <a:gridCol w="1218460"/>
              </a:tblGrid>
              <a:tr h="116449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Наименование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направления 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23" marR="5502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Предмет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(химия, биология,</a:t>
                      </a:r>
                      <a:br>
                        <a:rPr lang="ru-RU" sz="1000">
                          <a:effectLst/>
                        </a:rPr>
                      </a:br>
                      <a:r>
                        <a:rPr lang="ru-RU" sz="1000">
                          <a:effectLst/>
                        </a:rPr>
                        <a:t>экология,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физика)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23" marR="5502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Наименование мероприятия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23" marR="5502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Период проведения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23" marR="5502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Категория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участников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23" marR="55023" marT="0" marB="0"/>
                </a:tc>
              </a:tr>
              <a:tr h="475334">
                <a:tc rowSpan="7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«Лаборатория успеха»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Работа с одаренными детьми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23" marR="5502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+mn-lt"/>
                        </a:rPr>
                        <a:t>Биология</a:t>
                      </a:r>
                      <a:endParaRPr lang="ru-RU" sz="1050" b="1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55023" marR="55023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+mn-lt"/>
                        </a:rPr>
                        <a:t>Работа с цифровыми микроскопами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+mn-lt"/>
                        </a:rPr>
                        <a:t> </a:t>
                      </a:r>
                      <a:endParaRPr lang="ru-RU" sz="1050" b="1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55023" marR="5502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+mn-lt"/>
                        </a:rPr>
                        <a:t>Февраль </a:t>
                      </a:r>
                      <a:endParaRPr lang="ru-RU" sz="1050" b="1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55023" marR="55023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  <a:latin typeface="+mn-lt"/>
                        </a:rPr>
                        <a:t>обучающиеся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  <a:latin typeface="+mn-lt"/>
                        </a:rPr>
                        <a:t>8-х классов (8 чел.)</a:t>
                      </a:r>
                      <a:endParaRPr lang="ru-RU" sz="1050" b="1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55023" marR="55023" marT="0" marB="0"/>
                </a:tc>
              </a:tr>
              <a:tr h="43204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+mn-lt"/>
                        </a:rPr>
                        <a:t>Химия </a:t>
                      </a:r>
                      <a:endParaRPr lang="ru-RU" sz="1050" b="1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55023" marR="55023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+mn-lt"/>
                        </a:rPr>
                        <a:t>Игра  «Счастливый </a:t>
                      </a:r>
                      <a:r>
                        <a:rPr lang="ru-RU" sz="1050" b="1" dirty="0" smtClean="0">
                          <a:effectLst/>
                          <a:latin typeface="+mn-lt"/>
                        </a:rPr>
                        <a:t>случай»</a:t>
                      </a:r>
                      <a:endParaRPr lang="ru-RU" sz="1050" b="1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55023" marR="5502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+mn-lt"/>
                        </a:rPr>
                        <a:t>Март </a:t>
                      </a:r>
                      <a:endParaRPr lang="ru-RU" sz="1050" b="1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55023" marR="55023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  <a:latin typeface="+mn-lt"/>
                        </a:rPr>
                        <a:t>обучающиеся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  <a:latin typeface="+mn-lt"/>
                        </a:rPr>
                        <a:t>10-х классов</a:t>
                      </a:r>
                      <a:endParaRPr lang="ru-RU" sz="1050" b="1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55023" marR="55023" marT="0" marB="0"/>
                </a:tc>
              </a:tr>
              <a:tr h="58224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Биология </a:t>
                      </a:r>
                      <a:endParaRPr lang="ru-RU" sz="1050" b="1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55023" marR="55023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Генетическая лаборатория</a:t>
                      </a:r>
                      <a:endParaRPr lang="ru-RU" sz="1050" b="1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55023" marR="5502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Апрель</a:t>
                      </a:r>
                      <a:endParaRPr lang="ru-RU" sz="1050" b="1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55023" marR="55023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обучающиеся 11-х классов</a:t>
                      </a:r>
                      <a:endParaRPr lang="ru-RU" sz="1050" b="1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55023" marR="55023" marT="0" marB="0"/>
                </a:tc>
              </a:tr>
              <a:tr h="58224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+mn-lt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+mn-lt"/>
                        </a:rPr>
                        <a:t>Химия</a:t>
                      </a:r>
                      <a:endParaRPr lang="ru-RU" sz="1050" b="1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55023" marR="55023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  <a:latin typeface="+mn-lt"/>
                        </a:rPr>
                        <a:t>Практическое занятие «Титрование или титриметрический анализ»</a:t>
                      </a:r>
                      <a:endParaRPr lang="ru-RU" sz="1050" b="1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55023" marR="5502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+mn-lt"/>
                        </a:rPr>
                        <a:t>Апрель</a:t>
                      </a:r>
                      <a:endParaRPr lang="ru-RU" sz="1050" b="1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55023" marR="55023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+mn-lt"/>
                        </a:rPr>
                        <a:t>обучающиеся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+mn-lt"/>
                        </a:rPr>
                        <a:t>10-х классов </a:t>
                      </a:r>
                      <a:endParaRPr lang="ru-RU" sz="1050" b="1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55023" marR="55023" marT="0" marB="0"/>
                </a:tc>
              </a:tr>
              <a:tr h="58224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+mn-lt"/>
                        </a:rPr>
                        <a:t>Биология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+mn-lt"/>
                        </a:rPr>
                        <a:t> </a:t>
                      </a:r>
                      <a:endParaRPr lang="ru-RU" sz="1050" b="1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55023" marR="55023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+mn-lt"/>
                        </a:rPr>
                        <a:t>Индивидуальные и групповые консультации</a:t>
                      </a:r>
                      <a:endParaRPr lang="ru-RU" sz="1050" b="1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55023" marR="5502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+mn-lt"/>
                        </a:rPr>
                        <a:t>Апрель </a:t>
                      </a:r>
                      <a:endParaRPr lang="ru-RU" sz="1050" b="1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55023" marR="55023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  <a:latin typeface="+mn-lt"/>
                        </a:rPr>
                        <a:t>обучающиеся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  <a:latin typeface="+mn-lt"/>
                        </a:rPr>
                        <a:t>8-х классов </a:t>
                      </a:r>
                      <a:endParaRPr lang="ru-RU" sz="1050" b="1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55023" marR="55023" marT="0" marB="0"/>
                </a:tc>
              </a:tr>
              <a:tr h="58224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+mn-lt"/>
                        </a:rPr>
                        <a:t>Химия</a:t>
                      </a:r>
                      <a:endParaRPr lang="ru-RU" sz="1050" b="1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55023" marR="5502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+mn-lt"/>
                        </a:rPr>
                        <a:t>Химический  </a:t>
                      </a:r>
                      <a:r>
                        <a:rPr lang="ru-RU" sz="1050" b="1" dirty="0" err="1">
                          <a:effectLst/>
                          <a:latin typeface="+mn-lt"/>
                        </a:rPr>
                        <a:t>квиз</a:t>
                      </a:r>
                      <a:r>
                        <a:rPr lang="ru-RU" sz="1050" b="1" dirty="0">
                          <a:effectLst/>
                          <a:latin typeface="+mn-lt"/>
                        </a:rPr>
                        <a:t> «</a:t>
                      </a:r>
                      <a:r>
                        <a:rPr lang="ru-RU" sz="1050" b="1" dirty="0" err="1">
                          <a:effectLst/>
                          <a:latin typeface="+mn-lt"/>
                        </a:rPr>
                        <a:t>Экспериментариум</a:t>
                      </a:r>
                      <a:r>
                        <a:rPr lang="ru-RU" sz="1050" b="1" dirty="0">
                          <a:effectLst/>
                          <a:latin typeface="+mn-lt"/>
                        </a:rPr>
                        <a:t>»</a:t>
                      </a:r>
                      <a:endParaRPr lang="ru-RU" sz="1050" b="1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55023" marR="5502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+mn-lt"/>
                        </a:rPr>
                        <a:t>Апрель  </a:t>
                      </a:r>
                      <a:endParaRPr lang="ru-RU" sz="1050" b="1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55023" marR="55023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+mn-lt"/>
                        </a:rPr>
                        <a:t>обучающиеся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+mn-lt"/>
                        </a:rPr>
                        <a:t>9х классов</a:t>
                      </a:r>
                      <a:endParaRPr lang="ru-RU" sz="1050" b="1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55023" marR="55023" marT="0" marB="0"/>
                </a:tc>
              </a:tr>
              <a:tr h="58224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55023" marR="55023" marT="0" marB="0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55023" marR="55023" marT="0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55023" marR="55023" marT="0" marB="0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55023" marR="55023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64743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>
            <a:extLst>
              <a:ext uri="{FF2B5EF4-FFF2-40B4-BE49-F238E27FC236}">
                <a16:creationId xmlns="" xmlns:a16="http://schemas.microsoft.com/office/drawing/2014/main" id="{179A49D9-2502-4D27-91ED-D691D3BAFBE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841" y="301840"/>
            <a:ext cx="668643" cy="880449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23601" y="1052737"/>
            <a:ext cx="8316310" cy="1224136"/>
          </a:xfrm>
        </p:spPr>
        <p:txBody>
          <a:bodyPr>
            <a:normAutofit fontScale="90000"/>
          </a:bodyPr>
          <a:lstStyle/>
          <a:p>
            <a:r>
              <a:rPr lang="ru-RU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4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Подзаголовок 2">
            <a:extLst>
              <a:ext uri="{FF2B5EF4-FFF2-40B4-BE49-F238E27FC236}">
                <a16:creationId xmlns="" xmlns:a16="http://schemas.microsoft.com/office/drawing/2014/main" id="{661C1CF4-CEE7-428B-A6D1-AF8313239AC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99592" y="404664"/>
            <a:ext cx="7926431" cy="777625"/>
          </a:xfrm>
        </p:spPr>
        <p:txBody>
          <a:bodyPr>
            <a:normAutofit/>
          </a:bodyPr>
          <a:lstStyle/>
          <a:p>
            <a:pPr lvl="0">
              <a:lnSpc>
                <a:spcPct val="100000"/>
              </a:lnSpc>
              <a:spcBef>
                <a:spcPts val="0"/>
              </a:spcBef>
              <a:defRPr/>
            </a:pPr>
            <a:r>
              <a:rPr lang="ru-RU" sz="1800" b="1" kern="0" dirty="0" smtClean="0">
                <a:solidFill>
                  <a:schemeClr val="accent5">
                    <a:lumMod val="50000"/>
                  </a:schemeClr>
                </a:solidFill>
              </a:rPr>
              <a:t>Мероприятия  дорожной карты </a:t>
            </a:r>
            <a:r>
              <a:rPr lang="ru-RU" sz="1800" b="1" kern="0" dirty="0">
                <a:solidFill>
                  <a:schemeClr val="accent5">
                    <a:lumMod val="50000"/>
                  </a:schemeClr>
                </a:solidFill>
              </a:rPr>
              <a:t>муниципального приоритетного проекта </a:t>
            </a:r>
            <a:endParaRPr lang="ru-RU" sz="1800" b="1" kern="0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lvl="0">
              <a:lnSpc>
                <a:spcPct val="100000"/>
              </a:lnSpc>
              <a:spcBef>
                <a:spcPts val="0"/>
              </a:spcBef>
              <a:defRPr/>
            </a:pPr>
            <a:r>
              <a:rPr lang="ru-RU" sz="1800" b="1" kern="0" dirty="0" smtClean="0">
                <a:solidFill>
                  <a:schemeClr val="accent5">
                    <a:lumMod val="50000"/>
                  </a:schemeClr>
                </a:solidFill>
              </a:rPr>
              <a:t>по </a:t>
            </a:r>
            <a:r>
              <a:rPr lang="ru-RU" sz="1800" b="1" kern="0" dirty="0">
                <a:solidFill>
                  <a:schemeClr val="accent5">
                    <a:lumMod val="50000"/>
                  </a:schemeClr>
                </a:solidFill>
              </a:rPr>
              <a:t>развитию </a:t>
            </a:r>
            <a:r>
              <a:rPr lang="ru-RU" sz="1800" b="1" kern="0" dirty="0" smtClean="0">
                <a:solidFill>
                  <a:schemeClr val="accent5">
                    <a:lumMod val="50000"/>
                  </a:schemeClr>
                </a:solidFill>
              </a:rPr>
              <a:t>естественнонаучного </a:t>
            </a:r>
            <a:r>
              <a:rPr lang="ru-RU" sz="1800" b="1" kern="0" dirty="0">
                <a:solidFill>
                  <a:schemeClr val="accent5">
                    <a:lumMod val="50000"/>
                  </a:schemeClr>
                </a:solidFill>
              </a:rPr>
              <a:t>образования </a:t>
            </a:r>
            <a:endParaRPr kumimoji="0" lang="ru-RU" sz="1800" b="1" i="0" u="none" strike="noStrike" kern="0" cap="none" spc="0" normalizeH="0" baseline="0" noProof="0" dirty="0">
              <a:ln>
                <a:noFill/>
              </a:ln>
              <a:solidFill>
                <a:schemeClr val="accent5">
                  <a:lumMod val="50000"/>
                </a:schemeClr>
              </a:solidFill>
              <a:effectLst/>
              <a:uLnTx/>
              <a:uFillTx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8527112"/>
              </p:ext>
            </p:extLst>
          </p:nvPr>
        </p:nvGraphicFramePr>
        <p:xfrm>
          <a:off x="251518" y="1772813"/>
          <a:ext cx="8574505" cy="460851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65327"/>
                <a:gridCol w="2131019"/>
                <a:gridCol w="3065409"/>
                <a:gridCol w="1206375"/>
                <a:gridCol w="1206375"/>
              </a:tblGrid>
              <a:tr h="76808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Наименование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направления 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23" marR="5502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Предмет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(химия, биология,</a:t>
                      </a:r>
                      <a:br>
                        <a:rPr lang="ru-RU" sz="1000">
                          <a:effectLst/>
                        </a:rPr>
                      </a:br>
                      <a:r>
                        <a:rPr lang="ru-RU" sz="1000">
                          <a:effectLst/>
                        </a:rPr>
                        <a:t>экология,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физика)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23" marR="5502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Наименование мероприятия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23" marR="5502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Период проведения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23" marR="5502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Категория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участников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23" marR="55023" marT="0" marB="0"/>
                </a:tc>
              </a:tr>
              <a:tr h="384043">
                <a:tc rowSpan="10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«Лаборатория успеха 2.0»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Подготовка учащихся к ГИА, 9-11 классы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23" marR="5502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</a:rPr>
                        <a:t>Физика</a:t>
                      </a:r>
                      <a:endParaRPr lang="ru-RU" sz="105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23" marR="55023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</a:rPr>
                        <a:t>Онлайн консультации по подготовке к ЕГЭ</a:t>
                      </a:r>
                      <a:endParaRPr lang="ru-RU" sz="105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23" marR="5502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</a:rPr>
                        <a:t>Ноябрь </a:t>
                      </a:r>
                      <a:endParaRPr lang="ru-RU" sz="105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23" marR="55023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</a:rPr>
                        <a:t>обучающиеся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</a:rPr>
                        <a:t>11х классов</a:t>
                      </a:r>
                      <a:endParaRPr lang="ru-RU" sz="10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23" marR="55023" marT="0" marB="0"/>
                </a:tc>
              </a:tr>
              <a:tr h="38404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</a:rPr>
                        <a:t>Химия</a:t>
                      </a:r>
                      <a:endParaRPr lang="ru-RU" sz="10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23" marR="55023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</a:rPr>
                        <a:t>Онлайн консультации по подготовке к </a:t>
                      </a:r>
                      <a:r>
                        <a:rPr lang="ru-RU" sz="1050" b="1" dirty="0" smtClean="0">
                          <a:effectLst/>
                        </a:rPr>
                        <a:t>ЕГЭ. Гидролиз</a:t>
                      </a:r>
                      <a:endParaRPr lang="ru-RU" sz="105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23" marR="5502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</a:rPr>
                        <a:t>Ноябрь </a:t>
                      </a:r>
                      <a:endParaRPr lang="ru-RU" sz="105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23" marR="55023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</a:rPr>
                        <a:t>обучающиеся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</a:rPr>
                        <a:t>11х </a:t>
                      </a:r>
                      <a:r>
                        <a:rPr lang="ru-RU" sz="1050" b="1" dirty="0" smtClean="0">
                          <a:effectLst/>
                        </a:rPr>
                        <a:t>классов</a:t>
                      </a:r>
                      <a:endParaRPr lang="ru-RU" sz="105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23" marR="55023" marT="0" marB="0"/>
                </a:tc>
              </a:tr>
              <a:tr h="38404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</a:rPr>
                        <a:t>Биология</a:t>
                      </a:r>
                      <a:endParaRPr lang="ru-RU" sz="10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23" marR="55023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hlinkClick r:id="rId4"/>
                        </a:rPr>
                        <a:t>Онлайн консультации по подготовке к ЕГЭ</a:t>
                      </a:r>
                      <a:endParaRPr lang="ru-RU" sz="105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23" marR="5502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</a:rPr>
                        <a:t>Ноябрь </a:t>
                      </a:r>
                      <a:endParaRPr lang="ru-RU" sz="105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23" marR="55023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</a:rPr>
                        <a:t>обучающиеся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</a:rPr>
                        <a:t>11х </a:t>
                      </a:r>
                      <a:r>
                        <a:rPr lang="ru-RU" sz="1050" b="1" dirty="0" smtClean="0">
                          <a:effectLst/>
                        </a:rPr>
                        <a:t>классов</a:t>
                      </a:r>
                      <a:endParaRPr lang="ru-RU" sz="105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23" marR="55023" marT="0" marB="0"/>
                </a:tc>
              </a:tr>
              <a:tr h="38404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</a:rPr>
                        <a:t>Химия</a:t>
                      </a:r>
                      <a:endParaRPr lang="ru-RU" sz="10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23" marR="55023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hlinkClick r:id="rId5" action="ppaction://hlinkfile"/>
                        </a:rPr>
                        <a:t>Онлайн консультации по подготовке к </a:t>
                      </a:r>
                      <a:r>
                        <a:rPr lang="ru-RU" sz="1050" b="1" dirty="0" smtClean="0">
                          <a:effectLst/>
                          <a:hlinkClick r:id="rId5" action="ppaction://hlinkfile"/>
                        </a:rPr>
                        <a:t>ОГЭ.</a:t>
                      </a:r>
                      <a:r>
                        <a:rPr lang="ru-RU" sz="1050" b="1" baseline="0" dirty="0" smtClean="0">
                          <a:effectLst/>
                          <a:hlinkClick r:id="rId5" action="ppaction://hlinkfile"/>
                        </a:rPr>
                        <a:t> Задание 22</a:t>
                      </a:r>
                      <a:endParaRPr lang="ru-RU" sz="105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23" marR="5502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</a:rPr>
                        <a:t>Ноябрь </a:t>
                      </a:r>
                      <a:endParaRPr lang="ru-RU" sz="105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23" marR="55023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</a:rPr>
                        <a:t>обучающиеся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</a:rPr>
                        <a:t>9х классов</a:t>
                      </a:r>
                      <a:endParaRPr lang="ru-RU" sz="10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23" marR="55023" marT="0" marB="0"/>
                </a:tc>
              </a:tr>
              <a:tr h="38404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</a:rPr>
                        <a:t>Биология</a:t>
                      </a:r>
                      <a:endParaRPr lang="ru-RU" sz="105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23" marR="55023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</a:rPr>
                        <a:t>Онлайн консультации по подготовке к ОГЭ</a:t>
                      </a:r>
                      <a:endParaRPr lang="ru-RU" sz="105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23" marR="5502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</a:rPr>
                        <a:t>Ноябрь</a:t>
                      </a:r>
                      <a:endParaRPr lang="ru-RU" sz="105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23" marR="55023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</a:rPr>
                        <a:t>обучающиеся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</a:rPr>
                        <a:t>9х классов</a:t>
                      </a:r>
                      <a:endParaRPr lang="ru-RU" sz="10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23" marR="55023" marT="0" marB="0"/>
                </a:tc>
              </a:tr>
              <a:tr h="38404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</a:rPr>
                        <a:t>Экология</a:t>
                      </a:r>
                      <a:endParaRPr lang="ru-RU" sz="10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23" marR="55023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</a:rPr>
                        <a:t>Алгоритм решения заданий ЕГЭ (линия 27)</a:t>
                      </a:r>
                      <a:endParaRPr lang="ru-RU" sz="105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23" marR="5502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</a:rPr>
                        <a:t>Декабрь </a:t>
                      </a:r>
                      <a:endParaRPr lang="ru-RU" sz="105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23" marR="55023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</a:rPr>
                        <a:t>обучающиеся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</a:rPr>
                        <a:t>11х классов</a:t>
                      </a:r>
                      <a:endParaRPr lang="ru-RU" sz="10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23" marR="55023" marT="0" marB="0"/>
                </a:tc>
              </a:tr>
              <a:tr h="38404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</a:rPr>
                        <a:t>Химия</a:t>
                      </a:r>
                      <a:endParaRPr lang="ru-RU" sz="10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23" marR="55023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</a:rPr>
                        <a:t>Онлайн консультации по подготовке к ЕГЭ</a:t>
                      </a:r>
                      <a:endParaRPr lang="ru-RU" sz="105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23" marR="5502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</a:rPr>
                        <a:t>Декабрь  </a:t>
                      </a:r>
                      <a:endParaRPr lang="ru-RU" sz="105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23" marR="55023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</a:rPr>
                        <a:t>обучающиеся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</a:rPr>
                        <a:t>11х классов</a:t>
                      </a:r>
                      <a:endParaRPr lang="ru-RU" sz="10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23" marR="55023" marT="0" marB="0"/>
                </a:tc>
              </a:tr>
              <a:tr h="38404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</a:rPr>
                        <a:t>Физика</a:t>
                      </a:r>
                      <a:endParaRPr lang="ru-RU" sz="10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23" marR="55023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</a:rPr>
                        <a:t>Онлайн консультации по подготовке к ОГЭ «Решение текстовых задач»</a:t>
                      </a:r>
                      <a:endParaRPr lang="ru-RU" sz="105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23" marR="5502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</a:rPr>
                        <a:t>Декабрь </a:t>
                      </a:r>
                      <a:endParaRPr lang="ru-RU" sz="105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23" marR="55023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</a:rPr>
                        <a:t>обучающиеся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</a:rPr>
                        <a:t>9х классов</a:t>
                      </a:r>
                      <a:endParaRPr lang="ru-RU" sz="10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23" marR="55023" marT="0" marB="0"/>
                </a:tc>
              </a:tr>
              <a:tr h="38404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</a:rPr>
                        <a:t>Биология</a:t>
                      </a:r>
                      <a:endParaRPr lang="ru-RU" sz="10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23" marR="55023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</a:rPr>
                        <a:t>Онлайн консультации по подготовке к ОГЭ</a:t>
                      </a:r>
                      <a:endParaRPr lang="ru-RU" sz="105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23" marR="5502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</a:rPr>
                        <a:t>Декабрь </a:t>
                      </a:r>
                      <a:endParaRPr lang="ru-RU" sz="105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23" marR="55023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</a:rPr>
                        <a:t>обучающиеся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</a:rPr>
                        <a:t>9х </a:t>
                      </a:r>
                      <a:r>
                        <a:rPr lang="ru-RU" sz="1050" b="1" dirty="0" smtClean="0">
                          <a:effectLst/>
                        </a:rPr>
                        <a:t>классов</a:t>
                      </a:r>
                      <a:endParaRPr lang="ru-RU" sz="105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23" marR="55023" marT="0" marB="0"/>
                </a:tc>
              </a:tr>
              <a:tr h="38404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</a:rPr>
                        <a:t>Химия</a:t>
                      </a:r>
                      <a:endParaRPr lang="ru-RU" sz="10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23" marR="55023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hlinkClick r:id="rId6" action="ppaction://hlinkfile"/>
                        </a:rPr>
                        <a:t>Онлайн-консультация по подготовке к </a:t>
                      </a:r>
                      <a:r>
                        <a:rPr lang="ru-RU" sz="1050" b="1" dirty="0" smtClean="0">
                          <a:effectLst/>
                          <a:hlinkClick r:id="rId6" action="ppaction://hlinkfile"/>
                        </a:rPr>
                        <a:t>ОГЭ. Реакции</a:t>
                      </a:r>
                      <a:r>
                        <a:rPr lang="ru-RU" sz="1050" b="1" baseline="0" dirty="0" smtClean="0">
                          <a:effectLst/>
                          <a:hlinkClick r:id="rId6" action="ppaction://hlinkfile"/>
                        </a:rPr>
                        <a:t> ионного обмена. Задание 14</a:t>
                      </a:r>
                      <a:endParaRPr lang="ru-RU" sz="105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23" marR="5502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</a:rPr>
                        <a:t>Декабрь </a:t>
                      </a:r>
                      <a:endParaRPr lang="ru-RU" sz="105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23" marR="55023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</a:rPr>
                        <a:t>обучающиеся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</a:rPr>
                        <a:t>9х </a:t>
                      </a:r>
                      <a:r>
                        <a:rPr lang="ru-RU" sz="1050" b="1" dirty="0" smtClean="0">
                          <a:effectLst/>
                        </a:rPr>
                        <a:t>классов</a:t>
                      </a:r>
                      <a:endParaRPr lang="ru-RU" sz="105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23" marR="55023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31556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>
            <a:extLst>
              <a:ext uri="{FF2B5EF4-FFF2-40B4-BE49-F238E27FC236}">
                <a16:creationId xmlns="" xmlns:a16="http://schemas.microsoft.com/office/drawing/2014/main" id="{179A49D9-2502-4D27-91ED-D691D3BAFBE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841" y="301840"/>
            <a:ext cx="668643" cy="880449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23601" y="1052737"/>
            <a:ext cx="8316310" cy="1224136"/>
          </a:xfrm>
        </p:spPr>
        <p:txBody>
          <a:bodyPr>
            <a:normAutofit fontScale="90000"/>
          </a:bodyPr>
          <a:lstStyle/>
          <a:p>
            <a:r>
              <a:rPr lang="ru-RU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4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Подзаголовок 2">
            <a:extLst>
              <a:ext uri="{FF2B5EF4-FFF2-40B4-BE49-F238E27FC236}">
                <a16:creationId xmlns="" xmlns:a16="http://schemas.microsoft.com/office/drawing/2014/main" id="{661C1CF4-CEE7-428B-A6D1-AF8313239AC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99592" y="301840"/>
            <a:ext cx="8162079" cy="1182944"/>
          </a:xfrm>
        </p:spPr>
        <p:txBody>
          <a:bodyPr>
            <a:normAutofit/>
          </a:bodyPr>
          <a:lstStyle/>
          <a:p>
            <a:pPr lvl="0">
              <a:lnSpc>
                <a:spcPct val="100000"/>
              </a:lnSpc>
              <a:spcBef>
                <a:spcPts val="0"/>
              </a:spcBef>
              <a:defRPr/>
            </a:pPr>
            <a:r>
              <a:rPr lang="ru-RU" sz="1800" b="1" kern="0" dirty="0" smtClean="0">
                <a:solidFill>
                  <a:schemeClr val="accent5">
                    <a:lumMod val="50000"/>
                  </a:schemeClr>
                </a:solidFill>
              </a:rPr>
              <a:t>Мероприятия  дорожной карты </a:t>
            </a:r>
            <a:r>
              <a:rPr lang="ru-RU" sz="1800" b="1" kern="0" dirty="0">
                <a:solidFill>
                  <a:schemeClr val="accent5">
                    <a:lumMod val="50000"/>
                  </a:schemeClr>
                </a:solidFill>
              </a:rPr>
              <a:t>муниципального приоритетного </a:t>
            </a:r>
            <a:r>
              <a:rPr lang="ru-RU" sz="1800" b="1" kern="0" dirty="0" smtClean="0">
                <a:solidFill>
                  <a:schemeClr val="accent5">
                    <a:lumMod val="50000"/>
                  </a:schemeClr>
                </a:solidFill>
              </a:rPr>
              <a:t>проекта 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defRPr/>
            </a:pPr>
            <a:r>
              <a:rPr lang="ru-RU" sz="1800" b="1" kern="0" dirty="0" smtClean="0">
                <a:solidFill>
                  <a:schemeClr val="accent5">
                    <a:lumMod val="50000"/>
                  </a:schemeClr>
                </a:solidFill>
              </a:rPr>
              <a:t>по </a:t>
            </a:r>
            <a:r>
              <a:rPr lang="ru-RU" sz="1800" b="1" kern="0" dirty="0">
                <a:solidFill>
                  <a:schemeClr val="accent5">
                    <a:lumMod val="50000"/>
                  </a:schemeClr>
                </a:solidFill>
              </a:rPr>
              <a:t>развитию </a:t>
            </a:r>
            <a:r>
              <a:rPr lang="ru-RU" sz="1800" b="1" kern="0" dirty="0" smtClean="0">
                <a:solidFill>
                  <a:schemeClr val="accent5">
                    <a:lumMod val="50000"/>
                  </a:schemeClr>
                </a:solidFill>
              </a:rPr>
              <a:t>естественнонаучного </a:t>
            </a:r>
            <a:r>
              <a:rPr lang="ru-RU" sz="1800" b="1" kern="0" dirty="0">
                <a:solidFill>
                  <a:schemeClr val="accent5">
                    <a:lumMod val="50000"/>
                  </a:schemeClr>
                </a:solidFill>
              </a:rPr>
              <a:t>образования </a:t>
            </a:r>
            <a:endParaRPr kumimoji="0" lang="ru-RU" sz="1800" b="1" i="0" u="none" strike="noStrike" kern="0" cap="none" spc="0" normalizeH="0" baseline="0" noProof="0" dirty="0">
              <a:ln>
                <a:noFill/>
              </a:ln>
              <a:solidFill>
                <a:schemeClr val="accent5">
                  <a:lumMod val="50000"/>
                </a:schemeClr>
              </a:solidFill>
              <a:effectLst/>
              <a:uLnTx/>
              <a:uFillTx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2134396"/>
              </p:ext>
            </p:extLst>
          </p:nvPr>
        </p:nvGraphicFramePr>
        <p:xfrm>
          <a:off x="301840" y="1268761"/>
          <a:ext cx="8524182" cy="525658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59662"/>
                <a:gridCol w="2582965"/>
                <a:gridCol w="2582965"/>
                <a:gridCol w="1199295"/>
                <a:gridCol w="1199295"/>
              </a:tblGrid>
              <a:tr h="73830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Наименование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направления 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23" marR="5502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Предмет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(химия, биология,</a:t>
                      </a:r>
                      <a:br>
                        <a:rPr lang="ru-RU" sz="1000">
                          <a:effectLst/>
                        </a:rPr>
                      </a:br>
                      <a:r>
                        <a:rPr lang="ru-RU" sz="1000">
                          <a:effectLst/>
                        </a:rPr>
                        <a:t>экология,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физика)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23" marR="5502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Наименование мероприятия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23" marR="5502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Период проведения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23" marR="5502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Категория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участников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23" marR="55023" marT="0" marB="0"/>
                </a:tc>
              </a:tr>
              <a:tr h="369152">
                <a:tc rowSpan="9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«Лаборатория успеха 2.0»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Подготовка учащихся к ГИА, 9-11 классы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23" marR="5502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</a:rPr>
                        <a:t>Физика</a:t>
                      </a:r>
                      <a:endParaRPr lang="ru-RU" sz="105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23" marR="55023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</a:rPr>
                        <a:t>Онлайн-консультация по подготовке к ОГЭ</a:t>
                      </a:r>
                      <a:endParaRPr lang="ru-RU" sz="10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23" marR="5502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</a:rPr>
                        <a:t>Январь </a:t>
                      </a:r>
                      <a:endParaRPr lang="ru-RU" sz="105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23" marR="55023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</a:rPr>
                        <a:t>обучающиеся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</a:rPr>
                        <a:t>9х </a:t>
                      </a:r>
                      <a:r>
                        <a:rPr lang="ru-RU" sz="1050" b="1" dirty="0" smtClean="0">
                          <a:effectLst/>
                        </a:rPr>
                        <a:t>классов</a:t>
                      </a:r>
                      <a:endParaRPr lang="ru-RU" sz="105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23" marR="55023" marT="0" marB="0"/>
                </a:tc>
              </a:tr>
              <a:tr h="36915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</a:rPr>
                        <a:t>Химия</a:t>
                      </a:r>
                      <a:endParaRPr lang="ru-RU" sz="105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23" marR="55023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hlinkClick r:id="rId3" action="ppaction://hlinkfile"/>
                        </a:rPr>
                        <a:t>Консультация «Гидролиз органических и неорганических соединений»</a:t>
                      </a:r>
                      <a:endParaRPr lang="ru-RU" sz="105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23" marR="5502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</a:rPr>
                        <a:t>Февраль </a:t>
                      </a:r>
                      <a:endParaRPr lang="ru-RU" sz="105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23" marR="55023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</a:rPr>
                        <a:t>обучающиеся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</a:rPr>
                        <a:t>11х классов</a:t>
                      </a:r>
                      <a:endParaRPr lang="ru-RU" sz="10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23" marR="55023" marT="0" marB="0"/>
                </a:tc>
              </a:tr>
              <a:tr h="36915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</a:rPr>
                        <a:t>Физика</a:t>
                      </a:r>
                      <a:endParaRPr lang="ru-RU" sz="10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23" marR="55023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</a:rPr>
                        <a:t>Онлайн консультации по подготовке к ЕГЭ. Решение задач № 28</a:t>
                      </a:r>
                      <a:endParaRPr lang="ru-RU" sz="10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23" marR="5502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</a:rPr>
                        <a:t>Февраль </a:t>
                      </a:r>
                      <a:endParaRPr lang="ru-RU" sz="105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23" marR="55023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</a:rPr>
                        <a:t>обучающиеся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</a:rPr>
                        <a:t>11х классов</a:t>
                      </a:r>
                      <a:endParaRPr lang="ru-RU" sz="10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23" marR="55023" marT="0" marB="0"/>
                </a:tc>
              </a:tr>
              <a:tr h="36915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</a:rPr>
                        <a:t>Химия</a:t>
                      </a:r>
                      <a:endParaRPr lang="ru-RU" sz="105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23" marR="55023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</a:rPr>
                        <a:t>Онлайн консультации по подготовке к ОГЭ</a:t>
                      </a:r>
                      <a:endParaRPr lang="ru-RU" sz="10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23" marR="5502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</a:rPr>
                        <a:t>Февраль </a:t>
                      </a:r>
                      <a:endParaRPr lang="ru-RU" sz="10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23" marR="55023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</a:rPr>
                        <a:t>обучающиеся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</a:rPr>
                        <a:t>9х классов</a:t>
                      </a:r>
                      <a:endParaRPr lang="ru-RU" sz="10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23" marR="55023" marT="0" marB="0"/>
                </a:tc>
              </a:tr>
              <a:tr h="36915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</a:rPr>
                        <a:t>Физика</a:t>
                      </a:r>
                      <a:endParaRPr lang="ru-RU" sz="10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23" marR="55023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</a:rPr>
                        <a:t>Онлайн консультации по подготовке к ОГЭ. Решение задач №23-25</a:t>
                      </a:r>
                      <a:endParaRPr lang="ru-RU" sz="10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23" marR="5502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</a:rPr>
                        <a:t>Февраль  </a:t>
                      </a:r>
                      <a:endParaRPr lang="ru-RU" sz="105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23" marR="55023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</a:rPr>
                        <a:t>обучающиеся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</a:rPr>
                        <a:t>9х классов</a:t>
                      </a:r>
                      <a:endParaRPr lang="ru-RU" sz="10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23" marR="55023" marT="0" marB="0"/>
                </a:tc>
              </a:tr>
              <a:tr h="55372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</a:rPr>
                        <a:t>Физика</a:t>
                      </a:r>
                      <a:endParaRPr lang="ru-RU" sz="105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23" marR="55023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</a:rPr>
                        <a:t>Онлайн консультации по подготовке к ОГЭ. Выполнение экспериментального задания по физике</a:t>
                      </a:r>
                      <a:endParaRPr lang="ru-RU" sz="10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23" marR="5502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</a:rPr>
                        <a:t>Февраль </a:t>
                      </a:r>
                      <a:endParaRPr lang="ru-RU" sz="105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23" marR="55023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</a:rPr>
                        <a:t>обучающиеся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</a:rPr>
                        <a:t>9х классов</a:t>
                      </a:r>
                      <a:endParaRPr lang="ru-RU" sz="10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23" marR="55023" marT="0" marB="0"/>
                </a:tc>
              </a:tr>
              <a:tr h="36915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</a:rPr>
                        <a:t>Биология </a:t>
                      </a:r>
                      <a:endParaRPr lang="ru-RU" sz="105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23" marR="5502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</a:rPr>
                        <a:t>Онлайн консультации по подготовке к ОГЭ</a:t>
                      </a:r>
                      <a:endParaRPr lang="ru-RU" sz="10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23" marR="5502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</a:rPr>
                        <a:t>Февраль </a:t>
                      </a:r>
                      <a:endParaRPr lang="ru-RU" sz="105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23" marR="55023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</a:rPr>
                        <a:t>обучающиеся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</a:rPr>
                        <a:t>9х классов</a:t>
                      </a:r>
                      <a:endParaRPr lang="ru-RU" sz="10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23" marR="55023" marT="0" marB="0"/>
                </a:tc>
              </a:tr>
              <a:tr h="55372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</a:rPr>
                        <a:t>Физика</a:t>
                      </a:r>
                      <a:endParaRPr lang="ru-RU" sz="105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23" marR="55023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</a:rPr>
                        <a:t>Онлайн консультация по подготовке к ЕГЭ. Вопросы ЕГЭ по физике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</a:rPr>
                        <a:t> </a:t>
                      </a:r>
                      <a:endParaRPr lang="ru-RU" sz="10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23" marR="5502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</a:rPr>
                        <a:t>Март </a:t>
                      </a:r>
                      <a:endParaRPr lang="ru-RU" sz="105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23" marR="55023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</a:rPr>
                        <a:t>обучающиеся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</a:rPr>
                        <a:t>11х классов</a:t>
                      </a:r>
                      <a:endParaRPr lang="ru-RU" sz="10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23" marR="55023" marT="0" marB="0"/>
                </a:tc>
              </a:tr>
              <a:tr h="119591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</a:rPr>
                        <a:t>Химия</a:t>
                      </a:r>
                      <a:endParaRPr lang="ru-RU" sz="105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23" marR="55023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</a:rPr>
                        <a:t>Онлайн консультации по подготовке к ЕГЭ. Обратимые и необратимые химические реакции. Химическое равновесие.</a:t>
                      </a:r>
                      <a:endParaRPr lang="ru-RU" sz="105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23" marR="5502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</a:rPr>
                        <a:t>Март </a:t>
                      </a:r>
                      <a:endParaRPr lang="ru-RU" sz="105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23" marR="55023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</a:rPr>
                        <a:t>обучающиеся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</a:rPr>
                        <a:t>11х классов</a:t>
                      </a:r>
                      <a:endParaRPr lang="ru-RU" sz="105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23" marR="55023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57631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>
            <a:extLst>
              <a:ext uri="{FF2B5EF4-FFF2-40B4-BE49-F238E27FC236}">
                <a16:creationId xmlns="" xmlns:a16="http://schemas.microsoft.com/office/drawing/2014/main" id="{179A49D9-2502-4D27-91ED-D691D3BAFBE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841" y="301840"/>
            <a:ext cx="668643" cy="880449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23601" y="1052737"/>
            <a:ext cx="8316310" cy="1224136"/>
          </a:xfrm>
        </p:spPr>
        <p:txBody>
          <a:bodyPr>
            <a:normAutofit fontScale="90000"/>
          </a:bodyPr>
          <a:lstStyle/>
          <a:p>
            <a:r>
              <a:rPr lang="ru-RU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4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Подзаголовок 2">
            <a:extLst>
              <a:ext uri="{FF2B5EF4-FFF2-40B4-BE49-F238E27FC236}">
                <a16:creationId xmlns="" xmlns:a16="http://schemas.microsoft.com/office/drawing/2014/main" id="{661C1CF4-CEE7-428B-A6D1-AF8313239AC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99592" y="301840"/>
            <a:ext cx="7926431" cy="1182944"/>
          </a:xfrm>
        </p:spPr>
        <p:txBody>
          <a:bodyPr>
            <a:normAutofit/>
          </a:bodyPr>
          <a:lstStyle/>
          <a:p>
            <a:pPr lvl="0">
              <a:lnSpc>
                <a:spcPct val="100000"/>
              </a:lnSpc>
              <a:spcBef>
                <a:spcPts val="0"/>
              </a:spcBef>
              <a:defRPr/>
            </a:pPr>
            <a:r>
              <a:rPr lang="ru-RU" sz="1800" b="1" kern="0" dirty="0" smtClean="0">
                <a:solidFill>
                  <a:schemeClr val="accent5">
                    <a:lumMod val="50000"/>
                  </a:schemeClr>
                </a:solidFill>
              </a:rPr>
              <a:t>Мероприятия  дорожной карты </a:t>
            </a:r>
            <a:r>
              <a:rPr lang="ru-RU" sz="1800" b="1" kern="0" dirty="0">
                <a:solidFill>
                  <a:schemeClr val="accent5">
                    <a:lumMod val="50000"/>
                  </a:schemeClr>
                </a:solidFill>
              </a:rPr>
              <a:t>муниципального приоритетного </a:t>
            </a:r>
            <a:r>
              <a:rPr lang="ru-RU" sz="1800" b="1" kern="0" dirty="0" smtClean="0">
                <a:solidFill>
                  <a:schemeClr val="accent5">
                    <a:lumMod val="50000"/>
                  </a:schemeClr>
                </a:solidFill>
              </a:rPr>
              <a:t>проекта 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defRPr/>
            </a:pPr>
            <a:r>
              <a:rPr lang="ru-RU" sz="1800" b="1" kern="0" dirty="0" smtClean="0">
                <a:solidFill>
                  <a:schemeClr val="accent5">
                    <a:lumMod val="50000"/>
                  </a:schemeClr>
                </a:solidFill>
              </a:rPr>
              <a:t>по </a:t>
            </a:r>
            <a:r>
              <a:rPr lang="ru-RU" sz="1800" b="1" kern="0" dirty="0">
                <a:solidFill>
                  <a:schemeClr val="accent5">
                    <a:lumMod val="50000"/>
                  </a:schemeClr>
                </a:solidFill>
              </a:rPr>
              <a:t>развитию </a:t>
            </a:r>
            <a:r>
              <a:rPr lang="ru-RU" sz="1800" b="1" kern="0" dirty="0" smtClean="0">
                <a:solidFill>
                  <a:schemeClr val="accent5">
                    <a:lumMod val="50000"/>
                  </a:schemeClr>
                </a:solidFill>
              </a:rPr>
              <a:t>естественнонаучного </a:t>
            </a:r>
            <a:r>
              <a:rPr lang="ru-RU" sz="1800" b="1" kern="0" dirty="0">
                <a:solidFill>
                  <a:schemeClr val="accent5">
                    <a:lumMod val="50000"/>
                  </a:schemeClr>
                </a:solidFill>
              </a:rPr>
              <a:t>образования </a:t>
            </a:r>
            <a:endParaRPr kumimoji="0" lang="ru-RU" sz="1800" b="1" i="0" u="none" strike="noStrike" kern="0" cap="none" spc="0" normalizeH="0" baseline="0" noProof="0" dirty="0">
              <a:ln>
                <a:noFill/>
              </a:ln>
              <a:solidFill>
                <a:schemeClr val="accent5">
                  <a:lumMod val="50000"/>
                </a:schemeClr>
              </a:solidFill>
              <a:effectLst/>
              <a:uLnTx/>
              <a:uFillTx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5079894"/>
              </p:ext>
            </p:extLst>
          </p:nvPr>
        </p:nvGraphicFramePr>
        <p:xfrm>
          <a:off x="301841" y="1268758"/>
          <a:ext cx="8538069" cy="50550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61225"/>
                <a:gridCol w="2156806"/>
                <a:gridCol w="3017540"/>
                <a:gridCol w="1201249"/>
                <a:gridCol w="1201249"/>
              </a:tblGrid>
              <a:tr h="80041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Наименование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направления 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23" marR="5502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Предмет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(химия, биология,</a:t>
                      </a:r>
                      <a:br>
                        <a:rPr lang="ru-RU" sz="1000">
                          <a:effectLst/>
                        </a:rPr>
                      </a:br>
                      <a:r>
                        <a:rPr lang="ru-RU" sz="1000">
                          <a:effectLst/>
                        </a:rPr>
                        <a:t>экология,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физика)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23" marR="5502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Наименование мероприятия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23" marR="5502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Период проведения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23" marR="5502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Категория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участников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23" marR="55023" marT="0" marB="0"/>
                </a:tc>
              </a:tr>
              <a:tr h="400205">
                <a:tc rowSpan="9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«Лаборатория успеха 2.0»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Подготовка учащихся к ГИА, 9-11 классы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23" marR="5502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</a:rPr>
                        <a:t>Физика</a:t>
                      </a:r>
                      <a:endParaRPr lang="ru-RU" sz="105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23" marR="55023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</a:rPr>
                        <a:t>Онлайн консультации по подготовке к ЕГЭ. Решение задач № 28</a:t>
                      </a:r>
                      <a:endParaRPr lang="ru-RU" sz="105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23" marR="5502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</a:rPr>
                        <a:t>Март </a:t>
                      </a:r>
                      <a:endParaRPr lang="ru-RU" sz="105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23" marR="55023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</a:rPr>
                        <a:t>обучающиеся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</a:rPr>
                        <a:t>11х классов</a:t>
                      </a:r>
                      <a:endParaRPr lang="ru-RU" sz="10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23" marR="55023" marT="0" marB="0"/>
                </a:tc>
              </a:tr>
              <a:tr h="60030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</a:rPr>
                        <a:t>Физика</a:t>
                      </a:r>
                      <a:endParaRPr lang="ru-RU" sz="10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23" marR="55023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</a:rPr>
                        <a:t>Онлайн консультации по подготовке к ЕГЭ. Вопросы ЕГЭ по физике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</a:rPr>
                        <a:t> </a:t>
                      </a:r>
                      <a:endParaRPr lang="ru-RU" sz="105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23" marR="5502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</a:rPr>
                        <a:t>Март </a:t>
                      </a:r>
                      <a:endParaRPr lang="ru-RU" sz="105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23" marR="55023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</a:rPr>
                        <a:t>обучающиеся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</a:rPr>
                        <a:t>11х классов</a:t>
                      </a:r>
                      <a:endParaRPr lang="ru-RU" sz="10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23" marR="55023" marT="0" marB="0"/>
                </a:tc>
              </a:tr>
              <a:tr h="40020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</a:rPr>
                        <a:t>Физика</a:t>
                      </a:r>
                      <a:endParaRPr lang="ru-RU" sz="10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23" marR="55023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</a:rPr>
                        <a:t>Онлайн консультации по подготовке к ОГЭ. Решение задач №23-25</a:t>
                      </a:r>
                      <a:endParaRPr lang="ru-RU" sz="105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23" marR="5502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</a:rPr>
                        <a:t>Март </a:t>
                      </a:r>
                      <a:endParaRPr lang="ru-RU" sz="105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23" marR="55023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</a:rPr>
                        <a:t>обучающиеся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</a:rPr>
                        <a:t>9х классов</a:t>
                      </a:r>
                      <a:endParaRPr lang="ru-RU" sz="10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23" marR="55023" marT="0" marB="0"/>
                </a:tc>
              </a:tr>
              <a:tr h="40020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</a:rPr>
                        <a:t>Химия</a:t>
                      </a:r>
                      <a:endParaRPr lang="ru-RU" sz="10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23" marR="55023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</a:rPr>
                        <a:t>Организация подготовки к ОГЭ: мысленный и реальный эксперимент</a:t>
                      </a:r>
                      <a:endParaRPr lang="ru-RU" sz="105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23" marR="5502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</a:rPr>
                        <a:t>Март </a:t>
                      </a:r>
                      <a:endParaRPr lang="ru-RU" sz="105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23" marR="55023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</a:rPr>
                        <a:t>обучающиеся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</a:rPr>
                        <a:t>9х классов</a:t>
                      </a:r>
                      <a:endParaRPr lang="ru-RU" sz="10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23" marR="55023" marT="0" marB="0"/>
                </a:tc>
              </a:tr>
              <a:tr h="40020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</a:rPr>
                        <a:t>Физика</a:t>
                      </a:r>
                      <a:endParaRPr lang="ru-RU" sz="105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23" marR="55023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</a:rPr>
                        <a:t>Онлайн консультации по подготовке к ОГЭ. Экспериментальные задания</a:t>
                      </a:r>
                      <a:endParaRPr lang="ru-RU" sz="105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23" marR="5502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</a:rPr>
                        <a:t>Март </a:t>
                      </a:r>
                      <a:endParaRPr lang="ru-RU" sz="105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23" marR="55023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</a:rPr>
                        <a:t>обучающиеся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</a:rPr>
                        <a:t>9х классов</a:t>
                      </a:r>
                      <a:endParaRPr lang="ru-RU" sz="10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23" marR="55023" marT="0" marB="0"/>
                </a:tc>
              </a:tr>
              <a:tr h="67087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</a:rPr>
                        <a:t>Химия</a:t>
                      </a:r>
                      <a:endParaRPr lang="ru-RU" sz="10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23" marR="55023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</a:rPr>
                        <a:t>Онлайн консультации по подготовке к ОГЭ. Практическое занятие «Химический эксперимент. Экспериментальная задача 23,24»</a:t>
                      </a:r>
                      <a:endParaRPr lang="ru-RU" sz="105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23" marR="5502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</a:rPr>
                        <a:t>Апрель</a:t>
                      </a:r>
                      <a:endParaRPr lang="ru-RU" sz="105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23" marR="55023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</a:rPr>
                        <a:t>обучающиеся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</a:rPr>
                        <a:t>9х классов</a:t>
                      </a:r>
                      <a:endParaRPr lang="ru-RU" sz="10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23" marR="55023" marT="0" marB="0"/>
                </a:tc>
              </a:tr>
              <a:tr h="58222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43510" algn="ctr"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</a:rPr>
                        <a:t>Физика</a:t>
                      </a:r>
                      <a:endParaRPr lang="ru-RU" sz="10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23" marR="5502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97000"/>
                        </a:lnSpc>
                        <a:spcAft>
                          <a:spcPts val="230"/>
                        </a:spcAft>
                      </a:pPr>
                      <a:r>
                        <a:rPr lang="ru-RU" sz="1050" b="1" dirty="0">
                          <a:effectLst/>
                        </a:rPr>
                        <a:t>Онлайн консультации по подготовке к ЕГЭ. Практикум по решению задач повышенной сложности </a:t>
                      </a:r>
                      <a:endParaRPr lang="ru-RU" sz="105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23" marR="55023" marT="0" marB="0"/>
                </a:tc>
                <a:tc>
                  <a:txBody>
                    <a:bodyPr/>
                    <a:lstStyle/>
                    <a:p>
                      <a:pPr marL="19685" algn="ctr"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</a:rPr>
                        <a:t>В течение года </a:t>
                      </a:r>
                      <a:endParaRPr lang="ru-RU" sz="105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23" marR="55023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</a:rPr>
                        <a:t>обучающиеся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</a:rPr>
                        <a:t>11х классов</a:t>
                      </a:r>
                      <a:endParaRPr lang="ru-RU" sz="10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23" marR="55023" marT="0" marB="0"/>
                </a:tc>
              </a:tr>
              <a:tr h="40020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43510" algn="ctr"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</a:rPr>
                        <a:t>Физика</a:t>
                      </a:r>
                      <a:endParaRPr lang="ru-RU" sz="10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23" marR="55023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</a:rPr>
                        <a:t>Онлайн консультации по подготовке к ОГЭ. Физика в вопросах и задачах </a:t>
                      </a:r>
                      <a:endParaRPr lang="ru-RU" sz="105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23" marR="55023" marT="0" marB="0"/>
                </a:tc>
                <a:tc>
                  <a:txBody>
                    <a:bodyPr/>
                    <a:lstStyle/>
                    <a:p>
                      <a:pPr marL="19685" algn="ctr"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</a:rPr>
                        <a:t>В течение года </a:t>
                      </a:r>
                      <a:endParaRPr lang="ru-RU" sz="105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23" marR="55023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</a:rPr>
                        <a:t>обучающиеся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</a:rPr>
                        <a:t>9х классов</a:t>
                      </a:r>
                      <a:endParaRPr lang="ru-RU" sz="10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23" marR="55023" marT="0" marB="0"/>
                </a:tc>
              </a:tr>
              <a:tr h="40020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81280" algn="ctr"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</a:rPr>
                        <a:t>Биология</a:t>
                      </a:r>
                      <a:endParaRPr lang="ru-RU" sz="10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23" marR="55023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</a:rPr>
                        <a:t>Курс «Общие закономерности онтогенеза» </a:t>
                      </a:r>
                      <a:endParaRPr lang="ru-RU" sz="105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23" marR="55023" marT="0" marB="0"/>
                </a:tc>
                <a:tc>
                  <a:txBody>
                    <a:bodyPr/>
                    <a:lstStyle/>
                    <a:p>
                      <a:pPr marL="19685" algn="ctr"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</a:rPr>
                        <a:t>В течение года </a:t>
                      </a:r>
                      <a:endParaRPr lang="ru-RU" sz="105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23" marR="55023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</a:rPr>
                        <a:t>обучающиеся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</a:rPr>
                        <a:t>9х классов</a:t>
                      </a:r>
                      <a:endParaRPr lang="ru-RU" sz="105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23" marR="55023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32080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>
            <a:extLst>
              <a:ext uri="{FF2B5EF4-FFF2-40B4-BE49-F238E27FC236}">
                <a16:creationId xmlns="" xmlns:a16="http://schemas.microsoft.com/office/drawing/2014/main" id="{179A49D9-2502-4D27-91ED-D691D3BAFBE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841" y="301840"/>
            <a:ext cx="668643" cy="880449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23601" y="1052737"/>
            <a:ext cx="8316310" cy="1224136"/>
          </a:xfrm>
        </p:spPr>
        <p:txBody>
          <a:bodyPr>
            <a:normAutofit fontScale="90000"/>
          </a:bodyPr>
          <a:lstStyle/>
          <a:p>
            <a:r>
              <a:rPr lang="ru-RU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4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Подзаголовок 2">
            <a:extLst>
              <a:ext uri="{FF2B5EF4-FFF2-40B4-BE49-F238E27FC236}">
                <a16:creationId xmlns="" xmlns:a16="http://schemas.microsoft.com/office/drawing/2014/main" id="{661C1CF4-CEE7-428B-A6D1-AF8313239AC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99592" y="301840"/>
            <a:ext cx="7926431" cy="1182944"/>
          </a:xfrm>
        </p:spPr>
        <p:txBody>
          <a:bodyPr>
            <a:normAutofit/>
          </a:bodyPr>
          <a:lstStyle/>
          <a:p>
            <a:pPr lvl="0">
              <a:lnSpc>
                <a:spcPct val="100000"/>
              </a:lnSpc>
              <a:spcBef>
                <a:spcPts val="0"/>
              </a:spcBef>
              <a:defRPr/>
            </a:pPr>
            <a:r>
              <a:rPr lang="ru-RU" sz="1800" b="1" kern="0" dirty="0" smtClean="0">
                <a:solidFill>
                  <a:schemeClr val="accent5">
                    <a:lumMod val="50000"/>
                  </a:schemeClr>
                </a:solidFill>
              </a:rPr>
              <a:t>Мероприятия  дорожной карты </a:t>
            </a:r>
            <a:r>
              <a:rPr lang="ru-RU" sz="1800" b="1" kern="0" dirty="0">
                <a:solidFill>
                  <a:schemeClr val="accent5">
                    <a:lumMod val="50000"/>
                  </a:schemeClr>
                </a:solidFill>
              </a:rPr>
              <a:t>муниципального приоритетного </a:t>
            </a:r>
            <a:r>
              <a:rPr lang="ru-RU" sz="1800" b="1" kern="0" dirty="0" smtClean="0">
                <a:solidFill>
                  <a:schemeClr val="accent5">
                    <a:lumMod val="50000"/>
                  </a:schemeClr>
                </a:solidFill>
              </a:rPr>
              <a:t>проекта 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defRPr/>
            </a:pPr>
            <a:r>
              <a:rPr lang="ru-RU" sz="1800" b="1" kern="0" dirty="0" smtClean="0">
                <a:solidFill>
                  <a:schemeClr val="accent5">
                    <a:lumMod val="50000"/>
                  </a:schemeClr>
                </a:solidFill>
              </a:rPr>
              <a:t>по </a:t>
            </a:r>
            <a:r>
              <a:rPr lang="ru-RU" sz="1800" b="1" kern="0" dirty="0">
                <a:solidFill>
                  <a:schemeClr val="accent5">
                    <a:lumMod val="50000"/>
                  </a:schemeClr>
                </a:solidFill>
              </a:rPr>
              <a:t>развитию </a:t>
            </a:r>
            <a:r>
              <a:rPr lang="ru-RU" sz="1800" b="1" kern="0" dirty="0" smtClean="0">
                <a:solidFill>
                  <a:schemeClr val="accent5">
                    <a:lumMod val="50000"/>
                  </a:schemeClr>
                </a:solidFill>
              </a:rPr>
              <a:t>естественнонаучного </a:t>
            </a:r>
            <a:r>
              <a:rPr lang="ru-RU" sz="1800" b="1" kern="0" dirty="0">
                <a:solidFill>
                  <a:schemeClr val="accent5">
                    <a:lumMod val="50000"/>
                  </a:schemeClr>
                </a:solidFill>
              </a:rPr>
              <a:t>образования </a:t>
            </a:r>
            <a:endParaRPr kumimoji="0" lang="ru-RU" sz="1800" b="1" i="0" u="none" strike="noStrike" kern="0" cap="none" spc="0" normalizeH="0" baseline="0" noProof="0" dirty="0">
              <a:ln>
                <a:noFill/>
              </a:ln>
              <a:solidFill>
                <a:schemeClr val="accent5">
                  <a:lumMod val="50000"/>
                </a:schemeClr>
              </a:solidFill>
              <a:effectLst/>
              <a:uLnTx/>
              <a:uFillTx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1624089"/>
              </p:ext>
            </p:extLst>
          </p:nvPr>
        </p:nvGraphicFramePr>
        <p:xfrm>
          <a:off x="628650" y="1268760"/>
          <a:ext cx="7886701" cy="514362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80577"/>
                <a:gridCol w="1070289"/>
                <a:gridCol w="3177570"/>
                <a:gridCol w="982890"/>
                <a:gridCol w="1475375"/>
              </a:tblGrid>
              <a:tr h="100811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Наименование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направления 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23" marR="5502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Предмет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(химия, биология,</a:t>
                      </a:r>
                      <a:br>
                        <a:rPr lang="ru-RU" sz="1000">
                          <a:effectLst/>
                        </a:rPr>
                      </a:br>
                      <a:r>
                        <a:rPr lang="ru-RU" sz="1000">
                          <a:effectLst/>
                        </a:rPr>
                        <a:t>экология,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физика)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23" marR="5502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Наименование мероприятия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23" marR="5502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Период проведения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23" marR="5502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Категория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участников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23" marR="55023" marT="0" marB="0"/>
                </a:tc>
              </a:tr>
              <a:tr h="1008112">
                <a:tc row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 smtClean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 smtClean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 smtClean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 smtClean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 smtClean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 smtClean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 smtClean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 smtClean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 smtClean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 smtClean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</a:rPr>
                        <a:t>«</a:t>
                      </a:r>
                      <a:r>
                        <a:rPr lang="en-US" sz="1000" dirty="0" err="1">
                          <a:effectLst/>
                        </a:rPr>
                        <a:t>ProLab</a:t>
                      </a:r>
                      <a:r>
                        <a:rPr lang="ru-RU" sz="1000" dirty="0">
                          <a:effectLst/>
                        </a:rPr>
                        <a:t>»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Информационно-методическое сопровождение педагогов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23" marR="5502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Биология </a:t>
                      </a:r>
                      <a:endParaRPr lang="ru-RU" sz="1050" b="1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55023" marR="55023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5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Методы и приемы формирования биологического мышления у обучающихся</a:t>
                      </a:r>
                      <a:endParaRPr lang="ru-RU" sz="105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5023" marR="5502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26.02.2024</a:t>
                      </a:r>
                      <a:endParaRPr lang="ru-RU" sz="1050" b="1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55023" marR="55023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педагогическое сообщество</a:t>
                      </a:r>
                    </a:p>
                  </a:txBody>
                  <a:tcPr marL="55023" marR="55023" marT="0" marB="0"/>
                </a:tc>
              </a:tr>
              <a:tr h="781851"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23" marR="5502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+mn-lt"/>
                        </a:rPr>
                        <a:t>Химия</a:t>
                      </a:r>
                      <a:endParaRPr lang="ru-RU" sz="1050" b="1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55023" marR="55023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+mn-lt"/>
                        </a:rPr>
                        <a:t>Подготовка и результативность работы с одаренными </a:t>
                      </a:r>
                      <a:r>
                        <a:rPr lang="ru-RU" sz="1050" b="1" dirty="0" smtClean="0">
                          <a:effectLst/>
                          <a:latin typeface="+mn-lt"/>
                        </a:rPr>
                        <a:t>детьми</a:t>
                      </a:r>
                      <a:endParaRPr lang="en-US" sz="1050" b="1" dirty="0" smtClean="0">
                        <a:effectLst/>
                        <a:latin typeface="+mn-lt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ru-RU" sz="1050" b="1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55023" marR="5502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+mn-lt"/>
                        </a:rPr>
                        <a:t>Март,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+mn-lt"/>
                        </a:rPr>
                        <a:t>Апрель </a:t>
                      </a:r>
                      <a:endParaRPr lang="ru-RU" sz="1050" b="1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55023" marR="55023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+mn-lt"/>
                        </a:rPr>
                        <a:t>педагогическое сообщество</a:t>
                      </a:r>
                      <a:endParaRPr lang="ru-RU" sz="1050" b="1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55023" marR="55023" marT="0" marB="0"/>
                </a:tc>
              </a:tr>
              <a:tr h="781851"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23" marR="5502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Биология, химия, физика</a:t>
                      </a:r>
                      <a:endParaRPr lang="ru-RU" sz="1050" b="1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Организация научной работы по естественно-научным дисциплинам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05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18-23 марта</a:t>
                      </a:r>
                      <a:endParaRPr lang="ru-RU" sz="105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5023" marR="55023" marT="0" marB="0"/>
                </a:tc>
                <a:tc>
                  <a:txBody>
                    <a:bodyPr/>
                    <a:lstStyle/>
                    <a:p>
                      <a:r>
                        <a:rPr lang="ru-RU" sz="1050" b="1" dirty="0" smtClean="0">
                          <a:latin typeface="+mn-lt"/>
                        </a:rPr>
                        <a:t>педагогическое сообщество</a:t>
                      </a:r>
                      <a:endParaRPr lang="ru-RU" sz="1050" b="1" dirty="0">
                        <a:latin typeface="+mn-lt"/>
                      </a:endParaRPr>
                    </a:p>
                  </a:txBody>
                  <a:tcPr marL="55023" marR="55023" marT="0" marB="0"/>
                </a:tc>
              </a:tr>
              <a:tr h="781851"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23" marR="5502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Экология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Воспитание экологической культуры обучающихся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050" b="1" dirty="0" smtClean="0">
                          <a:latin typeface="+mn-lt"/>
                        </a:rPr>
                        <a:t>Апрель</a:t>
                      </a:r>
                      <a:endParaRPr lang="ru-RU" sz="1050" b="1" dirty="0">
                        <a:latin typeface="+mn-lt"/>
                      </a:endParaRPr>
                    </a:p>
                  </a:txBody>
                  <a:tcPr marL="55023" marR="55023" marT="0" marB="0"/>
                </a:tc>
                <a:tc>
                  <a:txBody>
                    <a:bodyPr/>
                    <a:lstStyle/>
                    <a:p>
                      <a:r>
                        <a:rPr lang="ru-RU" sz="1050" b="1" dirty="0" smtClean="0">
                          <a:latin typeface="+mn-lt"/>
                        </a:rPr>
                        <a:t>педагогическое сообщество</a:t>
                      </a:r>
                      <a:endParaRPr lang="ru-RU" sz="1050" b="1" dirty="0">
                        <a:latin typeface="+mn-lt"/>
                      </a:endParaRPr>
                    </a:p>
                  </a:txBody>
                  <a:tcPr marL="55023" marR="55023" marT="0" marB="0"/>
                </a:tc>
              </a:tr>
              <a:tr h="781851"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23" marR="5502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Химия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Практический семинар «Единый подход при оценивании реального эксперимента на ОГЭ по предмету «Химия» в 2024 году</a:t>
                      </a:r>
                      <a:endParaRPr lang="ru-RU" sz="1050" b="1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05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Апрель</a:t>
                      </a:r>
                      <a:endParaRPr lang="ru-RU" sz="105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5023" marR="55023" marT="0" marB="0"/>
                </a:tc>
                <a:tc>
                  <a:txBody>
                    <a:bodyPr/>
                    <a:lstStyle/>
                    <a:p>
                      <a:r>
                        <a:rPr lang="ru-RU" sz="1050" b="1" dirty="0" smtClean="0">
                          <a:latin typeface="+mn-lt"/>
                        </a:rPr>
                        <a:t>педагогическое сообщество</a:t>
                      </a:r>
                      <a:endParaRPr lang="ru-RU" sz="1050" b="1" dirty="0">
                        <a:latin typeface="+mn-lt"/>
                      </a:endParaRPr>
                    </a:p>
                  </a:txBody>
                  <a:tcPr marL="55023" marR="55023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66836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48155" y="-279988"/>
            <a:ext cx="8229600" cy="129614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Примерные требования к записи </a:t>
            </a:r>
            <a:r>
              <a:rPr lang="ru-RU" sz="3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видеоконсультации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988840"/>
            <a:ext cx="8712968" cy="4680520"/>
          </a:xfrm>
        </p:spPr>
        <p:txBody>
          <a:bodyPr lIns="0" tIns="0" rIns="0" bIns="0">
            <a:normAutofit/>
          </a:bodyPr>
          <a:lstStyle/>
          <a:p>
            <a:pPr marL="0" indent="0">
              <a:buNone/>
            </a:pPr>
            <a:endParaRPr lang="ru-RU" sz="1600" dirty="0" smtClean="0"/>
          </a:p>
          <a:p>
            <a:pPr marL="0" indent="0">
              <a:buNone/>
            </a:pPr>
            <a:endParaRPr lang="ru-RU" sz="1600" u="sng" dirty="0" smtClean="0"/>
          </a:p>
          <a:p>
            <a:r>
              <a:rPr lang="ru-RU" sz="1600" dirty="0" smtClean="0">
                <a:solidFill>
                  <a:schemeClr val="bg1"/>
                </a:solidFill>
              </a:rPr>
              <a:t>:</a:t>
            </a:r>
          </a:p>
          <a:p>
            <a:pPr marL="0" indent="0">
              <a:buNone/>
            </a:pPr>
            <a:endParaRPr lang="ru-RU" sz="1600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="" xmlns:a16="http://schemas.microsoft.com/office/drawing/2014/main" id="{179A49D9-2502-4D27-91ED-D691D3BAFBE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16632"/>
            <a:ext cx="668643" cy="880449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467544" y="2060848"/>
            <a:ext cx="84249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/>
              <a:t>	</a:t>
            </a:r>
            <a:endParaRPr lang="ru-RU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5524091"/>
              </p:ext>
            </p:extLst>
          </p:nvPr>
        </p:nvGraphicFramePr>
        <p:xfrm>
          <a:off x="467544" y="1844820"/>
          <a:ext cx="8496944" cy="453651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496944"/>
              </a:tblGrid>
              <a:tr h="302434">
                <a:tc>
                  <a:txBody>
                    <a:bodyPr/>
                    <a:lstStyle/>
                    <a:p>
                      <a:pPr algn="l" fontAlgn="t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</a:tr>
              <a:tr h="302434">
                <a:tc>
                  <a:txBody>
                    <a:bodyPr/>
                    <a:lstStyle/>
                    <a:p>
                      <a:pPr algn="l" fontAlgn="t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</a:tr>
              <a:tr h="302434">
                <a:tc>
                  <a:txBody>
                    <a:bodyPr/>
                    <a:lstStyle/>
                    <a:p>
                      <a:pPr algn="l" fontAlgn="t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</a:tr>
              <a:tr h="302434">
                <a:tc>
                  <a:txBody>
                    <a:bodyPr/>
                    <a:lstStyle/>
                    <a:p>
                      <a:pPr algn="l" fontAlgn="t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</a:tr>
              <a:tr h="302434">
                <a:tc>
                  <a:txBody>
                    <a:bodyPr/>
                    <a:lstStyle/>
                    <a:p>
                      <a:pPr algn="l" fontAlgn="t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02434">
                <a:tc>
                  <a:txBody>
                    <a:bodyPr/>
                    <a:lstStyle/>
                    <a:p>
                      <a:pPr algn="l" fontAlgn="t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</a:tr>
              <a:tr h="302434">
                <a:tc>
                  <a:txBody>
                    <a:bodyPr/>
                    <a:lstStyle/>
                    <a:p>
                      <a:pPr algn="l" fontAlgn="t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</a:tr>
              <a:tr h="302434">
                <a:tc>
                  <a:txBody>
                    <a:bodyPr/>
                    <a:lstStyle/>
                    <a:p>
                      <a:pPr algn="l" fontAlgn="t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</a:tr>
              <a:tr h="302434">
                <a:tc>
                  <a:txBody>
                    <a:bodyPr/>
                    <a:lstStyle/>
                    <a:p>
                      <a:pPr algn="l" fontAlgn="t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</a:tr>
              <a:tr h="302434">
                <a:tc>
                  <a:txBody>
                    <a:bodyPr/>
                    <a:lstStyle/>
                    <a:p>
                      <a:pPr algn="l" fontAlgn="t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</a:tr>
              <a:tr h="302434">
                <a:tc>
                  <a:txBody>
                    <a:bodyPr/>
                    <a:lstStyle/>
                    <a:p>
                      <a:pPr algn="l" fontAlgn="t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</a:tr>
              <a:tr h="302434">
                <a:tc>
                  <a:txBody>
                    <a:bodyPr/>
                    <a:lstStyle/>
                    <a:p>
                      <a:pPr algn="l" fontAlgn="t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</a:tr>
              <a:tr h="302434">
                <a:tc>
                  <a:txBody>
                    <a:bodyPr/>
                    <a:lstStyle/>
                    <a:p>
                      <a:pPr algn="l" fontAlgn="t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</a:tr>
              <a:tr h="302434">
                <a:tc>
                  <a:txBody>
                    <a:bodyPr/>
                    <a:lstStyle/>
                    <a:p>
                      <a:pPr algn="l" fontAlgn="t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</a:tr>
              <a:tr h="302434">
                <a:tc>
                  <a:txBody>
                    <a:bodyPr/>
                    <a:lstStyle/>
                    <a:p>
                      <a:pPr algn="l" fontAlgn="t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7544" y="1844824"/>
            <a:ext cx="8496944" cy="4536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5127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f2accbef429b3659e539e1ebb50a5b78eeef59"/>
</p:tagLst>
</file>

<file path=ppt/theme/theme1.xml><?xml version="1.0" encoding="utf-8"?>
<a:theme xmlns:a="http://schemas.openxmlformats.org/drawingml/2006/main" name="3_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2042</TotalTime>
  <Words>956</Words>
  <Application>Microsoft Office PowerPoint</Application>
  <PresentationFormat>Экран (4:3)</PresentationFormat>
  <Paragraphs>385</Paragraphs>
  <Slides>10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10</vt:i4>
      </vt:variant>
    </vt:vector>
  </HeadingPairs>
  <TitlesOfParts>
    <vt:vector size="12" baseType="lpstr">
      <vt:lpstr>3_Тема Office</vt:lpstr>
      <vt:lpstr>1_Тема Office</vt:lpstr>
      <vt:lpstr>Городское методическое  объединение учителей биологии № 3    26 февраля 2024 года</vt:lpstr>
      <vt:lpstr>Презентация PowerPoint</vt:lpstr>
      <vt:lpstr>       </vt:lpstr>
      <vt:lpstr>       </vt:lpstr>
      <vt:lpstr>       </vt:lpstr>
      <vt:lpstr>       </vt:lpstr>
      <vt:lpstr>       </vt:lpstr>
      <vt:lpstr>       </vt:lpstr>
      <vt:lpstr>  Примерные требования к записи видеоконсультации </vt:lpstr>
      <vt:lpstr>  БЛАГОДАРЮ ЗА ВНИМАНИЕ!  </vt:lpstr>
    </vt:vector>
  </TitlesOfParts>
  <Company>http://presentation-creation.ru/powerpoint-templates.html</Company>
  <LinksUpToDate>false</LinksUpToDate>
  <SharedDoc>false</SharedDoc>
  <HyperlinkBase>http://presentation-creation.ru/powerpoint-templates.html</HyperlinkBase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Синяя абстракция</dc:title>
  <dc:creator>obstinate</dc:creator>
  <cp:keywords>Шаблоны презентаций</cp:keywords>
  <cp:lastModifiedBy>AZUSER</cp:lastModifiedBy>
  <cp:revision>132</cp:revision>
  <dcterms:created xsi:type="dcterms:W3CDTF">2017-08-22T16:05:04Z</dcterms:created>
  <dcterms:modified xsi:type="dcterms:W3CDTF">2024-02-26T09:23:28Z</dcterms:modified>
</cp:coreProperties>
</file>