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21"/>
  </p:notesMasterIdLst>
  <p:sldIdLst>
    <p:sldId id="324" r:id="rId3"/>
    <p:sldId id="465" r:id="rId4"/>
    <p:sldId id="466" r:id="rId5"/>
    <p:sldId id="467" r:id="rId6"/>
    <p:sldId id="468" r:id="rId7"/>
    <p:sldId id="469" r:id="rId8"/>
    <p:sldId id="470" r:id="rId9"/>
    <p:sldId id="471" r:id="rId10"/>
    <p:sldId id="472" r:id="rId11"/>
    <p:sldId id="473" r:id="rId12"/>
    <p:sldId id="474" r:id="rId13"/>
    <p:sldId id="475" r:id="rId14"/>
    <p:sldId id="476" r:id="rId15"/>
    <p:sldId id="477" r:id="rId16"/>
    <p:sldId id="478" r:id="rId17"/>
    <p:sldId id="479" r:id="rId18"/>
    <p:sldId id="480" r:id="rId19"/>
    <p:sldId id="481" r:id="rId20"/>
  </p:sldIdLst>
  <p:sldSz cx="20104100" cy="11309350"/>
  <p:notesSz cx="20104100" cy="1130935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Druk Cyr" charset="-52"/>
      <p:regular r:id="rId26"/>
    </p:embeddedFont>
    <p:embeddedFont>
      <p:font typeface="Neue Machina" panose="020B0604020202020204" charset="0"/>
      <p:regular r:id="rId27"/>
      <p:bold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05B"/>
    <a:srgbClr val="663300"/>
    <a:srgbClr val="87704F"/>
    <a:srgbClr val="C1272D"/>
    <a:srgbClr val="6B7A56"/>
    <a:srgbClr val="67824E"/>
    <a:srgbClr val="77933C"/>
    <a:srgbClr val="660066"/>
    <a:srgbClr val="C28A2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1" autoAdjust="0"/>
    <p:restoredTop sz="0" autoAdjust="0"/>
  </p:normalViewPr>
  <p:slideViewPr>
    <p:cSldViewPr>
      <p:cViewPr varScale="1">
        <p:scale>
          <a:sx n="53" d="100"/>
          <a:sy n="53" d="100"/>
        </p:scale>
        <p:origin x="150" y="1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5D7D5-8708-414E-A29F-98E62F4411CE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9D696-2C48-42F0-9C6F-3144E0076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66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36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013" y="4264695"/>
            <a:ext cx="15078075" cy="1523494"/>
          </a:xfrm>
        </p:spPr>
        <p:txBody>
          <a:bodyPr anchor="b"/>
          <a:lstStyle>
            <a:lvl1pPr algn="ctr">
              <a:defRPr sz="99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615553"/>
          </a:xfrm>
        </p:spPr>
        <p:txBody>
          <a:bodyPr/>
          <a:lstStyle>
            <a:lvl1pPr marL="0" indent="0" algn="ctr">
              <a:buNone/>
              <a:defRPr sz="4000"/>
            </a:lvl1pPr>
            <a:lvl2pPr marL="753923" indent="0" algn="ctr">
              <a:buNone/>
              <a:defRPr sz="3300"/>
            </a:lvl2pPr>
            <a:lvl3pPr marL="1507846" indent="0" algn="ctr">
              <a:buNone/>
              <a:defRPr sz="3000"/>
            </a:lvl3pPr>
            <a:lvl4pPr marL="2261768" indent="0" algn="ctr">
              <a:buNone/>
              <a:defRPr sz="2600"/>
            </a:lvl4pPr>
            <a:lvl5pPr marL="3015691" indent="0" algn="ctr">
              <a:buNone/>
              <a:defRPr sz="2600"/>
            </a:lvl5pPr>
            <a:lvl6pPr marL="3769614" indent="0" algn="ctr">
              <a:buNone/>
              <a:defRPr sz="2600"/>
            </a:lvl6pPr>
            <a:lvl7pPr marL="4523537" indent="0" algn="ctr">
              <a:buNone/>
              <a:defRPr sz="2600"/>
            </a:lvl7pPr>
            <a:lvl8pPr marL="5277460" indent="0" algn="ctr">
              <a:buNone/>
              <a:defRPr sz="2600"/>
            </a:lvl8pPr>
            <a:lvl9pPr marL="6031382" indent="0" algn="ctr">
              <a:buNone/>
              <a:defRPr sz="2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FF984505-9EA2-4E40-B7EB-D8CE943189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87F2357E-16E9-460E-A79A-7D72D34DE5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1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9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5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2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74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0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surwiki.admsurgut.ru/wiki/index.php?title=%D0%90%D0%92%D0%93%D0%A3%D0%A1%D0%A2%D0%9E%D0%92%D0%A1%D0%9A%D0%9E%D0%95_%D0%A1%D0%9E%D0%92%D0%95%D0%A9%D0%90%D0%9D%D0%98%D0%95_%D0%9F%D0%95%D0%94%D0%90%D0%93%D0%9E%D0%93%D0%98%D0%A7%D0%95%D0%A1%D0%9A%D0%98%D0%A5_%D0%A0%D0%90%D0%91%D0%9E%D0%A2%D0%9D%D0%98%D0%9A%D0%9E%D0%92_%D0%93%D0%9E%D0%A0%D0%9E%D0%94%D0%90_%D0%A1%D0%A3%D0%A0%D0%93%D0%A3%D0%A2%D0%90_-_2021" TargetMode="External"/><Relationship Id="rId5" Type="http://schemas.openxmlformats.org/officeDocument/2006/relationships/hyperlink" Target="https://www.surwiki.admsurgut.ru/wiki/index.php?title=%D0%9E%D0%9A%D0%A0%D0%A3%D0%96%D0%9D%D0%9E%D0%95_%D0%90%D0%92%D0%93%D0%A3%D0%A1%D0%A2%D0%9E%D0%92%D0%A1%D0%9A%D0%9E%D0%95_%D0%A1%D0%9E%D0%92%D0%95%D0%A9%D0%90%D0%9D%D0%98%D0%95_%D0%9F%D0%95%D0%94%D0%90%D0%93%D0%9E%D0%93%D0%98%D0%A7%D0%95%D0%A1%D0%9A%D0%98%D0%A5_%D0%A0%D0%90%D0%91%D0%9E%D0%A2%D0%9D%D0%98%D0%9A%D0%9E%D0%92_-_2021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322" y="794"/>
            <a:ext cx="20104099" cy="11308556"/>
            <a:chOff x="0" y="0"/>
            <a:chExt cx="20104099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81282" y="0"/>
              <a:ext cx="1722816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974"/>
              <a:ext cx="20104099" cy="11246607"/>
            </a:xfrm>
            <a:prstGeom prst="rect">
              <a:avLst/>
            </a:prstGeom>
          </p:spPr>
        </p:pic>
      </p:grpSp>
      <p:sp>
        <p:nvSpPr>
          <p:cNvPr id="11" name="object 2"/>
          <p:cNvSpPr txBox="1">
            <a:spLocks/>
          </p:cNvSpPr>
          <p:nvPr/>
        </p:nvSpPr>
        <p:spPr>
          <a:xfrm>
            <a:off x="860709" y="5270868"/>
            <a:ext cx="19126200" cy="439479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0" cap="none" spc="-5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Druk Cyr" charset="-52"/>
                <a:ea typeface="+mj-ea"/>
              </a:rPr>
              <a:t>Городское методическое объединение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0" cap="none" spc="-5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Druk Cyr" charset="-52"/>
                <a:ea typeface="+mj-ea"/>
              </a:rPr>
              <a:t> учителей начальных классов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000" kern="0" spc="-5" dirty="0">
              <a:solidFill>
                <a:srgbClr val="C0504D">
                  <a:lumMod val="50000"/>
                </a:srgbClr>
              </a:solidFill>
              <a:latin typeface="Druk Cyr" charset="-52"/>
              <a:cs typeface="NeueMachina-Medium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kern="0" spc="-5" dirty="0">
                <a:solidFill>
                  <a:schemeClr val="accent2">
                    <a:lumMod val="75000"/>
                  </a:schemeClr>
                </a:solidFill>
                <a:latin typeface="Druk Cyr" charset="-52"/>
                <a:cs typeface="NeueMachina-Medium"/>
              </a:rPr>
              <a:t>27.10.2023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kern="0" spc="-5" dirty="0">
                <a:solidFill>
                  <a:schemeClr val="accent2">
                    <a:lumMod val="75000"/>
                  </a:schemeClr>
                </a:solidFill>
                <a:latin typeface="Druk Cyr" charset="-52"/>
                <a:cs typeface="NeueMachina-Medium"/>
              </a:rPr>
              <a:t>Г. Сургут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7ECD16-C4E0-7D2E-29B4-7F7E65DBC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2050" y="365586"/>
            <a:ext cx="1594838" cy="161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0" y="1506864"/>
            <a:ext cx="3733029" cy="37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78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929638" y="1240608"/>
            <a:ext cx="16952212" cy="521017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FFD781-0838-8A19-6988-0EF9E9C26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82" t="14300" r="9051" b="7301"/>
          <a:stretch/>
        </p:blipFill>
        <p:spPr>
          <a:xfrm>
            <a:off x="337820" y="181102"/>
            <a:ext cx="19729450" cy="111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86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929638" y="1240608"/>
            <a:ext cx="16952212" cy="521017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C28573-BA95-4F8F-0686-14DF42539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14300" r="9445" b="7301"/>
          <a:stretch/>
        </p:blipFill>
        <p:spPr>
          <a:xfrm>
            <a:off x="0" y="0"/>
            <a:ext cx="20104100" cy="1124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83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929638" y="1240608"/>
            <a:ext cx="16952212" cy="521017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D9D2CC-B659-EA01-7FF7-623A94F3B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14300" r="9051" b="7301"/>
          <a:stretch/>
        </p:blipFill>
        <p:spPr>
          <a:xfrm>
            <a:off x="0" y="1"/>
            <a:ext cx="20104100" cy="1136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29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929638" y="1240608"/>
            <a:ext cx="16952212" cy="521017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1A97B2-BDEA-B01E-8016-6092AD461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9" t="12999" r="8651" b="10402"/>
          <a:stretch/>
        </p:blipFill>
        <p:spPr>
          <a:xfrm>
            <a:off x="0" y="0"/>
            <a:ext cx="20104100" cy="1121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26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929638" y="1240608"/>
            <a:ext cx="16952212" cy="521017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170281-64DA-4F0B-4A1D-1F9BB05C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7" t="14301" r="8657" b="7300"/>
          <a:stretch/>
        </p:blipFill>
        <p:spPr>
          <a:xfrm>
            <a:off x="-1" y="0"/>
            <a:ext cx="20104101" cy="1130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73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127250" y="669507"/>
            <a:ext cx="15544800" cy="1054381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4F0669-15CF-8335-64E5-2581316B1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2350449"/>
            <a:ext cx="8620125" cy="7553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19B8D3-BFF4-8BAC-5AE9-A6E261570DFC}"/>
              </a:ext>
            </a:extLst>
          </p:cNvPr>
          <p:cNvSpPr txBox="1"/>
          <p:nvPr/>
        </p:nvSpPr>
        <p:spPr>
          <a:xfrm>
            <a:off x="9442450" y="2294989"/>
            <a:ext cx="10210800" cy="7278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Предметные ГМО</a:t>
            </a:r>
          </a:p>
          <a:p>
            <a:pPr marL="12700" indent="-12700">
              <a:spcAft>
                <a:spcPts val="600"/>
              </a:spcAft>
              <a:buFont typeface="+mj-lt"/>
              <a:buAutoNum type="arabicPeriod"/>
              <a:tabLst>
                <a:tab pos="84138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Организация работы с командами педагогов по вопросам реализации ФГОС ООО, СОО, ФООП ООО, ФООП СОО.</a:t>
            </a:r>
          </a:p>
          <a:p>
            <a:pPr marL="12700" indent="-12700">
              <a:spcAft>
                <a:spcPts val="600"/>
              </a:spcAft>
              <a:buFont typeface="+mj-lt"/>
              <a:buAutoNum type="arabicPeriod"/>
              <a:tabLst>
                <a:tab pos="266700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Формирование и оценку функциональной грамотности обучающихся муниципальных общеобразовательных учреждений города Сургута в 2023/24 учебном году.</a:t>
            </a:r>
          </a:p>
          <a:p>
            <a:pPr marL="12700" indent="-12700">
              <a:spcAft>
                <a:spcPts val="600"/>
              </a:spcAft>
              <a:buFont typeface="+mj-lt"/>
              <a:buAutoNum type="arabicPeriod"/>
              <a:tabLst>
                <a:tab pos="266700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Реализация комплекса мероприятий по повышению качества преподавания по учебному предмету ХИМИЯ.</a:t>
            </a:r>
          </a:p>
          <a:p>
            <a:pPr marL="12700" indent="-12700">
              <a:spcAft>
                <a:spcPts val="600"/>
              </a:spcAft>
              <a:buFont typeface="+mj-lt"/>
              <a:buAutoNum type="arabicPeriod"/>
              <a:tabLst>
                <a:tab pos="266700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НП «Образование», приоритетных муниципальных проектов и направлений развития муниципальной системы образования.  </a:t>
            </a:r>
          </a:p>
          <a:p>
            <a:pPr marL="12700" indent="-12700">
              <a:spcAft>
                <a:spcPts val="600"/>
              </a:spcAft>
              <a:buFont typeface="+mj-lt"/>
              <a:buAutoNum type="arabicPeriod"/>
              <a:tabLst>
                <a:tab pos="266700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Реализация программ, направленных на духовно-нравственное воспитание учащихся.</a:t>
            </a:r>
          </a:p>
          <a:p>
            <a:pPr marL="12700" indent="-12700">
              <a:spcAft>
                <a:spcPts val="600"/>
              </a:spcAft>
              <a:buFont typeface="+mj-lt"/>
              <a:buAutoNum type="arabicPeriod"/>
              <a:tabLst>
                <a:tab pos="266700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Распространение эффективных педагогических практик, в том числе по подготовке к ГИА, работе с одаренными детьми.</a:t>
            </a:r>
          </a:p>
          <a:p>
            <a:pPr marL="12700" indent="-12700">
              <a:spcAft>
                <a:spcPts val="600"/>
              </a:spcAft>
              <a:buFont typeface="+mj-lt"/>
              <a:buAutoNum type="arabicPeriod"/>
              <a:tabLst>
                <a:tab pos="266700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Реализация программ, направленных на профориентацию школьников.</a:t>
            </a:r>
          </a:p>
          <a:p>
            <a:pPr marL="0" indent="0"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Межфункциональные команды</a:t>
            </a:r>
          </a:p>
          <a:p>
            <a:pPr>
              <a:buFontTx/>
              <a:buAutoNum type="arabicPeriod"/>
              <a:tabLst>
                <a:tab pos="177800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Реализация муниципальных приоритетных проектов и направлений развития муниципальной системы образования.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0AC6D-8B29-C666-4C9D-FC6BE702E8E6}"/>
              </a:ext>
            </a:extLst>
          </p:cNvPr>
          <p:cNvSpPr txBox="1"/>
          <p:nvPr/>
        </p:nvSpPr>
        <p:spPr>
          <a:xfrm>
            <a:off x="2432050" y="669507"/>
            <a:ext cx="150114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0" cap="none" spc="-5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Druk Cyr" charset="-52"/>
                <a:ea typeface="+mj-ea"/>
              </a:rPr>
              <a:t>Приоритетные проекты муниципальной системы образования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82BD88-2E05-16D3-5F6F-E88C50A53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1" y="121580"/>
            <a:ext cx="2255222" cy="20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10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127250" y="669507"/>
            <a:ext cx="15544800" cy="1054381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0AC6D-8B29-C666-4C9D-FC6BE702E8E6}"/>
              </a:ext>
            </a:extLst>
          </p:cNvPr>
          <p:cNvSpPr txBox="1"/>
          <p:nvPr/>
        </p:nvSpPr>
        <p:spPr>
          <a:xfrm>
            <a:off x="2432050" y="669507"/>
            <a:ext cx="15011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0" cap="none" spc="-5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Druk Cyr" charset="-52"/>
                <a:ea typeface="+mj-ea"/>
              </a:rPr>
              <a:t>Соблюдение требования СанПиН при планировании домашнего задания для учащихся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B89D29-A7E6-53E6-BEA2-C9B06444190F}"/>
              </a:ext>
            </a:extLst>
          </p:cNvPr>
          <p:cNvSpPr/>
          <p:nvPr/>
        </p:nvSpPr>
        <p:spPr>
          <a:xfrm>
            <a:off x="869950" y="2793165"/>
            <a:ext cx="1836420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Министерства просвещения Российской Федерации от 07.10.2022 № 888 , определено, что подготовка «домашнего задания» осуществляется учеником дома или в иных условиях, в том числе в цифровой образовательной среде. СанПиН СП 1.2.3685-21 "Гигиенические нормативы и требования к обеспечению безопасности и (или) безвредности для человека факторов среды обитания« (утверждены постановлением Главного государственного санитарного врача РФ от 28.01.2021 № 2). </a:t>
            </a: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времени, предусматриваемый для выполнения домашнего задания отражен в таблице 6.6 стр. 375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1 класс – 1 час;</a:t>
            </a:r>
          </a:p>
          <a:p>
            <a:pPr marL="285750" indent="-285750" algn="just"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2-3 классы – 1,5 часа; </a:t>
            </a:r>
          </a:p>
          <a:p>
            <a:pPr marL="285750" indent="-285750" algn="just"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4-5 классы  – 2 часа; </a:t>
            </a:r>
          </a:p>
          <a:p>
            <a:pPr marL="285750" indent="-285750" algn="just"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6-8 классы – 2,5 часа; </a:t>
            </a:r>
          </a:p>
          <a:p>
            <a:pPr marL="285750" indent="-285750" algn="just"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9-11 классы – 3,5 часа.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Домашнее задание не должно превышать 1/3 объема классной работы по предметам. </a:t>
            </a:r>
          </a:p>
          <a:p>
            <a:pPr algn="just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81DCD5-88C0-43F3-F143-A4780980F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3" y="372304"/>
            <a:ext cx="2478787" cy="223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32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127250" y="669507"/>
            <a:ext cx="15544800" cy="1054381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0AC6D-8B29-C666-4C9D-FC6BE702E8E6}"/>
              </a:ext>
            </a:extLst>
          </p:cNvPr>
          <p:cNvSpPr txBox="1"/>
          <p:nvPr/>
        </p:nvSpPr>
        <p:spPr>
          <a:xfrm>
            <a:off x="2432050" y="669507"/>
            <a:ext cx="15011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0" cap="none" spc="-5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Druk Cyr" charset="-52"/>
                <a:ea typeface="+mj-ea"/>
              </a:rPr>
              <a:t>Конкурсы профессионального мастерства как условие профессионального роста педагогов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B89D29-A7E6-53E6-BEA2-C9B06444190F}"/>
              </a:ext>
            </a:extLst>
          </p:cNvPr>
          <p:cNvSpPr/>
          <p:nvPr/>
        </p:nvSpPr>
        <p:spPr>
          <a:xfrm>
            <a:off x="869950" y="2793165"/>
            <a:ext cx="1836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81DCD5-88C0-43F3-F143-A4780980F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3" y="372304"/>
            <a:ext cx="2478787" cy="22380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E13175-34C4-D462-F49E-0824235DA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106" y="2924527"/>
            <a:ext cx="16615888" cy="80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4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127250" y="669507"/>
            <a:ext cx="15544800" cy="1054381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0AC6D-8B29-C666-4C9D-FC6BE702E8E6}"/>
              </a:ext>
            </a:extLst>
          </p:cNvPr>
          <p:cNvSpPr txBox="1"/>
          <p:nvPr/>
        </p:nvSpPr>
        <p:spPr>
          <a:xfrm>
            <a:off x="2432050" y="669507"/>
            <a:ext cx="15011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0" cap="none" spc="-5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Druk Cyr" charset="-52"/>
                <a:ea typeface="+mj-ea"/>
              </a:rPr>
              <a:t>Конкурсы профессионального мастерства как условие профессионального роста педагогов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B89D29-A7E6-53E6-BEA2-C9B06444190F}"/>
              </a:ext>
            </a:extLst>
          </p:cNvPr>
          <p:cNvSpPr/>
          <p:nvPr/>
        </p:nvSpPr>
        <p:spPr>
          <a:xfrm>
            <a:off x="869950" y="2793165"/>
            <a:ext cx="1836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81DCD5-88C0-43F3-F143-A4780980F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3" y="372304"/>
            <a:ext cx="2478787" cy="22380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A2D8F3-AB84-FF63-B916-3891290E4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0" y="3203981"/>
            <a:ext cx="8896788" cy="70746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4CA027-5989-3A35-485A-CDAC1D978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050" y="3200154"/>
            <a:ext cx="8896788" cy="69920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5F5A0-697D-E021-8AAB-B4598C1CAC24}"/>
              </a:ext>
            </a:extLst>
          </p:cNvPr>
          <p:cNvSpPr txBox="1"/>
          <p:nvPr/>
        </p:nvSpPr>
        <p:spPr>
          <a:xfrm>
            <a:off x="15462250" y="5303984"/>
            <a:ext cx="33286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https://clck.ru/RJgrS</a:t>
            </a:r>
            <a:endParaRPr lang="ru-RU" sz="2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95F4A7-3CD0-19EB-DF3E-89EC56554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112" y="3443488"/>
            <a:ext cx="1828300" cy="182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72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21579"/>
            <a:ext cx="2478787" cy="2238059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pic>
        <p:nvPicPr>
          <p:cNvPr id="36" name="object 7">
            <a:extLst>
              <a:ext uri="{FF2B5EF4-FFF2-40B4-BE49-F238E27FC236}">
                <a16:creationId xmlns:a16="http://schemas.microsoft.com/office/drawing/2014/main" id="{B33BB054-30C0-A2E3-7F81-6BCCFD05CC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246749"/>
            <a:ext cx="7262354" cy="8061806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8EDDB739-038A-D5E3-8903-C0EC5D5BFE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9000" y="97988"/>
            <a:ext cx="13709650" cy="114262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6600" dirty="0">
                <a:solidFill>
                  <a:schemeClr val="accent2">
                    <a:lumMod val="50000"/>
                  </a:schemeClr>
                </a:solidFill>
              </a:rPr>
              <a:t>Повестка заседания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929638" y="1240608"/>
            <a:ext cx="16952212" cy="521017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Об Августовском совещании педагогических работников. Приоритетные проекты муниципальной системы образования в 2023/24 учебном году. Зайцева С.А., эксперт МАУ «ИОЦ».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О методических рекомендациях по образовательной деятельности на уровне начального общего образования. Зайцева С.А., эксперт МАУ «ИОЦ».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Соблюдение требований СанПиН при планировании домашнего задания </a:t>
            </a: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</a:b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для обучающихся. Зайцева С.А., эксперт МАУ «ИОЦ».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О реализации рабочей программы воспитания в рамках обновленного ФГОС НОО. Загретдинова С.А., заместитель директора по УВР МБОУ НШ № 30, руководитель ГМО.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Конкурс профессионального мастерства как условие профессионального роста педагогов. Зайцева С.А., эксперт МАУ «ИОЦ».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Планирование работы ГМО на 2023/24 учебный год. Загретдинова С.А., заместитель директора по УВР МБОУ НШ № 30, руководитель ГМО.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563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21579"/>
            <a:ext cx="2478787" cy="2238059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pic>
        <p:nvPicPr>
          <p:cNvPr id="36" name="object 7">
            <a:extLst>
              <a:ext uri="{FF2B5EF4-FFF2-40B4-BE49-F238E27FC236}">
                <a16:creationId xmlns:a16="http://schemas.microsoft.com/office/drawing/2014/main" id="{B33BB054-30C0-A2E3-7F81-6BCCFD05CC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246749"/>
            <a:ext cx="7262354" cy="8061806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8EDDB739-038A-D5E3-8903-C0EC5D5BFE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9000" y="97988"/>
            <a:ext cx="13709650" cy="215828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6600" dirty="0">
                <a:solidFill>
                  <a:schemeClr val="accent2">
                    <a:lumMod val="50000"/>
                  </a:schemeClr>
                </a:solidFill>
              </a:rPr>
              <a:t>Об окружном августовском совещании педагогических работников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929638" y="1240608"/>
            <a:ext cx="16952212" cy="521017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B3D075-F6C4-E271-1185-6BDA4BD9B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567" y="2530475"/>
            <a:ext cx="8730593" cy="5251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379A6-C396-7AFE-9FB0-6941DBB80B3C}"/>
              </a:ext>
            </a:extLst>
          </p:cNvPr>
          <p:cNvSpPr txBox="1"/>
          <p:nvPr/>
        </p:nvSpPr>
        <p:spPr>
          <a:xfrm>
            <a:off x="5390231" y="8086880"/>
            <a:ext cx="101132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B0082"/>
                </a:solidFill>
                <a:latin typeface="Arial"/>
              </a:rPr>
              <a:t>24-25  августа 2023</a:t>
            </a:r>
            <a:endParaRPr lang="ru-RU" dirty="0">
              <a:solidFill>
                <a:srgbClr val="4B0082"/>
              </a:solidFill>
              <a:latin typeface="Arial"/>
            </a:endParaRPr>
          </a:p>
          <a:p>
            <a:pPr algn="ctr"/>
            <a:r>
              <a:rPr lang="ru-RU" dirty="0">
                <a:solidFill>
                  <a:srgbClr val="0645AD"/>
                </a:solidFill>
                <a:latin typeface="Arial"/>
                <a:hlinkClick r:id="rId5" tooltip="ОКРУЖНОЕ АВГУСТОВСКОЕ СОВЕЩАНИЕ ПЕДАГОГИЧЕСКИХ РАБОТНИКОВ - 2021"/>
              </a:rPr>
              <a:t>ОКРУЖНОЕ АВГУСТОВСКОЕ СОВЕЩАНИЕ ПЕДАГОГИЧЕСКИХ РАБОТНИКОВ|ОКРУЖНОЕ АВГУСТОВСКОЕ СОВЕЩАНИЕ ПЕДАГОГИЧЕСКИХ РАБОТНИКОВ «</a:t>
            </a:r>
            <a:r>
              <a:rPr lang="ru-RU" dirty="0">
                <a:solidFill>
                  <a:srgbClr val="0645AD"/>
                </a:solidFill>
                <a:latin typeface="Arial"/>
              </a:rPr>
              <a:t>Современные вызовы и трансформация образования: пути и решения»</a:t>
            </a:r>
          </a:p>
          <a:p>
            <a:br>
              <a:rPr lang="ru-RU" dirty="0">
                <a:solidFill>
                  <a:srgbClr val="0645AD"/>
                </a:solidFill>
                <a:latin typeface="Arial"/>
              </a:rPr>
            </a:br>
            <a:endParaRPr lang="ru-RU" dirty="0">
              <a:solidFill>
                <a:srgbClr val="0645AD"/>
              </a:solidFill>
              <a:latin typeface="Arial"/>
            </a:endParaRPr>
          </a:p>
          <a:p>
            <a:pPr algn="ctr"/>
            <a:r>
              <a:rPr lang="ru-RU" b="1" dirty="0">
                <a:solidFill>
                  <a:srgbClr val="4B0082"/>
                </a:solidFill>
                <a:latin typeface="Arial"/>
              </a:rPr>
              <a:t>24 августа – 30 сентября 2023</a:t>
            </a:r>
            <a:endParaRPr lang="ru-RU" dirty="0">
              <a:solidFill>
                <a:srgbClr val="4B0082"/>
              </a:solidFill>
              <a:latin typeface="Arial"/>
            </a:endParaRPr>
          </a:p>
          <a:p>
            <a:pPr algn="ctr"/>
            <a:r>
              <a:rPr lang="ru-RU" dirty="0">
                <a:solidFill>
                  <a:srgbClr val="0645AD"/>
                </a:solidFill>
                <a:latin typeface="Arial"/>
                <a:hlinkClick r:id="rId6" tooltip="АВГУСТОВСКОЕ СОВЕЩАНИЕ ПЕДАГОГИЧЕСКИХ РАБОТНИКОВ ГОРОДА СУРГУТА - 2021"/>
              </a:rPr>
              <a:t>АВГУСТОВСКОЕ СОВЕЩАНИЕ ПЕДАГОГИЧЕСКИХ РАБОТНИКОВ ГОРОДА СУРГУТА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471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21579"/>
            <a:ext cx="2478787" cy="2238059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pic>
        <p:nvPicPr>
          <p:cNvPr id="36" name="object 7">
            <a:extLst>
              <a:ext uri="{FF2B5EF4-FFF2-40B4-BE49-F238E27FC236}">
                <a16:creationId xmlns:a16="http://schemas.microsoft.com/office/drawing/2014/main" id="{B33BB054-30C0-A2E3-7F81-6BCCFD05CC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246749"/>
            <a:ext cx="7262354" cy="8061806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8EDDB739-038A-D5E3-8903-C0EC5D5BFE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9000" y="97988"/>
            <a:ext cx="13709650" cy="215828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6600" dirty="0">
                <a:solidFill>
                  <a:schemeClr val="accent2">
                    <a:lumMod val="50000"/>
                  </a:schemeClr>
                </a:solidFill>
              </a:rPr>
              <a:t>Об окружном августовском совещании педагогических работников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929638" y="1240608"/>
            <a:ext cx="16952212" cy="521017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AB3628-AFB3-9EA1-D8B4-D1C805D46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594" y="1"/>
            <a:ext cx="20173694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23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21579"/>
            <a:ext cx="2478787" cy="2238059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pic>
        <p:nvPicPr>
          <p:cNvPr id="36" name="object 7">
            <a:extLst>
              <a:ext uri="{FF2B5EF4-FFF2-40B4-BE49-F238E27FC236}">
                <a16:creationId xmlns:a16="http://schemas.microsoft.com/office/drawing/2014/main" id="{B33BB054-30C0-A2E3-7F81-6BCCFD05CC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246749"/>
            <a:ext cx="7262354" cy="8061806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8EDDB739-038A-D5E3-8903-C0EC5D5BFE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9000" y="97988"/>
            <a:ext cx="13709650" cy="215828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6600" dirty="0">
                <a:solidFill>
                  <a:schemeClr val="accent2">
                    <a:lumMod val="50000"/>
                  </a:schemeClr>
                </a:solidFill>
              </a:rPr>
              <a:t>Об окружном августовском совещании педагогических работников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929638" y="1240608"/>
            <a:ext cx="16952212" cy="521017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7335DC-DEFB-86D6-2EC8-6EBAE9D0A9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88" t="14300" r="9051" b="7301"/>
          <a:stretch/>
        </p:blipFill>
        <p:spPr>
          <a:xfrm>
            <a:off x="-28433" y="0"/>
            <a:ext cx="20132533" cy="115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20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21579"/>
            <a:ext cx="2478787" cy="2238059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929638" y="1240608"/>
            <a:ext cx="16952212" cy="521017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40B62BEF-E792-B838-889C-BF640CD86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72" t="13369" r="8871" b="8860"/>
          <a:stretch/>
        </p:blipFill>
        <p:spPr>
          <a:xfrm>
            <a:off x="0" y="0"/>
            <a:ext cx="20104100" cy="1139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38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21579"/>
            <a:ext cx="2478787" cy="2238059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929638" y="1240608"/>
            <a:ext cx="16952212" cy="521017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Объект 5">
            <a:extLst>
              <a:ext uri="{FF2B5EF4-FFF2-40B4-BE49-F238E27FC236}">
                <a16:creationId xmlns:a16="http://schemas.microsoft.com/office/drawing/2014/main" id="{3A852BCE-BF94-BB1D-0DCE-527FD7E28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9" t="13387" r="8942" b="6562"/>
          <a:stretch/>
        </p:blipFill>
        <p:spPr>
          <a:xfrm>
            <a:off x="0" y="-34425"/>
            <a:ext cx="20104100" cy="114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79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21579"/>
            <a:ext cx="2478787" cy="2238059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929638" y="1240608"/>
            <a:ext cx="16952212" cy="521017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24FD18-9EBA-2C13-0CA6-684B0DE5A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13601" r="9051" b="8000"/>
          <a:stretch/>
        </p:blipFill>
        <p:spPr>
          <a:xfrm>
            <a:off x="36322" y="122214"/>
            <a:ext cx="20104100" cy="1136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34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21579"/>
            <a:ext cx="2478787" cy="2238059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042E12-BEA9-5ADA-F18B-63FCF8CC9D1B}"/>
              </a:ext>
            </a:extLst>
          </p:cNvPr>
          <p:cNvSpPr/>
          <p:nvPr/>
        </p:nvSpPr>
        <p:spPr bwMode="auto">
          <a:xfrm>
            <a:off x="1744106" y="4653697"/>
            <a:ext cx="3345366" cy="5057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51435" rIns="0" bIns="0" numCol="1" spcCol="1270" anchor="t" anchorCtr="0">
            <a:noAutofit/>
          </a:bodyPr>
          <a:lstStyle/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Calibri"/>
              <a:cs typeface="Times New Roman"/>
            </a:endParaRPr>
          </a:p>
          <a:p>
            <a:pPr marL="0" marR="0" lvl="0" indent="0" algn="l" defTabSz="10994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Machina" panose="020B0604020202020204" charset="-52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08673E-F50D-B632-2815-4B1D0568AEC8}"/>
              </a:ext>
            </a:extLst>
          </p:cNvPr>
          <p:cNvSpPr txBox="1">
            <a:spLocks/>
          </p:cNvSpPr>
          <p:nvPr/>
        </p:nvSpPr>
        <p:spPr>
          <a:xfrm>
            <a:off x="2929638" y="1240608"/>
            <a:ext cx="16952212" cy="521017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213995" algn="l"/>
              </a:tabLst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Machina" panose="020B0604020202020204" charset="-52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EFB145-67F9-E093-2BA5-58359B78C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83" t="13600" r="9051" b="7301"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79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3560</TotalTime>
  <Words>503</Words>
  <Application>Microsoft Office PowerPoint</Application>
  <PresentationFormat>Произвольный</PresentationFormat>
  <Paragraphs>63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Times New Roman</vt:lpstr>
      <vt:lpstr>Neue Machina</vt:lpstr>
      <vt:lpstr>Arial</vt:lpstr>
      <vt:lpstr>Calibri</vt:lpstr>
      <vt:lpstr>Druk Cyr</vt:lpstr>
      <vt:lpstr>Office Theme</vt:lpstr>
      <vt:lpstr>1_Office Theme</vt:lpstr>
      <vt:lpstr>Презентация PowerPoint</vt:lpstr>
      <vt:lpstr>Повестка заседания</vt:lpstr>
      <vt:lpstr>Об окружном августовском совещании педагогических работников</vt:lpstr>
      <vt:lpstr>Об окружном августовском совещании педагогических работников</vt:lpstr>
      <vt:lpstr>Об окружном августовском совещании педагогических работников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Светлана Александровна Козачок</dc:creator>
  <cp:lastModifiedBy>Светлана Афанасьевна Зайцева</cp:lastModifiedBy>
  <cp:revision>129</cp:revision>
  <dcterms:created xsi:type="dcterms:W3CDTF">2023-01-13T17:17:54Z</dcterms:created>
  <dcterms:modified xsi:type="dcterms:W3CDTF">2023-10-30T06:23:01Z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